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 id="2147483667"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Lst>
  <p:sldSz cy="5143500" cx="9144000"/>
  <p:notesSz cx="6858000" cy="9144000"/>
  <p:embeddedFontLst>
    <p:embeddedFont>
      <p:font typeface="Play"/>
      <p:regular r:id="rId46"/>
      <p:bold r:id="rId47"/>
    </p:embeddedFont>
    <p:embeddedFont>
      <p:font typeface="Archivo Black"/>
      <p:regular r:id="rId4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49" roundtripDataSignature="AMtx7mjuOiio9VVkZA3vJIasCVfS+09W2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Kathryn Faull"/>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font" Target="fonts/Play-regular.fntdata"/><Relationship Id="rId45" Type="http://schemas.openxmlformats.org/officeDocument/2006/relationships/slide" Target="slides/slide3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2.xml"/><Relationship Id="rId48" Type="http://schemas.openxmlformats.org/officeDocument/2006/relationships/font" Target="fonts/ArchivoBlack-regular.fntdata"/><Relationship Id="rId47" Type="http://schemas.openxmlformats.org/officeDocument/2006/relationships/font" Target="fonts/Play-bold.fntdata"/><Relationship Id="rId49"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5-13T17:48:45.797">
    <p:pos x="4171" y="1029"/>
    <p:text>I couldn't find the same style of art as the other two, so I did a screen shot of this from Theresa's presentation. Obviously edit these images as you see fit.</p:text>
    <p:extLst>
      <p:ext uri="{C676402C-5697-4E1C-873F-D02D1690AC5C}">
        <p15:threadingInfo timeZoneBias="0"/>
      </p:ext>
      <p:ext uri="http://customooxmlschemas.google.com/">
        <go:slidesCustomData xmlns:go="http://customooxmlschemas.google.com/" commentPostId="AAABj1L9Huk"/>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5-06-03T20:48:53.564">
    <p:pos x="493" y="287"/>
    <p:text>Potentially edit script</p:text>
    <p:extLst>
      <p:ext uri="{C676402C-5697-4E1C-873F-D02D1690AC5C}">
        <p15:threadingInfo timeZoneBias="0"/>
      </p:ext>
      <p:ext uri="http://customooxmlschemas.google.com/">
        <go:slidesCustomData xmlns:go="http://customooxmlschemas.google.com/" commentPostId="AAABkmDhuEY"/>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ecfr.gov/current/title-7/subtitle-B/chapter-II/subchapter-A/part-210/subpart-F/section-210.31" TargetMode="External"/><Relationship Id="rId3" Type="http://schemas.openxmlformats.org/officeDocument/2006/relationships/hyperlink" Target="https://www.ecfr.gov/current/title-7/subtitle-B/chapter-II/subchapter-A/part-210/subpart-F/section-210.31"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Welcome to the AZ Health Zone WellSAT Policy Training, Part 1! Let’s get started. This training will cover the background and implementation of local wellness policy work, including wellness committees and SHACs, the triennial assessment, and the WellSAT Policy. Let’s dive in!</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35d87d00a80_1_8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6" name="Google Shape;246;g35d87d00a80_1_8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While it is the intention to foster a wellness culture within the school environment, our primary role as the state agency administering the National School Lunch Program is to </a:t>
            </a:r>
            <a:r>
              <a:rPr lang="en-US" u="sng">
                <a:solidFill>
                  <a:schemeClr val="dk1"/>
                </a:solidFill>
              </a:rPr>
              <a:t>assess compliance</a:t>
            </a:r>
            <a:r>
              <a:rPr lang="en-US">
                <a:solidFill>
                  <a:schemeClr val="dk1"/>
                </a:solidFill>
              </a:rPr>
              <a:t> through the process of the Administrative Review (AR). </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So, what is the AR? The AR is a formal evaluation conducted by the state agency to assess compliance with all Federal school meal program requirements at least once during each five-year review cycle, including the Local Wellness Policy</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AR will assess the LEA’s LWP through the triennial assessment which a self-evaluation conducted by the LEA to measure the implementation and effectiveness of the LWP</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ADE Health and Nutrition Services will annually post the AR schedule at the beginning of the school year.</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Linked on this page is where you can locate if your partnered school is scheduled for an AR</a:t>
            </a:r>
            <a:endParaRPr>
              <a:solidFill>
                <a:schemeClr val="dk1"/>
              </a:solidFill>
            </a:endParaRPr>
          </a:p>
          <a:p>
            <a:pPr indent="-221991" lvl="0" marL="1171575" rtl="0" algn="l">
              <a:lnSpc>
                <a:spcPct val="115000"/>
              </a:lnSpc>
              <a:spcBef>
                <a:spcPts val="1200"/>
              </a:spcBef>
              <a:spcAft>
                <a:spcPts val="0"/>
              </a:spcAft>
              <a:buClr>
                <a:srgbClr val="1C1C1C"/>
              </a:buClr>
              <a:buSzPts val="1246"/>
              <a:buChar char="•"/>
            </a:pPr>
            <a:r>
              <a:rPr lang="en-US">
                <a:solidFill>
                  <a:srgbClr val="595959"/>
                </a:solidFill>
              </a:rPr>
              <a:t>Additionally, a separate Procurement Review is performed along with the AR. This review does not include the LWP.</a:t>
            </a:r>
            <a:endParaRPr sz="400">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1200"/>
              </a:spcBef>
              <a:spcAft>
                <a:spcPts val="0"/>
              </a:spcAft>
              <a:buSzPts val="1100"/>
              <a:buNone/>
            </a:pPr>
            <a:r>
              <a:t/>
            </a:r>
            <a:endParaRPr/>
          </a:p>
        </p:txBody>
      </p:sp>
      <p:sp>
        <p:nvSpPr>
          <p:cNvPr id="247" name="Google Shape;247;g35d87d00a80_1_8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35d87d00a80_1_9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4" name="Google Shape;254;g35d87d00a80_1_9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What is the Assessment Activity Tool (AAT) and how is it utilized?</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This tool aids LEAs in the assessment of what is written in the LWP</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Development: choose activities to implement and determine how to work toward implementation. Then, use the activities selected to write a goal in each area on the LWP Template.</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Assessment: record the number of schools that successfully completed the action(s) selected.</a:t>
            </a:r>
            <a:endParaRPr>
              <a:solidFill>
                <a:schemeClr val="dk1"/>
              </a:solidFill>
            </a:endParaRPr>
          </a:p>
          <a:p>
            <a:pPr indent="0" lvl="0" marL="18288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This tool is designed to be an action plan that </a:t>
            </a:r>
            <a:r>
              <a:rPr b="1" lang="en-US" u="sng">
                <a:solidFill>
                  <a:schemeClr val="dk1"/>
                </a:solidFill>
              </a:rPr>
              <a:t>guides </a:t>
            </a:r>
            <a:r>
              <a:rPr lang="en-US">
                <a:solidFill>
                  <a:schemeClr val="dk1"/>
                </a:solidFill>
              </a:rPr>
              <a:t>the implementation, strength, and comprehensiveness of the LWP.</a:t>
            </a:r>
            <a:endParaRPr>
              <a:solidFill>
                <a:schemeClr val="dk1"/>
              </a:solidFill>
            </a:endParaRPr>
          </a:p>
          <a:p>
            <a:pPr indent="0" lvl="0" marL="18288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Reflect on performance, “Did we do this?”</a:t>
            </a:r>
            <a:endParaRPr>
              <a:solidFill>
                <a:schemeClr val="dk1"/>
              </a:solidFill>
            </a:endParaRPr>
          </a:p>
          <a:p>
            <a:pPr indent="0" lvl="0" marL="18288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The AAT may be used as a list of actions (ideas) to select from when writing goals and policies in the LWP.</a:t>
            </a:r>
            <a:endParaRPr>
              <a:solidFill>
                <a:schemeClr val="dk1"/>
              </a:solidFill>
            </a:endParaRPr>
          </a:p>
          <a:p>
            <a:pPr indent="0" lvl="0" marL="18288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Select at least one action from each section; selecting all actions is not required.</a:t>
            </a:r>
            <a:endParaRPr>
              <a:solidFill>
                <a:schemeClr val="dk1"/>
              </a:solidFill>
            </a:endParaRPr>
          </a:p>
          <a:p>
            <a:pPr indent="0" lvl="0" marL="0" rtl="0" algn="l">
              <a:lnSpc>
                <a:spcPct val="100000"/>
              </a:lnSpc>
              <a:spcBef>
                <a:spcPts val="0"/>
              </a:spcBef>
              <a:spcAft>
                <a:spcPts val="0"/>
              </a:spcAft>
              <a:buClr>
                <a:schemeClr val="dk1"/>
              </a:buClr>
              <a:buSzPts val="1200"/>
              <a:buFont typeface="Arial"/>
              <a:buNone/>
            </a:pPr>
            <a:r>
              <a:rPr lang="en-US">
                <a:solidFill>
                  <a:schemeClr val="dk1"/>
                </a:solidFill>
              </a:rPr>
              <a:t>This tool is provided to all federally funded meal program recipients, and ADE will prioritize referencing its own resources. While LIAs may choose to use the WellSAT, it may be beneficial for them to become familiar with AAT and related resources as these may be commonly used and referenced.</a:t>
            </a:r>
            <a:endParaRPr/>
          </a:p>
        </p:txBody>
      </p:sp>
      <p:sp>
        <p:nvSpPr>
          <p:cNvPr id="255" name="Google Shape;255;g35d87d00a80_1_9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5d87d00a80_1_10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2" name="Google Shape;262;g35d87d00a80_1_10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For convenience, we have added a link to the AAT here.  This tool is a thorough 18-page document.  Again, it is important to note that not all activities are required. There is also space within this tool to add activities or goals that are not listed and customized to your school.</a:t>
            </a:r>
            <a:endParaRPr>
              <a:solidFill>
                <a:schemeClr val="dk1"/>
              </a:solidFill>
            </a:endParaRPr>
          </a:p>
          <a:p>
            <a:pPr indent="0" lvl="0" marL="0" rtl="0" algn="l">
              <a:lnSpc>
                <a:spcPct val="100000"/>
              </a:lnSpc>
              <a:spcBef>
                <a:spcPts val="0"/>
              </a:spcBef>
              <a:spcAft>
                <a:spcPts val="0"/>
              </a:spcAft>
              <a:buSzPts val="1100"/>
              <a:buNone/>
            </a:pPr>
            <a:r>
              <a:t/>
            </a:r>
            <a:endParaRPr/>
          </a:p>
        </p:txBody>
      </p:sp>
      <p:sp>
        <p:nvSpPr>
          <p:cNvPr id="263" name="Google Shape;263;g35d87d00a80_1_10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35d87d00a80_1_110: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USDA Administrative Review (AR) Off-Site Assessment Questions. During the AR, along with the On-site Review there is an off-site portion. This portion contains questions about and requests for information from the LEA</a:t>
            </a:r>
            <a:r>
              <a:rPr lang="en-US" sz="800">
                <a:solidFill>
                  <a:schemeClr val="dk1"/>
                </a:solidFill>
              </a:rPr>
              <a:t>[BJ1] </a:t>
            </a:r>
            <a:r>
              <a:rPr lang="en-US">
                <a:solidFill>
                  <a:schemeClr val="dk1"/>
                </a:solidFill>
              </a:rPr>
              <a:t> regarding several of the monitoring areas of the Administrative Review including the LWP</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request answers to 6 questions regarding the LWP</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These questions include:</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If a policy is in place</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minimum requirements are met</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if policy is open to the public</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how and when a review of policy is made</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who is involved in the review and updates of the policy</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who are the stakeholders</a:t>
            </a:r>
            <a:endParaRPr>
              <a:solidFill>
                <a:schemeClr val="dk1"/>
              </a:solidFill>
            </a:endParaRPr>
          </a:p>
          <a:p>
            <a:pPr indent="0" lvl="0" marL="1828800" rtl="0" algn="l">
              <a:lnSpc>
                <a:spcPct val="115000"/>
              </a:lnSpc>
              <a:spcBef>
                <a:spcPts val="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and if a copy of the review if open to the public</a:t>
            </a:r>
            <a:endParaRPr>
              <a:solidFill>
                <a:schemeClr val="dk1"/>
              </a:solidFill>
            </a:endParaRPr>
          </a:p>
          <a:p>
            <a:pPr indent="0" lvl="0" marL="18288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The USDA or the State Agency may modify these questions year to year</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1200"/>
              </a:spcBef>
              <a:spcAft>
                <a:spcPts val="0"/>
              </a:spcAft>
              <a:buSzPts val="1100"/>
              <a:buNone/>
            </a:pPr>
            <a:r>
              <a:t/>
            </a:r>
            <a:endParaRPr/>
          </a:p>
        </p:txBody>
      </p:sp>
      <p:sp>
        <p:nvSpPr>
          <p:cNvPr id="270" name="Google Shape;270;g35d87d00a80_1_1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35d87d00a80_1_116: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LWP Minimum Requirements to meet Federal Regulations</a:t>
            </a:r>
            <a:endParaRPr>
              <a:solidFill>
                <a:schemeClr val="dk1"/>
              </a:solidFill>
            </a:endParaRPr>
          </a:p>
          <a:p>
            <a:pPr indent="0" lvl="0" marL="0" rtl="0" algn="l">
              <a:lnSpc>
                <a:spcPct val="80000"/>
              </a:lnSpc>
              <a:spcBef>
                <a:spcPts val="800"/>
              </a:spcBef>
              <a:spcAft>
                <a:spcPts val="0"/>
              </a:spcAft>
              <a:buClr>
                <a:schemeClr val="dk1"/>
              </a:buClr>
              <a:buSzPts val="1628"/>
              <a:buFont typeface="Arial"/>
              <a:buNone/>
            </a:pPr>
            <a:r>
              <a:rPr lang="en-US">
                <a:solidFill>
                  <a:schemeClr val="dk1"/>
                </a:solidFill>
              </a:rPr>
              <a:t>Specific Goals for:</a:t>
            </a:r>
            <a:endParaRPr>
              <a:solidFill>
                <a:schemeClr val="dk1"/>
              </a:solidFill>
            </a:endParaRPr>
          </a:p>
          <a:p>
            <a:pPr indent="-95250" lvl="0" marL="635000" rtl="0" algn="l">
              <a:lnSpc>
                <a:spcPct val="80000"/>
              </a:lnSpc>
              <a:spcBef>
                <a:spcPts val="800"/>
              </a:spcBef>
              <a:spcAft>
                <a:spcPts val="0"/>
              </a:spcAft>
              <a:buClr>
                <a:schemeClr val="dk1"/>
              </a:buClr>
              <a:buSzPts val="1100"/>
              <a:buChar char="•"/>
            </a:pPr>
            <a:r>
              <a:rPr lang="en-US">
                <a:solidFill>
                  <a:schemeClr val="dk1"/>
                </a:solidFill>
              </a:rPr>
              <a:t>Nutrition Promotion</a:t>
            </a:r>
            <a:endParaRPr>
              <a:solidFill>
                <a:schemeClr val="dk1"/>
              </a:solidFill>
            </a:endParaRPr>
          </a:p>
          <a:p>
            <a:pPr indent="-95250" lvl="0" marL="635000" rtl="0" algn="l">
              <a:lnSpc>
                <a:spcPct val="80000"/>
              </a:lnSpc>
              <a:spcBef>
                <a:spcPts val="800"/>
              </a:spcBef>
              <a:spcAft>
                <a:spcPts val="0"/>
              </a:spcAft>
              <a:buClr>
                <a:schemeClr val="dk1"/>
              </a:buClr>
              <a:buSzPts val="1100"/>
              <a:buChar char="•"/>
            </a:pPr>
            <a:r>
              <a:rPr lang="en-US">
                <a:solidFill>
                  <a:schemeClr val="dk1"/>
                </a:solidFill>
              </a:rPr>
              <a:t>Nutrition Education</a:t>
            </a:r>
            <a:endParaRPr>
              <a:solidFill>
                <a:schemeClr val="dk1"/>
              </a:solidFill>
            </a:endParaRPr>
          </a:p>
          <a:p>
            <a:pPr indent="-95250" lvl="0" marL="635000" rtl="0" algn="l">
              <a:lnSpc>
                <a:spcPct val="80000"/>
              </a:lnSpc>
              <a:spcBef>
                <a:spcPts val="800"/>
              </a:spcBef>
              <a:spcAft>
                <a:spcPts val="0"/>
              </a:spcAft>
              <a:buClr>
                <a:schemeClr val="dk1"/>
              </a:buClr>
              <a:buSzPts val="1100"/>
              <a:buChar char="•"/>
            </a:pPr>
            <a:r>
              <a:rPr lang="en-US">
                <a:solidFill>
                  <a:schemeClr val="dk1"/>
                </a:solidFill>
              </a:rPr>
              <a:t>Physical Activity</a:t>
            </a:r>
            <a:endParaRPr>
              <a:solidFill>
                <a:schemeClr val="dk1"/>
              </a:solidFill>
            </a:endParaRPr>
          </a:p>
          <a:p>
            <a:pPr indent="-95250" lvl="0" marL="635000" rtl="0" algn="l">
              <a:lnSpc>
                <a:spcPct val="80000"/>
              </a:lnSpc>
              <a:spcBef>
                <a:spcPts val="800"/>
              </a:spcBef>
              <a:spcAft>
                <a:spcPts val="0"/>
              </a:spcAft>
              <a:buClr>
                <a:schemeClr val="dk1"/>
              </a:buClr>
              <a:buSzPts val="1100"/>
              <a:buChar char="•"/>
            </a:pPr>
            <a:r>
              <a:rPr lang="en-US">
                <a:solidFill>
                  <a:schemeClr val="dk1"/>
                </a:solidFill>
              </a:rPr>
              <a:t>Other Activities that promote student wellness</a:t>
            </a:r>
            <a:endParaRPr>
              <a:solidFill>
                <a:schemeClr val="dk1"/>
              </a:solidFill>
            </a:endParaRPr>
          </a:p>
          <a:p>
            <a:pPr indent="0" lvl="0" marL="0" rtl="0" algn="l">
              <a:lnSpc>
                <a:spcPct val="80000"/>
              </a:lnSpc>
              <a:spcBef>
                <a:spcPts val="800"/>
              </a:spcBef>
              <a:spcAft>
                <a:spcPts val="0"/>
              </a:spcAft>
              <a:buClr>
                <a:schemeClr val="dk1"/>
              </a:buClr>
              <a:buSzPts val="852"/>
              <a:buFont typeface="Arial"/>
              <a:buNone/>
            </a:pPr>
            <a:r>
              <a:rPr lang="en-US">
                <a:solidFill>
                  <a:schemeClr val="dk1"/>
                </a:solidFill>
              </a:rPr>
              <a:t>Standards and nutrition guidelines for all foods and beverages</a:t>
            </a:r>
            <a:endParaRPr>
              <a:solidFill>
                <a:schemeClr val="dk1"/>
              </a:solidFill>
            </a:endParaRPr>
          </a:p>
          <a:p>
            <a:pPr indent="-298450" lvl="0" marL="914400" rtl="0" algn="l">
              <a:lnSpc>
                <a:spcPct val="80000"/>
              </a:lnSpc>
              <a:spcBef>
                <a:spcPts val="800"/>
              </a:spcBef>
              <a:spcAft>
                <a:spcPts val="0"/>
              </a:spcAft>
              <a:buClr>
                <a:schemeClr val="dk1"/>
              </a:buClr>
              <a:buSzPts val="1100"/>
              <a:buChar char="•"/>
            </a:pPr>
            <a:r>
              <a:rPr lang="en-US">
                <a:solidFill>
                  <a:schemeClr val="dk1"/>
                </a:solidFill>
              </a:rPr>
              <a:t>School meal nutrition standards</a:t>
            </a:r>
            <a:endParaRPr>
              <a:solidFill>
                <a:schemeClr val="dk1"/>
              </a:solidFill>
            </a:endParaRPr>
          </a:p>
          <a:p>
            <a:pPr indent="-298450" lvl="0" marL="914400" rtl="0" algn="l">
              <a:lnSpc>
                <a:spcPct val="80000"/>
              </a:lnSpc>
              <a:spcBef>
                <a:spcPts val="0"/>
              </a:spcBef>
              <a:spcAft>
                <a:spcPts val="0"/>
              </a:spcAft>
              <a:buClr>
                <a:schemeClr val="dk1"/>
              </a:buClr>
              <a:buSzPts val="1100"/>
              <a:buChar char="•"/>
            </a:pPr>
            <a:r>
              <a:rPr lang="en-US">
                <a:solidFill>
                  <a:schemeClr val="dk1"/>
                </a:solidFill>
              </a:rPr>
              <a:t>Smart Snacks</a:t>
            </a:r>
            <a:endParaRPr>
              <a:solidFill>
                <a:schemeClr val="dk1"/>
              </a:solidFill>
            </a:endParaRPr>
          </a:p>
          <a:p>
            <a:pPr indent="0" lvl="0" marL="0" rtl="0" algn="l">
              <a:lnSpc>
                <a:spcPct val="80000"/>
              </a:lnSpc>
              <a:spcBef>
                <a:spcPts val="800"/>
              </a:spcBef>
              <a:spcAft>
                <a:spcPts val="0"/>
              </a:spcAft>
              <a:buClr>
                <a:schemeClr val="dk1"/>
              </a:buClr>
              <a:buSzPts val="852"/>
              <a:buFont typeface="Arial"/>
              <a:buNone/>
            </a:pPr>
            <a:r>
              <a:rPr lang="en-US">
                <a:solidFill>
                  <a:schemeClr val="dk1"/>
                </a:solidFill>
              </a:rPr>
              <a:t>Standards for all foods and beverages provided, but not sold, to students</a:t>
            </a:r>
            <a:endParaRPr>
              <a:solidFill>
                <a:schemeClr val="dk1"/>
              </a:solidFill>
            </a:endParaRPr>
          </a:p>
          <a:p>
            <a:pPr indent="-298450" lvl="0" marL="914400" rtl="0" algn="l">
              <a:lnSpc>
                <a:spcPct val="80000"/>
              </a:lnSpc>
              <a:spcBef>
                <a:spcPts val="800"/>
              </a:spcBef>
              <a:spcAft>
                <a:spcPts val="0"/>
              </a:spcAft>
              <a:buClr>
                <a:schemeClr val="dk1"/>
              </a:buClr>
              <a:buSzPts val="1100"/>
              <a:buChar char="•"/>
            </a:pPr>
            <a:r>
              <a:rPr lang="en-US">
                <a:solidFill>
                  <a:schemeClr val="dk1"/>
                </a:solidFill>
              </a:rPr>
              <a:t>including foods given as incentives</a:t>
            </a:r>
            <a:endParaRPr>
              <a:solidFill>
                <a:schemeClr val="dk1"/>
              </a:solidFill>
            </a:endParaRPr>
          </a:p>
          <a:p>
            <a:pPr indent="0" lvl="0" marL="0" rtl="0" algn="l">
              <a:lnSpc>
                <a:spcPct val="80000"/>
              </a:lnSpc>
              <a:spcBef>
                <a:spcPts val="800"/>
              </a:spcBef>
              <a:spcAft>
                <a:spcPts val="0"/>
              </a:spcAft>
              <a:buClr>
                <a:schemeClr val="dk1"/>
              </a:buClr>
              <a:buSzPts val="852"/>
              <a:buFont typeface="Arial"/>
              <a:buNone/>
            </a:pPr>
            <a:r>
              <a:rPr lang="en-US">
                <a:solidFill>
                  <a:schemeClr val="dk1"/>
                </a:solidFill>
              </a:rPr>
              <a:t>Policies for food and beverage marketing</a:t>
            </a:r>
            <a:endParaRPr>
              <a:solidFill>
                <a:schemeClr val="dk1"/>
              </a:solidFill>
            </a:endParaRPr>
          </a:p>
          <a:p>
            <a:pPr indent="0" lvl="0" marL="0" rtl="0" algn="l">
              <a:lnSpc>
                <a:spcPct val="80000"/>
              </a:lnSpc>
              <a:spcBef>
                <a:spcPts val="800"/>
              </a:spcBef>
              <a:spcAft>
                <a:spcPts val="0"/>
              </a:spcAft>
              <a:buClr>
                <a:schemeClr val="dk1"/>
              </a:buClr>
              <a:buSzPts val="852"/>
              <a:buFont typeface="Arial"/>
              <a:buNone/>
            </a:pPr>
            <a:r>
              <a:rPr lang="en-US">
                <a:solidFill>
                  <a:schemeClr val="dk1"/>
                </a:solidFill>
              </a:rPr>
              <a:t>Description of public involvement, public updates, policy leadership, and evaluation plan</a:t>
            </a:r>
            <a:endParaRPr>
              <a:solidFill>
                <a:schemeClr val="dk1"/>
              </a:solidFill>
              <a:latin typeface="Courier New"/>
              <a:ea typeface="Courier New"/>
              <a:cs typeface="Courier New"/>
              <a:sym typeface="Courier New"/>
            </a:endParaRPr>
          </a:p>
          <a:p>
            <a:pPr indent="0" lvl="0" marL="457200" rtl="0" algn="l">
              <a:lnSpc>
                <a:spcPct val="115000"/>
              </a:lnSpc>
              <a:spcBef>
                <a:spcPts val="0"/>
              </a:spcBef>
              <a:spcAft>
                <a:spcPts val="0"/>
              </a:spcAft>
              <a:buClr>
                <a:schemeClr val="dk1"/>
              </a:buClr>
              <a:buSzPts val="1100"/>
              <a:buFont typeface="Arial"/>
              <a:buNone/>
            </a:pPr>
            <a:r>
              <a:rPr lang="en-US">
                <a:solidFill>
                  <a:schemeClr val="dk1"/>
                </a:solidFill>
                <a:latin typeface="Courier New"/>
                <a:ea typeface="Courier New"/>
                <a:cs typeface="Courier New"/>
                <a:sym typeface="Courier New"/>
              </a:rPr>
              <a:t>o</a:t>
            </a:r>
            <a:r>
              <a:rPr lang="en-US">
                <a:solidFill>
                  <a:schemeClr val="dk1"/>
                </a:solidFill>
                <a:latin typeface="Times New Roman"/>
                <a:ea typeface="Times New Roman"/>
                <a:cs typeface="Times New Roman"/>
                <a:sym typeface="Times New Roman"/>
              </a:rPr>
              <a:t>   </a:t>
            </a:r>
            <a:r>
              <a:rPr lang="en-US">
                <a:solidFill>
                  <a:schemeClr val="dk1"/>
                </a:solidFill>
              </a:rPr>
              <a:t>The ADE LWP Template is linked below.  This will help guide the LEA to create a LWP with all required components.</a:t>
            </a:r>
            <a:endParaRPr>
              <a:solidFill>
                <a:schemeClr val="dk1"/>
              </a:solidFill>
            </a:endParaRPr>
          </a:p>
          <a:p>
            <a:pPr indent="0" lvl="0" marL="0" rtl="0" algn="l">
              <a:lnSpc>
                <a:spcPct val="100000"/>
              </a:lnSpc>
              <a:spcBef>
                <a:spcPts val="0"/>
              </a:spcBef>
              <a:spcAft>
                <a:spcPts val="0"/>
              </a:spcAft>
              <a:buSzPts val="1100"/>
              <a:buNone/>
            </a:pPr>
            <a:r>
              <a:t/>
            </a:r>
            <a:endParaRPr/>
          </a:p>
        </p:txBody>
      </p:sp>
      <p:sp>
        <p:nvSpPr>
          <p:cNvPr id="277" name="Google Shape;277;g35d87d00a80_1_1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5d87d00a80_1_1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4" name="Google Shape;284;g35d87d00a80_1_1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rPr lang="en-US"/>
              <a:t>*ADE will prioritize and direct SFAs to ADE developed resources. *Other tools available for assessment of implementation.</a:t>
            </a:r>
            <a:endParaRPr/>
          </a:p>
        </p:txBody>
      </p:sp>
      <p:sp>
        <p:nvSpPr>
          <p:cNvPr id="285" name="Google Shape;285;g35d87d00a80_1_1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35d87d00a80_1_127: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If you are curious about the AR results of a school you are working with you can find the publicly available Administrative Reviews, linked here.</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a:solidFill>
                  <a:schemeClr val="dk1"/>
                </a:solidFill>
              </a:rPr>
              <a:t>Common AR Summary Report Findings:</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Missing elements: Nutrition Promotion and Other Activities that promote student wellness.</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Public involvement, Wellness committee is open to the public and stakeholders.</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Public access to view LWP and/or LWP assessment.</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LWP not evaluated, no plans to evaluate.</a:t>
            </a:r>
            <a:endParaRPr>
              <a:solidFill>
                <a:schemeClr val="dk1"/>
              </a:solidFill>
            </a:endParaRPr>
          </a:p>
          <a:p>
            <a:pPr indent="0" lvl="0" marL="0" rtl="0" algn="l">
              <a:lnSpc>
                <a:spcPct val="100000"/>
              </a:lnSpc>
              <a:spcBef>
                <a:spcPts val="0"/>
              </a:spcBef>
              <a:spcAft>
                <a:spcPts val="0"/>
              </a:spcAft>
              <a:buSzPts val="1100"/>
              <a:buNone/>
            </a:pPr>
            <a:r>
              <a:t/>
            </a:r>
            <a:endParaRPr/>
          </a:p>
        </p:txBody>
      </p:sp>
      <p:sp>
        <p:nvSpPr>
          <p:cNvPr id="291" name="Google Shape;291;g35d87d00a80_1_1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35d87d00a80_1_1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Google Shape;297;g35d87d00a80_1_13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One of the most common findings within the LWP portion of the AR is missing Nutrition Promotion.</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Nutrition Promotion includes activities and participation in programs that promote and reinforce health and emphasize the school’s commitment to a health school nutrition environment.</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Whereas Nutrition education teaches behavior-focused skills and may be offered as part of a comprehensive, standards-based program designed to provide students with the knowledge and skills necessary to safeguard their health and make positive choices regarding food and nutrition, or nutrition education can be offered as sequential individual lessons throughout the school year.</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This may provide you with an opportunity to introduce nutritional promotion such as Smarter Lunchroom Movement</a:t>
            </a:r>
            <a:endParaRPr>
              <a:solidFill>
                <a:schemeClr val="dk1"/>
              </a:solidFill>
            </a:endParaRPr>
          </a:p>
          <a:p>
            <a:pPr indent="0" lvl="0" marL="0" marR="0" rtl="0" algn="l">
              <a:lnSpc>
                <a:spcPct val="100000"/>
              </a:lnSpc>
              <a:spcBef>
                <a:spcPts val="0"/>
              </a:spcBef>
              <a:spcAft>
                <a:spcPts val="0"/>
              </a:spcAft>
              <a:buClr>
                <a:schemeClr val="dk1"/>
              </a:buClr>
              <a:buSzPts val="1200"/>
              <a:buFont typeface="Arial"/>
              <a:buNone/>
            </a:pPr>
            <a:r>
              <a:t/>
            </a:r>
            <a:endParaRPr/>
          </a:p>
          <a:p>
            <a:pPr indent="0" lvl="0" marL="0" rtl="0" algn="l">
              <a:lnSpc>
                <a:spcPct val="100000"/>
              </a:lnSpc>
              <a:spcBef>
                <a:spcPts val="0"/>
              </a:spcBef>
              <a:spcAft>
                <a:spcPts val="0"/>
              </a:spcAft>
              <a:buSzPts val="1100"/>
              <a:buNone/>
            </a:pPr>
            <a:r>
              <a:t/>
            </a:r>
            <a:endParaRPr/>
          </a:p>
        </p:txBody>
      </p:sp>
      <p:sp>
        <p:nvSpPr>
          <p:cNvPr id="298" name="Google Shape;298;g35d87d00a80_1_13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35d87d00a80_1_139: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700">
                <a:solidFill>
                  <a:schemeClr val="dk1"/>
                </a:solidFill>
                <a:latin typeface="Times New Roman"/>
                <a:ea typeface="Times New Roman"/>
                <a:cs typeface="Times New Roman"/>
                <a:sym typeface="Times New Roman"/>
              </a:rPr>
              <a:t> </a:t>
            </a:r>
            <a:r>
              <a:rPr lang="en-US">
                <a:solidFill>
                  <a:schemeClr val="dk1"/>
                </a:solidFill>
              </a:rPr>
              <a:t>We reviewed the AR LWP findings of SY24-25 and here are some projected statistics. Please note that these numbers are not complete as reviews are still on going.</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60% of LEAs had LWP findings</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38% of LEAs had missing LWP requirements</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17% did not evaluate or update the LWP</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This may be useful to know when approaching your schools with the LWP</a:t>
            </a:r>
            <a:endParaRPr>
              <a:solidFill>
                <a:schemeClr val="dk1"/>
              </a:solidFill>
            </a:endParaRPr>
          </a:p>
          <a:p>
            <a:pPr indent="0" lvl="0" marL="0" rtl="0" algn="l">
              <a:lnSpc>
                <a:spcPct val="100000"/>
              </a:lnSpc>
              <a:spcBef>
                <a:spcPts val="0"/>
              </a:spcBef>
              <a:spcAft>
                <a:spcPts val="0"/>
              </a:spcAft>
              <a:buSzPts val="1100"/>
              <a:buNone/>
            </a:pPr>
            <a:r>
              <a:t/>
            </a:r>
            <a:endParaRPr/>
          </a:p>
        </p:txBody>
      </p:sp>
      <p:sp>
        <p:nvSpPr>
          <p:cNvPr id="304" name="Google Shape;304;g35d87d00a80_1_13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35d87d00a80_1_144: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Here is a list of ADE resources. It is important to note that some ADE resources may be duplicative with WellSAT policy and practice, however exposure to both formats can offer valuable insights. We at ADE, encourage cross agency learning and awareness to strengthen collaboration and promote wellness within our communities.</a:t>
            </a:r>
            <a:endParaRPr>
              <a:solidFill>
                <a:schemeClr val="dk1"/>
              </a:solidFill>
            </a:endParaRPr>
          </a:p>
          <a:p>
            <a:pPr indent="0" lvl="0" marL="0" rtl="0" algn="l">
              <a:lnSpc>
                <a:spcPct val="100000"/>
              </a:lnSpc>
              <a:spcBef>
                <a:spcPts val="0"/>
              </a:spcBef>
              <a:spcAft>
                <a:spcPts val="0"/>
              </a:spcAft>
              <a:buSzPts val="1100"/>
              <a:buNone/>
            </a:pPr>
            <a:r>
              <a:t/>
            </a:r>
            <a:endParaRPr/>
          </a:p>
        </p:txBody>
      </p:sp>
      <p:sp>
        <p:nvSpPr>
          <p:cNvPr id="310" name="Google Shape;310;g35d87d00a80_1_1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8" name="Google Shape;18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Here is our agenda for this training:</a:t>
            </a:r>
            <a:br>
              <a:rPr lang="en-US"/>
            </a:br>
            <a:r>
              <a:rPr lang="en-US"/>
              <a:t>1.</a:t>
            </a:r>
            <a:r>
              <a:rPr lang="en-US">
                <a:solidFill>
                  <a:schemeClr val="dk1"/>
                </a:solidFill>
              </a:rPr>
              <a:t>What is a wellness policy? Here, we will review the</a:t>
            </a:r>
            <a:endParaRPr>
              <a:solidFill>
                <a:schemeClr val="dk1"/>
              </a:solidFill>
            </a:endParaRPr>
          </a:p>
          <a:p>
            <a:pPr indent="-298450" lvl="1" marL="914400" rtl="0" algn="l">
              <a:lnSpc>
                <a:spcPct val="115000"/>
              </a:lnSpc>
              <a:spcBef>
                <a:spcPts val="0"/>
              </a:spcBef>
              <a:spcAft>
                <a:spcPts val="0"/>
              </a:spcAft>
              <a:buClr>
                <a:schemeClr val="dk1"/>
              </a:buClr>
              <a:buSzPts val="1100"/>
              <a:buAutoNum type="alphaLcPeriod"/>
            </a:pPr>
            <a:r>
              <a:rPr lang="en-US">
                <a:solidFill>
                  <a:schemeClr val="dk1"/>
                </a:solidFill>
              </a:rPr>
              <a:t>Background</a:t>
            </a:r>
            <a:endParaRPr>
              <a:solidFill>
                <a:schemeClr val="dk1"/>
              </a:solidFill>
            </a:endParaRPr>
          </a:p>
          <a:p>
            <a:pPr indent="-298450" lvl="1" marL="914400" rtl="0" algn="l">
              <a:lnSpc>
                <a:spcPct val="115000"/>
              </a:lnSpc>
              <a:spcBef>
                <a:spcPts val="0"/>
              </a:spcBef>
              <a:spcAft>
                <a:spcPts val="0"/>
              </a:spcAft>
              <a:buClr>
                <a:schemeClr val="dk1"/>
              </a:buClr>
              <a:buSzPts val="1100"/>
              <a:buAutoNum type="alphaLcPeriod"/>
            </a:pPr>
            <a:r>
              <a:rPr lang="en-US">
                <a:solidFill>
                  <a:schemeClr val="dk1"/>
                </a:solidFill>
              </a:rPr>
              <a:t>SHACs, and</a:t>
            </a:r>
            <a:endParaRPr>
              <a:solidFill>
                <a:schemeClr val="dk1"/>
              </a:solidFill>
            </a:endParaRPr>
          </a:p>
          <a:p>
            <a:pPr indent="-342900" lvl="1" marL="914400" rtl="0" algn="l">
              <a:lnSpc>
                <a:spcPct val="100000"/>
              </a:lnSpc>
              <a:spcBef>
                <a:spcPts val="0"/>
              </a:spcBef>
              <a:spcAft>
                <a:spcPts val="0"/>
              </a:spcAft>
              <a:buClr>
                <a:schemeClr val="dk1"/>
              </a:buClr>
              <a:buSzPts val="1800"/>
              <a:buAutoNum type="alphaLcPeriod"/>
            </a:pPr>
            <a:r>
              <a:rPr lang="en-US" sz="1100">
                <a:solidFill>
                  <a:schemeClr val="dk1"/>
                </a:solidFill>
              </a:rPr>
              <a:t>WellSAT Policy and AZ Health Zone</a:t>
            </a:r>
            <a:endParaRPr/>
          </a:p>
          <a:p>
            <a:pPr indent="-298450" lvl="0" marL="457200" rtl="0" algn="l">
              <a:lnSpc>
                <a:spcPct val="115000"/>
              </a:lnSpc>
              <a:spcBef>
                <a:spcPts val="0"/>
              </a:spcBef>
              <a:spcAft>
                <a:spcPts val="0"/>
              </a:spcAft>
              <a:buClr>
                <a:schemeClr val="dk1"/>
              </a:buClr>
              <a:buSzPts val="1100"/>
              <a:buAutoNum type="arabicPeriod"/>
            </a:pPr>
            <a:r>
              <a:rPr lang="en-US">
                <a:solidFill>
                  <a:schemeClr val="dk1"/>
                </a:solidFill>
              </a:rPr>
              <a:t>Arizona Department of Education Triennial Assessment, brought to you directly from the department.</a:t>
            </a: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US">
                <a:solidFill>
                  <a:schemeClr val="dk1"/>
                </a:solidFill>
              </a:rPr>
              <a:t>The LIA’s Role this will cover the </a:t>
            </a:r>
            <a:endParaRPr>
              <a:solidFill>
                <a:schemeClr val="dk1"/>
              </a:solidFill>
            </a:endParaRPr>
          </a:p>
          <a:p>
            <a:pPr indent="-298450" lvl="1" marL="914400" rtl="0" algn="l">
              <a:lnSpc>
                <a:spcPct val="115000"/>
              </a:lnSpc>
              <a:spcBef>
                <a:spcPts val="0"/>
              </a:spcBef>
              <a:spcAft>
                <a:spcPts val="0"/>
              </a:spcAft>
              <a:buClr>
                <a:schemeClr val="dk1"/>
              </a:buClr>
              <a:buSzPts val="1100"/>
              <a:buAutoNum type="alphaLcPeriod"/>
            </a:pPr>
            <a:r>
              <a:rPr lang="en-US">
                <a:solidFill>
                  <a:schemeClr val="dk1"/>
                </a:solidFill>
              </a:rPr>
              <a:t>Scope of Work</a:t>
            </a:r>
            <a:endParaRPr>
              <a:solidFill>
                <a:schemeClr val="dk1"/>
              </a:solidFill>
            </a:endParaRPr>
          </a:p>
          <a:p>
            <a:pPr indent="-298450" lvl="1" marL="914400" rtl="0" algn="l">
              <a:lnSpc>
                <a:spcPct val="115000"/>
              </a:lnSpc>
              <a:spcBef>
                <a:spcPts val="0"/>
              </a:spcBef>
              <a:spcAft>
                <a:spcPts val="0"/>
              </a:spcAft>
              <a:buClr>
                <a:schemeClr val="dk1"/>
              </a:buClr>
              <a:buSzPts val="1100"/>
              <a:buAutoNum type="alphaLcPeriod"/>
            </a:pPr>
            <a:r>
              <a:rPr lang="en-US">
                <a:solidFill>
                  <a:schemeClr val="dk1"/>
                </a:solidFill>
              </a:rPr>
              <a:t>When to use WellSAT Policy, and</a:t>
            </a:r>
            <a:endParaRPr>
              <a:solidFill>
                <a:schemeClr val="dk1"/>
              </a:solidFill>
            </a:endParaRPr>
          </a:p>
          <a:p>
            <a:pPr indent="-298450" lvl="1" marL="914400" rtl="0" algn="l">
              <a:lnSpc>
                <a:spcPct val="115000"/>
              </a:lnSpc>
              <a:spcBef>
                <a:spcPts val="0"/>
              </a:spcBef>
              <a:spcAft>
                <a:spcPts val="0"/>
              </a:spcAft>
              <a:buClr>
                <a:schemeClr val="dk1"/>
              </a:buClr>
              <a:buSzPts val="1100"/>
              <a:buAutoNum type="alphaLcPeriod"/>
            </a:pPr>
            <a:r>
              <a:rPr lang="en-US">
                <a:solidFill>
                  <a:schemeClr val="dk1"/>
                </a:solidFill>
              </a:rPr>
              <a:t>Capacity Building. Finally, we will cover </a:t>
            </a: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US">
                <a:solidFill>
                  <a:schemeClr val="dk1"/>
                </a:solidFill>
              </a:rPr>
              <a:t>Community Engagement, and </a:t>
            </a: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US">
                <a:solidFill>
                  <a:schemeClr val="dk1"/>
                </a:solidFill>
              </a:rPr>
              <a:t>Resources</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35d87d00a80_1_149: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6" name="Google Shape;316;g35d87d00a80_1_1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2" name="Google Shape;32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Let’s learn about what a school health advisory council is!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7" name="Google Shape;327;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1200">
                <a:solidFill>
                  <a:schemeClr val="dk1"/>
                </a:solidFill>
              </a:rPr>
              <a:t>A SHAC is short for School Health Advisory Council. You might hear some people say as a “SHAC-D” to represent their SHAC being at the district level. A SHAC is a gathering of school stakeholders that is responsible for the local wellness policy. A SHAC can also be known as Wellness Committee - these terms are interchangeable. Here are some important facts about wellness committees:</a:t>
            </a:r>
            <a:endParaRPr sz="1200">
              <a:solidFill>
                <a:schemeClr val="dk1"/>
              </a:solidFill>
            </a:endParaRPr>
          </a:p>
          <a:p>
            <a:pPr indent="-304800" lvl="0" marL="457200" rtl="0" algn="l">
              <a:lnSpc>
                <a:spcPct val="115000"/>
              </a:lnSpc>
              <a:spcBef>
                <a:spcPts val="1200"/>
              </a:spcBef>
              <a:spcAft>
                <a:spcPts val="0"/>
              </a:spcAft>
              <a:buClr>
                <a:schemeClr val="dk1"/>
              </a:buClr>
              <a:buSzPts val="1200"/>
              <a:buChar char="●"/>
            </a:pPr>
            <a:r>
              <a:rPr lang="en-US" sz="1200">
                <a:solidFill>
                  <a:schemeClr val="dk1"/>
                </a:solidFill>
              </a:rPr>
              <a:t>SHACs and wellness committees must operate at the district level, because the local wellness policy operates at the district level</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School-based committees and SHACs are optional. Some schools may find it helpful to have their own committee and policy if they inspired to do so.</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The SHAC should include various members of the school community including administrators, teachers, and staff, including food service staff, counselors, P.E. teachers, nurses and custodians. Other members should be relevant vendors, individuals who live close to school adn are impacted by it’s policies, students and their caretakers. If you have other stakeholders, invite them to a committee meeting!</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SHACs should meet at least Meet quarterly</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And are responsible for maintenance, evaluation, and implementation of LWP</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Finally, SHACs should energize the policy with new initiatives! If there are new initiatives, amending or implementing existing policies that have been paused is a great way to promote health in your schools.</a:t>
            </a:r>
            <a:endParaRPr sz="1200">
              <a:solidFill>
                <a:schemeClr val="dk1"/>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3" name="Google Shape;33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200"/>
              </a:spcAft>
              <a:buClr>
                <a:schemeClr val="dk1"/>
              </a:buClr>
              <a:buSzPts val="1100"/>
              <a:buFont typeface="Arial"/>
              <a:buNone/>
            </a:pPr>
            <a:r>
              <a:rPr lang="en-US">
                <a:solidFill>
                  <a:schemeClr val="dk1"/>
                </a:solidFill>
              </a:rPr>
              <a:t>Next we will review what the WellSAT Policy is, what it accomplishes, and how the AZ Health Zone uses it.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8" name="Google Shape;33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Wellness School Assessment Tool (WellSAT)</a:t>
            </a:r>
            <a:endParaRPr>
              <a:solidFill>
                <a:schemeClr val="dk1"/>
              </a:solidFill>
            </a:endParaRPr>
          </a:p>
          <a:p>
            <a:pPr indent="-298450" lvl="0" marL="457200" rtl="0" algn="l">
              <a:lnSpc>
                <a:spcPct val="115000"/>
              </a:lnSpc>
              <a:spcBef>
                <a:spcPts val="1200"/>
              </a:spcBef>
              <a:spcAft>
                <a:spcPts val="0"/>
              </a:spcAft>
              <a:buClr>
                <a:schemeClr val="dk1"/>
              </a:buClr>
              <a:buSzPts val="1100"/>
              <a:buChar char="●"/>
            </a:pPr>
            <a:r>
              <a:rPr lang="en-US">
                <a:solidFill>
                  <a:schemeClr val="dk1"/>
                </a:solidFill>
              </a:rPr>
              <a:t>WellSAT Policy is a tool that evaluates the strength and comprehensiveness of a local wellness policy. It also makes a comparison with a model policy. By using this evaluation tool, you will meet the requirements of one of the Triennial Assessment.</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extLst>
                  <a:ext uri="http://customooxmlschemas.google.com/">
                    <go:slidesCustomData xmlns:go="http://customooxmlschemas.google.com/" textRoundtripDataId="5"/>
                  </a:ext>
                </a:extLst>
              </a:rPr>
              <a:t>Encompasses</a:t>
            </a:r>
            <a:r>
              <a:rPr lang="en-US">
                <a:solidFill>
                  <a:schemeClr val="dk1"/>
                </a:solidFill>
              </a:rPr>
              <a:t> nutrition and physical activity</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Compares against a model policy</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Can be used to facilitate the triennial assessment of local wellness policies</a:t>
            </a:r>
            <a:endParaRPr>
              <a:solidFill>
                <a:schemeClr val="dk1"/>
              </a:solidFill>
            </a:endParaRPr>
          </a:p>
          <a:p>
            <a:pPr indent="0" lvl="0" marL="0" rtl="0" algn="l">
              <a:lnSpc>
                <a:spcPct val="115000"/>
              </a:lnSpc>
              <a:spcBef>
                <a:spcPts val="1200"/>
              </a:spcBef>
              <a:spcAft>
                <a:spcPts val="0"/>
              </a:spcAft>
              <a:buSzPts val="1100"/>
              <a:buNone/>
            </a:pPr>
            <a:r>
              <a:rPr lang="en-US">
                <a:solidFill>
                  <a:schemeClr val="dk1"/>
                </a:solidFill>
              </a:rPr>
              <a:t>On the right side of the slide, you will see what the WellSAT Policy looks for:</a:t>
            </a:r>
            <a:endParaRPr>
              <a:solidFill>
                <a:schemeClr val="dk1"/>
              </a:solidFill>
            </a:endParaRPr>
          </a:p>
          <a:p>
            <a:pPr indent="-298450" lvl="0" marL="457200" rtl="0" algn="l">
              <a:lnSpc>
                <a:spcPct val="115000"/>
              </a:lnSpc>
              <a:spcBef>
                <a:spcPts val="1200"/>
              </a:spcBef>
              <a:spcAft>
                <a:spcPts val="0"/>
              </a:spcAft>
              <a:buClr>
                <a:schemeClr val="dk1"/>
              </a:buClr>
              <a:buSzPts val="1100"/>
              <a:buChar char="●"/>
            </a:pPr>
            <a:r>
              <a:rPr lang="en-US">
                <a:solidFill>
                  <a:schemeClr val="dk1"/>
                </a:solidFill>
              </a:rPr>
              <a:t>Alignment with federal requirements, and assesses the areas of:</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US">
                <a:solidFill>
                  <a:schemeClr val="dk1"/>
                </a:solidFill>
              </a:rPr>
              <a:t>Nutrition environments and services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US">
                <a:solidFill>
                  <a:schemeClr val="dk1"/>
                </a:solidFill>
              </a:rPr>
              <a:t>Employee Wellness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US">
                <a:solidFill>
                  <a:schemeClr val="dk1"/>
                </a:solidFill>
              </a:rPr>
              <a:t>Nutrition Education</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US">
                <a:solidFill>
                  <a:schemeClr val="dk1"/>
                </a:solidFill>
              </a:rPr>
              <a:t>Physical Education &amp; physical activity</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US">
                <a:solidFill>
                  <a:schemeClr val="dk1"/>
                </a:solidFill>
              </a:rPr>
              <a:t>And looks for implementation and coordination efforts. </a:t>
            </a:r>
            <a:endParaRPr/>
          </a:p>
          <a:p>
            <a:pPr indent="0" lvl="0" marL="158750" rtl="0" algn="l">
              <a:lnSpc>
                <a:spcPct val="115000"/>
              </a:lnSpc>
              <a:spcBef>
                <a:spcPts val="0"/>
              </a:spcBef>
              <a:spcAft>
                <a:spcPts val="0"/>
              </a:spcAft>
              <a:buClr>
                <a:schemeClr val="dk1"/>
              </a:buClr>
              <a:buSzPts val="1100"/>
              <a:buNone/>
            </a:pPr>
            <a:r>
              <a:rPr lang="en-US">
                <a:solidFill>
                  <a:schemeClr val="dk1"/>
                </a:solidFill>
              </a:rPr>
              <a:t>These items are inspired by the WSCC – or Whole School, Whole Community, Whole Child model.</a:t>
            </a:r>
            <a:endParaRPr>
              <a:solidFill>
                <a:schemeClr val="dk1"/>
              </a:solidFill>
            </a:endParaRPr>
          </a:p>
          <a:p>
            <a:pPr indent="0" lvl="0" marL="457200" rtl="0" algn="l">
              <a:lnSpc>
                <a:spcPct val="115000"/>
              </a:lnSpc>
              <a:spcBef>
                <a:spcPts val="1200"/>
              </a:spcBef>
              <a:spcAft>
                <a:spcPts val="1200"/>
              </a:spcAft>
              <a:buSzPts val="1100"/>
              <a:buNone/>
            </a:pPr>
            <a:r>
              <a:t/>
            </a:r>
            <a:endParaRPr>
              <a:solidFill>
                <a:schemeClr val="dk1"/>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4" name="Google Shape;354;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US">
                <a:solidFill>
                  <a:schemeClr val="dk1"/>
                </a:solidFill>
              </a:rPr>
              <a:t>Next we will explore the relationship between AZ Health Zone and the WellSAT Policy</a:t>
            </a:r>
            <a:endParaRPr>
              <a:solidFill>
                <a:schemeClr val="dk1"/>
              </a:solidFill>
            </a:endParaRPr>
          </a:p>
          <a:p>
            <a:pPr indent="-298450" lvl="0" marL="457200" rtl="0" algn="l">
              <a:lnSpc>
                <a:spcPct val="115000"/>
              </a:lnSpc>
              <a:spcBef>
                <a:spcPts val="1200"/>
              </a:spcBef>
              <a:spcAft>
                <a:spcPts val="0"/>
              </a:spcAft>
              <a:buClr>
                <a:schemeClr val="dk1"/>
              </a:buClr>
              <a:buSzPts val="1100"/>
              <a:buChar char="●"/>
            </a:pPr>
            <a:r>
              <a:rPr lang="en-US">
                <a:solidFill>
                  <a:schemeClr val="dk1"/>
                </a:solidFill>
              </a:rPr>
              <a:t>WellSAT Policy is a tool that evaluates the strength and comprehensiveness of a local wellness policy. By using this evaluation tool, you will meet the requirements of one of the Triennial Assessment.</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AZ Health Zone uses this tool as an official evaluation, meaning, the State Evaluation Team tracks the use of this tool and gathers data from it to track our program progress in supporting schools. Other official evaluations for Youth &amp; Adolescent Systems include the Smarter Lunchrooms Movement and DIG in Schools.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This training is part one of a two part training</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US">
                <a:solidFill>
                  <a:schemeClr val="dk1"/>
                </a:solidFill>
              </a:rPr>
              <a:t>Part two is offered by State Evaluation Team (SET). You will be given access to the part two training after the completion of this training.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Once both trainings are completed, you will be a certified WellSAT Policy Consultant for the FY 2026-2030 grant cycle</a:t>
            </a:r>
            <a:endParaRPr>
              <a:solidFill>
                <a:schemeClr val="dk1"/>
              </a:solidFill>
            </a:endParaRPr>
          </a:p>
          <a:p>
            <a:pPr indent="0" lvl="0" marL="457200" rtl="0" algn="l">
              <a:lnSpc>
                <a:spcPct val="115000"/>
              </a:lnSpc>
              <a:spcBef>
                <a:spcPts val="1200"/>
              </a:spcBef>
              <a:spcAft>
                <a:spcPts val="1200"/>
              </a:spcAft>
              <a:buSzPts val="1100"/>
              <a:buNone/>
            </a:pPr>
            <a:r>
              <a:t/>
            </a:r>
            <a:endParaRPr>
              <a:solidFill>
                <a:schemeClr val="dk1"/>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2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0" name="Google Shape;360;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Now, we will review the role of the Local Implementing Agency when it comes to local wellness policy, wellness committees, and the use of the WellSAT Policy tool</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3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5" name="Google Shape;365;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Char char="●"/>
            </a:pPr>
            <a:r>
              <a:rPr lang="en-US" sz="1200">
                <a:solidFill>
                  <a:schemeClr val="dk1"/>
                </a:solidFill>
              </a:rPr>
              <a:t>Educate district and school partners on the benefits of:</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Reviving their local wellness policy; not only does research show local wellness policy work can improve student health, it can help create a culture of health at the school and district that’s also supportive of staff</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Starting a wellness committee or SHAC, because the more robust and involved the school community is, the more inclusive your policy will be of student and staff needs and interest. Plus, it helps to have multiple people responsible and invested in the upkeep of the policy!</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Partnering with AZ Health Zone - there are numerous benefits to partnering with our program</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Support sites with:</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Organizing a wellness committee or SHAC; Help staff discern who should be invited to the committee, how and where it’s advertised. You can find toolkits to share with your site that have drafted communications. Additionally, you can support the local wellness policy leads with drafting an agenda and support with note taking and activities. AZ Health Zone staff should not be doing all of this work on their own!  As part of a supporting a school with this work, they need to learn how to work these priorities into their own schedule and workload. Avoid being the workhorse who will just fill the gap, and support the school in sustainably making these changes. </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Assessing AND updating their local wellness policy; provide staff with WellSAT Policy trauma-informed recommendations, help staff narrow down policy ideas and language, remove policies that are no longer relevant, support implementation of policies, and connection to partners throughout the community who can support the implementation of policies.</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Triennial Assessment items (WellSAT Policy)- as we learned in the Arizona Department of Education’s triennial assessment overview, AZ Health Zone can support connecting school food authorities with their ADE liaisons, assist with the offsite assessment tool, using the WellSAT Policy to meet the need for evaluation of the strength and comprehensiveness of the policy, and provide tool options for assessing the implementation of the policy</a:t>
            </a:r>
            <a:endParaRPr sz="1200">
              <a:solidFill>
                <a:schemeClr val="dk1"/>
              </a:solidFill>
            </a:endParaRPr>
          </a:p>
          <a:p>
            <a:pPr indent="-304800" lvl="2" marL="1371600" rtl="0" algn="l">
              <a:lnSpc>
                <a:spcPct val="115000"/>
              </a:lnSpc>
              <a:spcBef>
                <a:spcPts val="0"/>
              </a:spcBef>
              <a:spcAft>
                <a:spcPts val="0"/>
              </a:spcAft>
              <a:buClr>
                <a:schemeClr val="dk1"/>
              </a:buClr>
              <a:buSzPts val="1200"/>
              <a:buChar char="■"/>
            </a:pPr>
            <a:r>
              <a:rPr lang="en-US" sz="1200">
                <a:solidFill>
                  <a:schemeClr val="dk1"/>
                </a:solidFill>
              </a:rPr>
              <a:t>As part of understanding the triennial assessment, please note that WellSAT Policy does fulfill the section of the assessment for comparision with a model policy, but to fully complete the Triennial Assessment, you will need to use an additional tool such as the WellSAT Practice, or the AAT which the Department of Education spoke about. Please not that if you support a school with the Triennial Assessment and do not use the WellSAT Policy, this work will not count toward completion of your annual evaluation plan.</a:t>
            </a:r>
            <a:endParaRPr sz="1200">
              <a:solidFill>
                <a:schemeClr val="dk1"/>
              </a:solidFill>
            </a:endParaRPr>
          </a:p>
          <a:p>
            <a:pPr indent="-304800" lvl="2" marL="1371600" rtl="0" algn="l">
              <a:lnSpc>
                <a:spcPct val="115000"/>
              </a:lnSpc>
              <a:spcBef>
                <a:spcPts val="0"/>
              </a:spcBef>
              <a:spcAft>
                <a:spcPts val="0"/>
              </a:spcAft>
              <a:buClr>
                <a:schemeClr val="dk1"/>
              </a:buClr>
              <a:buSzPts val="1200"/>
              <a:buChar char="■"/>
            </a:pPr>
            <a:r>
              <a:rPr lang="en-US" sz="1200">
                <a:solidFill>
                  <a:schemeClr val="dk1"/>
                </a:solidFill>
              </a:rPr>
              <a:t>Please note - if Districts are *only* asking for the WellSAT Policy when they are up for their Triennial Assessment with ADE, and have no plans to actually update their policy, the State Evaluation Team will not be reviewing the local wellness policy or using the WellSAT Policy tool. AZ Health Zone local implementing agencies should be working with partners who are inspired to improve their policies and programming. The State Evaluation Team will not be re-scoring local wellness policies from districts who previously had their policy scored but neglected to make changes unless there is a strong justification. </a:t>
            </a:r>
            <a:endParaRPr sz="1200">
              <a:solidFill>
                <a:schemeClr val="dk1"/>
              </a:solidFill>
            </a:endParaRPr>
          </a:p>
          <a:p>
            <a:pPr indent="0" lvl="0" marL="914400" rtl="0" algn="l">
              <a:lnSpc>
                <a:spcPct val="115000"/>
              </a:lnSpc>
              <a:spcBef>
                <a:spcPts val="0"/>
              </a:spcBef>
              <a:spcAft>
                <a:spcPts val="0"/>
              </a:spcAft>
              <a:buSzPts val="1100"/>
              <a:buNone/>
            </a:pPr>
            <a:r>
              <a:rPr lang="en-US" sz="1200">
                <a:solidFill>
                  <a:schemeClr val="dk1"/>
                </a:solidFill>
              </a:rPr>
              <a:t> </a:t>
            </a:r>
            <a:endParaRPr sz="1200">
              <a:solidFill>
                <a:schemeClr val="dk1"/>
              </a:solidFill>
            </a:endParaRPr>
          </a:p>
          <a:p>
            <a:pPr indent="0" lvl="0" marL="0" rtl="0" algn="l">
              <a:lnSpc>
                <a:spcPct val="115000"/>
              </a:lnSpc>
              <a:spcBef>
                <a:spcPts val="0"/>
              </a:spcBef>
              <a:spcAft>
                <a:spcPts val="0"/>
              </a:spcAft>
              <a:buSzPts val="1100"/>
              <a:buNone/>
            </a:pPr>
            <a:r>
              <a:t/>
            </a:r>
            <a:endParaRPr sz="1200">
              <a:solidFill>
                <a:schemeClr val="dk1"/>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35fc1ddf675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71" name="Google Shape;371;g35fc1ddf675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Let’s review the LWP cycle of assessment:</a:t>
            </a:r>
            <a:br>
              <a:rPr lang="en-US"/>
            </a:br>
            <a:r>
              <a:rPr lang="en-US"/>
              <a:t>Per the triennial assessment, the local wellness policy needs to be assessed every three years. </a:t>
            </a:r>
            <a:endParaRPr/>
          </a:p>
          <a:p>
            <a:pPr indent="0" lvl="0" marL="0" rtl="0" algn="l">
              <a:lnSpc>
                <a:spcPct val="100000"/>
              </a:lnSpc>
              <a:spcBef>
                <a:spcPts val="0"/>
              </a:spcBef>
              <a:spcAft>
                <a:spcPts val="0"/>
              </a:spcAft>
              <a:buSzPts val="1100"/>
              <a:buNone/>
            </a:pPr>
            <a:r>
              <a:rPr lang="en-US"/>
              <a:t>Step 1. Collect  </a:t>
            </a:r>
            <a:endParaRPr/>
          </a:p>
          <a:p>
            <a:pPr indent="0" lvl="0" marL="0" rtl="0" algn="l">
              <a:lnSpc>
                <a:spcPct val="100000"/>
              </a:lnSpc>
              <a:spcBef>
                <a:spcPts val="0"/>
              </a:spcBef>
              <a:spcAft>
                <a:spcPts val="0"/>
              </a:spcAft>
              <a:buSzPts val="1100"/>
              <a:buNone/>
            </a:pPr>
            <a:r>
              <a:rPr lang="en-US"/>
              <a:t>Step 2. Assess</a:t>
            </a:r>
            <a:endParaRPr/>
          </a:p>
          <a:p>
            <a:pPr indent="0" lvl="0" marL="0" rtl="0" algn="l">
              <a:lnSpc>
                <a:spcPct val="100000"/>
              </a:lnSpc>
              <a:spcBef>
                <a:spcPts val="0"/>
              </a:spcBef>
              <a:spcAft>
                <a:spcPts val="0"/>
              </a:spcAft>
              <a:buSzPts val="1100"/>
              <a:buNone/>
            </a:pPr>
            <a:r>
              <a:rPr lang="en-US"/>
              <a:t>Step 3. Recommend</a:t>
            </a:r>
            <a:endParaRPr/>
          </a:p>
          <a:p>
            <a:pPr indent="0" lvl="0" marL="0" rtl="0" algn="l">
              <a:lnSpc>
                <a:spcPct val="100000"/>
              </a:lnSpc>
              <a:spcBef>
                <a:spcPts val="0"/>
              </a:spcBef>
              <a:spcAft>
                <a:spcPts val="0"/>
              </a:spcAft>
              <a:buSzPts val="1100"/>
              <a:buNone/>
            </a:pPr>
            <a:r>
              <a:rPr lang="en-US"/>
              <a:t>Step 4. Edit</a:t>
            </a:r>
            <a:endParaRPr/>
          </a:p>
          <a:p>
            <a:pPr indent="0" lvl="0" marL="0" rtl="0" algn="l">
              <a:lnSpc>
                <a:spcPct val="100000"/>
              </a:lnSpc>
              <a:spcBef>
                <a:spcPts val="0"/>
              </a:spcBef>
              <a:spcAft>
                <a:spcPts val="0"/>
              </a:spcAft>
              <a:buSzPts val="1100"/>
              <a:buNone/>
            </a:pPr>
            <a:r>
              <a:rPr lang="en-US"/>
              <a:t>Step 5. Share</a:t>
            </a:r>
            <a:endParaRPr/>
          </a:p>
          <a:p>
            <a:pPr indent="0" lvl="0" marL="0" rtl="0" algn="l">
              <a:lnSpc>
                <a:spcPct val="100000"/>
              </a:lnSpc>
              <a:spcBef>
                <a:spcPts val="0"/>
              </a:spcBef>
              <a:spcAft>
                <a:spcPts val="0"/>
              </a:spcAft>
              <a:buSzPts val="1100"/>
              <a:buNone/>
            </a:pPr>
            <a:r>
              <a:rPr lang="en-US"/>
              <a:t>Step 6. Change</a:t>
            </a:r>
            <a:endParaRPr/>
          </a:p>
          <a:p>
            <a:pPr indent="0" lvl="0" marL="0" rtl="0" algn="l">
              <a:lnSpc>
                <a:spcPct val="100000"/>
              </a:lnSpc>
              <a:spcBef>
                <a:spcPts val="0"/>
              </a:spcBef>
              <a:spcAft>
                <a:spcPts val="0"/>
              </a:spcAft>
              <a:buSzPts val="1100"/>
              <a:buNone/>
            </a:pPr>
            <a:r>
              <a:rPr lang="en-US"/>
              <a:t>	</a:t>
            </a:r>
            <a:endParaRPr/>
          </a:p>
          <a:p>
            <a:pPr indent="0" lvl="0" marL="0" rtl="0" algn="l">
              <a:lnSpc>
                <a:spcPct val="100000"/>
              </a:lnSpc>
              <a:spcBef>
                <a:spcPts val="0"/>
              </a:spcBef>
              <a:spcAft>
                <a:spcPts val="0"/>
              </a:spcAft>
              <a:buSzPts val="1100"/>
              <a:buNone/>
            </a:pPr>
            <a:r>
              <a:rPr lang="en-US"/>
              <a:t>As you can see, steps 4, 5, and 6 are circled in orange and considered the “implementation” phases of this cycle of change. This means, if you have questions with these aspects of local wellness policy work - such as relationship building, identifying the local wellness policy, sharing feedback in a trauma informed way and utilizing community engagement principles, and revising the local wellness policy, you can reach out to the SIT team for support. For steps1, 2, and 3, you can connect with the SET for technical assistance.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p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6" name="Google Shape;386;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rgbClr val="595959"/>
              </a:buClr>
              <a:buSzPts val="1200"/>
              <a:buChar char="●"/>
            </a:pPr>
            <a:r>
              <a:rPr lang="en-US" sz="1200">
                <a:solidFill>
                  <a:srgbClr val="595959"/>
                </a:solidFill>
              </a:rPr>
              <a:t>When there is a school/district partner up for Triennial Assessment</a:t>
            </a:r>
            <a:endParaRPr sz="1200">
              <a:solidFill>
                <a:srgbClr val="595959"/>
              </a:solidFill>
            </a:endParaRPr>
          </a:p>
          <a:p>
            <a:pPr indent="-304800" lvl="0" marL="457200" rtl="0" algn="l">
              <a:lnSpc>
                <a:spcPct val="115000"/>
              </a:lnSpc>
              <a:spcBef>
                <a:spcPts val="0"/>
              </a:spcBef>
              <a:spcAft>
                <a:spcPts val="0"/>
              </a:spcAft>
              <a:buClr>
                <a:srgbClr val="595959"/>
              </a:buClr>
              <a:buSzPts val="1200"/>
              <a:buChar char="●"/>
            </a:pPr>
            <a:r>
              <a:rPr lang="en-US" sz="1200">
                <a:solidFill>
                  <a:srgbClr val="595959"/>
                </a:solidFill>
              </a:rPr>
              <a:t>When there is a school/district partner looking to update their policy or re-start their wellness committee</a:t>
            </a:r>
            <a:endParaRPr sz="1200">
              <a:solidFill>
                <a:srgbClr val="595959"/>
              </a:solidFill>
            </a:endParaRPr>
          </a:p>
          <a:p>
            <a:pPr indent="-304800" lvl="0" marL="457200" rtl="0" algn="l">
              <a:lnSpc>
                <a:spcPct val="115000"/>
              </a:lnSpc>
              <a:spcBef>
                <a:spcPts val="0"/>
              </a:spcBef>
              <a:spcAft>
                <a:spcPts val="0"/>
              </a:spcAft>
              <a:buClr>
                <a:srgbClr val="595959"/>
              </a:buClr>
              <a:buSzPts val="1200"/>
              <a:buChar char="●"/>
            </a:pPr>
            <a:r>
              <a:rPr lang="en-US" sz="1200">
                <a:solidFill>
                  <a:srgbClr val="595959"/>
                </a:solidFill>
              </a:rPr>
              <a:t>When you’ve written about supporting local wellness policy efforts in your Community Project Plan or have this as part of your evaluation plan</a:t>
            </a:r>
            <a:endParaRPr sz="1200">
              <a:solidFill>
                <a:srgbClr val="595959"/>
              </a:solidFill>
            </a:endParaRPr>
          </a:p>
          <a:p>
            <a:pPr indent="0" lvl="0" marL="0" rtl="0" algn="l">
              <a:lnSpc>
                <a:spcPct val="115000"/>
              </a:lnSpc>
              <a:spcBef>
                <a:spcPts val="1200"/>
              </a:spcBef>
              <a:spcAft>
                <a:spcPts val="1200"/>
              </a:spcAft>
              <a:buSzPts val="1100"/>
              <a:buNone/>
            </a:pPr>
            <a:r>
              <a:rPr lang="en-US" sz="1200">
                <a:solidFill>
                  <a:srgbClr val="595959"/>
                </a:solidFill>
              </a:rPr>
              <a:t>Remember! You can only use the WellSAT Policy once you are certified after finishing this part 1 training focusing on implementation, and completing the part two training from the state evaluation team. </a:t>
            </a:r>
            <a:endParaRPr sz="1200">
              <a:solidFill>
                <a:srgbClr val="595959"/>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4" name="Google Shape;19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To start us off, we will learn, what is a local wellness policy?</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3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2" name="Google Shape;392;p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Now we are going to touch on capacity building</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3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7" name="Google Shape;397;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lang="en-US">
                <a:solidFill>
                  <a:schemeClr val="dk1"/>
                </a:solidFill>
              </a:rPr>
              <a:t>The Federal fiscal 2025 SNAP-Ed Federal Guidance states:</a:t>
            </a:r>
            <a:endParaRPr/>
          </a:p>
          <a:p>
            <a:pPr indent="-298450" lvl="1" marL="914400" rtl="0" algn="l">
              <a:lnSpc>
                <a:spcPct val="100000"/>
              </a:lnSpc>
              <a:spcBef>
                <a:spcPts val="0"/>
              </a:spcBef>
              <a:spcAft>
                <a:spcPts val="0"/>
              </a:spcAft>
              <a:buSzPts val="1100"/>
              <a:buChar char="○"/>
            </a:pPr>
            <a:r>
              <a:rPr lang="en-US">
                <a:solidFill>
                  <a:schemeClr val="dk1"/>
                </a:solidFill>
              </a:rPr>
              <a:t>“SNAP-Ed providers may participate in—but not lead—school wellness committees. Leadership in developing, implementing, maintaining, and enforcing the local wellness policy remains the responsibility of the LEA. SNAP-Ed providers may offer consultation on strategies that will help schools become community nutrition and wellness hubs.“</a:t>
            </a:r>
            <a:endParaRPr/>
          </a:p>
          <a:p>
            <a:pPr indent="-298450" lvl="0" marL="457200" rtl="0" algn="l">
              <a:lnSpc>
                <a:spcPct val="100000"/>
              </a:lnSpc>
              <a:spcBef>
                <a:spcPts val="0"/>
              </a:spcBef>
              <a:spcAft>
                <a:spcPts val="0"/>
              </a:spcAft>
              <a:buSzPts val="1100"/>
              <a:buChar char="●"/>
            </a:pPr>
            <a:r>
              <a:rPr lang="en-US"/>
              <a:t>At the federal level, SNAP-ED providers, in our case, local implementing agencies, are meant to offer consultation and not take the lead. </a:t>
            </a:r>
            <a:endParaRPr/>
          </a:p>
          <a:p>
            <a:pPr indent="-298450" lvl="0" marL="457200" rtl="0" algn="l">
              <a:lnSpc>
                <a:spcPct val="100000"/>
              </a:lnSpc>
              <a:spcBef>
                <a:spcPts val="0"/>
              </a:spcBef>
              <a:spcAft>
                <a:spcPts val="0"/>
              </a:spcAft>
              <a:buSzPts val="1100"/>
              <a:buChar char="●"/>
            </a:pPr>
            <a:r>
              <a:rPr lang="en-US"/>
              <a:t>While I already covered how you can be a consultant and take a supporting role in local wellness policy and SHAC work, I wanted to share some other ways you can support capacity building within the school to better support this work</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3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3" name="Google Shape;403;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lang="en-US">
                <a:solidFill>
                  <a:schemeClr val="dk1"/>
                </a:solidFill>
              </a:rPr>
              <a:t>To support capacity building, offer staff trainings on:</a:t>
            </a:r>
            <a:endParaRPr/>
          </a:p>
          <a:p>
            <a:pPr indent="-298450" lvl="1" marL="914400" rtl="0" algn="l">
              <a:lnSpc>
                <a:spcPct val="100000"/>
              </a:lnSpc>
              <a:spcBef>
                <a:spcPts val="0"/>
              </a:spcBef>
              <a:spcAft>
                <a:spcPts val="0"/>
              </a:spcAft>
              <a:buSzPts val="1100"/>
              <a:buChar char="○"/>
            </a:pPr>
            <a:r>
              <a:rPr lang="en-US">
                <a:solidFill>
                  <a:schemeClr val="dk1"/>
                </a:solidFill>
              </a:rPr>
              <a:t>Local wellness policy, including the triennial assessment</a:t>
            </a:r>
            <a:endParaRPr/>
          </a:p>
          <a:p>
            <a:pPr indent="-298450" lvl="1" marL="914400" rtl="0" algn="l">
              <a:lnSpc>
                <a:spcPct val="100000"/>
              </a:lnSpc>
              <a:spcBef>
                <a:spcPts val="0"/>
              </a:spcBef>
              <a:spcAft>
                <a:spcPts val="0"/>
              </a:spcAft>
              <a:buSzPts val="1100"/>
              <a:buChar char="○"/>
            </a:pPr>
            <a:r>
              <a:rPr lang="en-US">
                <a:solidFill>
                  <a:schemeClr val="dk1"/>
                </a:solidFill>
              </a:rPr>
              <a:t>Assessments, including the WellSAT Policy, and assessments that evaluate the implementation of a policy</a:t>
            </a:r>
            <a:endParaRPr/>
          </a:p>
          <a:p>
            <a:pPr indent="-298450" lvl="1" marL="914400" rtl="0" algn="l">
              <a:lnSpc>
                <a:spcPct val="100000"/>
              </a:lnSpc>
              <a:spcBef>
                <a:spcPts val="0"/>
              </a:spcBef>
              <a:spcAft>
                <a:spcPts val="0"/>
              </a:spcAft>
              <a:buSzPts val="1100"/>
              <a:buChar char="○"/>
            </a:pPr>
            <a:r>
              <a:rPr lang="en-US">
                <a:solidFill>
                  <a:schemeClr val="dk1"/>
                </a:solidFill>
              </a:rPr>
              <a:t>Community engagement tools and practices</a:t>
            </a:r>
            <a:endParaRPr/>
          </a:p>
          <a:p>
            <a:pPr indent="-298450" lvl="0" marL="457200" rtl="0" algn="l">
              <a:lnSpc>
                <a:spcPct val="100000"/>
              </a:lnSpc>
              <a:spcBef>
                <a:spcPts val="0"/>
              </a:spcBef>
              <a:spcAft>
                <a:spcPts val="0"/>
              </a:spcAft>
              <a:buSzPts val="1100"/>
              <a:buChar char="●"/>
            </a:pPr>
            <a:r>
              <a:rPr lang="en-US">
                <a:solidFill>
                  <a:schemeClr val="dk1"/>
                </a:solidFill>
              </a:rPr>
              <a:t>You can also explore the use of Wellness Champions. Wellness champions are indivudals often employed by the school, or a parent, who take a leading role in the development of a SHAC and local wellness policy. Local implementing agency staff work closely with this person to support them in their role to help local wellness policy work thrive. This person can also be a valued community member, or belong to a community organization, but it’s best when they directly have ties to and strong relationship with the school. </a:t>
            </a:r>
            <a:endParaRPr/>
          </a:p>
          <a:p>
            <a:pPr indent="-298450" lvl="1" marL="914400" rtl="0" algn="l">
              <a:lnSpc>
                <a:spcPct val="100000"/>
              </a:lnSpc>
              <a:spcBef>
                <a:spcPts val="0"/>
              </a:spcBef>
              <a:spcAft>
                <a:spcPts val="0"/>
              </a:spcAft>
              <a:buSzPts val="1100"/>
              <a:buChar char="○"/>
            </a:pPr>
            <a:r>
              <a:rPr lang="en-US">
                <a:solidFill>
                  <a:schemeClr val="dk1"/>
                </a:solidFill>
              </a:rPr>
              <a:t>Additionally, Stipends are typically provided to this person. Why you may use your AZ Health Zone funds to stipend this position (if it has been approved by the state in your community project plan and budget), you might help the school explore grants that help fund this position (or multiple). Better yet, you can support the school in finding grants that may support a part time or fulltime wellness coordinator to do this work. </a:t>
            </a:r>
            <a:endParaRPr/>
          </a:p>
          <a:p>
            <a:pPr indent="-298450" lvl="1" marL="914400" rtl="0" algn="l">
              <a:lnSpc>
                <a:spcPct val="100000"/>
              </a:lnSpc>
              <a:spcBef>
                <a:spcPts val="0"/>
              </a:spcBef>
              <a:spcAft>
                <a:spcPts val="0"/>
              </a:spcAft>
              <a:buSzPts val="1100"/>
              <a:buChar char="○"/>
            </a:pPr>
            <a:r>
              <a:rPr lang="en-US">
                <a:solidFill>
                  <a:schemeClr val="dk1"/>
                </a:solidFill>
              </a:rPr>
              <a:t>Finally, support expansion of the the wellness committee or SHAC by involving Community support and cross sector collaboration. The more people that are on the committee, the more leadership opportunities and duties that can be share!</a:t>
            </a:r>
            <a:endParaRPr/>
          </a:p>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3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9" name="Google Shape;409;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Let’s explore what community engagement looks like in the world of local wellness policy.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p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14" name="Google Shape;414;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marR="0" rtl="0" algn="l">
              <a:lnSpc>
                <a:spcPct val="100000"/>
              </a:lnSpc>
              <a:spcBef>
                <a:spcPts val="0"/>
              </a:spcBef>
              <a:spcAft>
                <a:spcPts val="0"/>
              </a:spcAft>
              <a:buClr>
                <a:srgbClr val="000000"/>
              </a:buClr>
              <a:buSzPts val="1100"/>
              <a:buFont typeface="Arial"/>
              <a:buNone/>
            </a:pPr>
            <a:r>
              <a:rPr lang="en-US"/>
              <a:t>For AZ Health Zone, Community Engagement is defined as: </a:t>
            </a:r>
            <a:br>
              <a:rPr lang="en-US"/>
            </a:br>
            <a:r>
              <a:rPr lang="en-US">
                <a:solidFill>
                  <a:schemeClr val="dk1"/>
                </a:solidFill>
              </a:rPr>
              <a:t>A set of purposeful efforts that include </a:t>
            </a:r>
            <a:r>
              <a:rPr b="1" lang="en-US">
                <a:solidFill>
                  <a:schemeClr val="dk1"/>
                </a:solidFill>
              </a:rPr>
              <a:t>consulting</a:t>
            </a:r>
            <a:r>
              <a:rPr lang="en-US">
                <a:solidFill>
                  <a:schemeClr val="dk1"/>
                </a:solidFill>
              </a:rPr>
              <a:t> with, </a:t>
            </a:r>
            <a:r>
              <a:rPr b="1" lang="en-US">
                <a:solidFill>
                  <a:schemeClr val="dk1"/>
                </a:solidFill>
              </a:rPr>
              <a:t>involving</a:t>
            </a:r>
            <a:r>
              <a:rPr lang="en-US">
                <a:solidFill>
                  <a:schemeClr val="dk1"/>
                </a:solidFill>
              </a:rPr>
              <a:t> and/or </a:t>
            </a:r>
            <a:r>
              <a:rPr b="1" lang="en-US">
                <a:solidFill>
                  <a:schemeClr val="dk1"/>
                </a:solidFill>
              </a:rPr>
              <a:t>collaborating</a:t>
            </a:r>
            <a:r>
              <a:rPr lang="en-US">
                <a:solidFill>
                  <a:schemeClr val="dk1"/>
                </a:solidFill>
              </a:rPr>
              <a:t> with residents residing in a SNAP-Ed eligible community to communicate and incorporate their priorities, needs, and visions into the AZ Health Zone local agency, site and/or partner program activities and goals.</a:t>
            </a:r>
            <a:endParaRPr/>
          </a:p>
          <a:p>
            <a:pPr indent="0" lvl="0" marL="158750" rtl="0" algn="l">
              <a:lnSpc>
                <a:spcPct val="100000"/>
              </a:lnSpc>
              <a:spcBef>
                <a:spcPts val="0"/>
              </a:spcBef>
              <a:spcAft>
                <a:spcPts val="0"/>
              </a:spcAft>
              <a:buSzPts val="1100"/>
              <a:buNone/>
            </a:pPr>
            <a:r>
              <a:t/>
            </a:r>
            <a:endParaRPr/>
          </a:p>
          <a:p>
            <a:pPr indent="0" lvl="0" marL="158750" rtl="0" algn="l">
              <a:lnSpc>
                <a:spcPct val="100000"/>
              </a:lnSpc>
              <a:spcBef>
                <a:spcPts val="0"/>
              </a:spcBef>
              <a:spcAft>
                <a:spcPts val="0"/>
              </a:spcAft>
              <a:buSzPts val="1100"/>
              <a:buNone/>
            </a:pPr>
            <a:r>
              <a:rPr lang="en-US"/>
              <a:t>AZ Health Zone does not consider engaging with site partners – for examples, teachers, administrators, and staff, as community engagement, as it’s already part of your job to support the site they work at. However, if a teacher from district you work with has a child at a different district you work with, you would be engaging them if that on the second district’s wellness committee because they would be providing to you are a parent, not as a teacher.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3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20" name="Google Shape;420;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lang="en-US"/>
              <a:t>So – who we do consider a resident that we would engage to support or wellness committee work?</a:t>
            </a:r>
            <a:endParaRPr/>
          </a:p>
          <a:p>
            <a:pPr indent="-298450" lvl="0" marL="457200" rtl="0" algn="l">
              <a:lnSpc>
                <a:spcPct val="100000"/>
              </a:lnSpc>
              <a:spcBef>
                <a:spcPts val="0"/>
              </a:spcBef>
              <a:spcAft>
                <a:spcPts val="0"/>
              </a:spcAft>
              <a:buSzPts val="1100"/>
              <a:buChar char="●"/>
            </a:pPr>
            <a:r>
              <a:rPr lang="en-US" sz="1100">
                <a:solidFill>
                  <a:schemeClr val="dk1"/>
                </a:solidFill>
              </a:rPr>
              <a:t>Students and their caretakers</a:t>
            </a:r>
            <a:endParaRPr/>
          </a:p>
          <a:p>
            <a:pPr indent="-298450" lvl="0" marL="457200" rtl="0" algn="l">
              <a:lnSpc>
                <a:spcPct val="100000"/>
              </a:lnSpc>
              <a:spcBef>
                <a:spcPts val="0"/>
              </a:spcBef>
              <a:spcAft>
                <a:spcPts val="0"/>
              </a:spcAft>
              <a:buSzPts val="1100"/>
              <a:buChar char="●"/>
            </a:pPr>
            <a:r>
              <a:rPr lang="en-US" sz="1100">
                <a:solidFill>
                  <a:schemeClr val="dk1"/>
                </a:solidFill>
              </a:rPr>
              <a:t>Others who live in school community. The families and individuals who live in the neighborhood of the school should be engaged and invited to committee if possible</a:t>
            </a:r>
            <a:endParaRPr/>
          </a:p>
          <a:p>
            <a:pPr indent="-298450" lvl="0" marL="457200" rtl="0" algn="l">
              <a:lnSpc>
                <a:spcPct val="100000"/>
              </a:lnSpc>
              <a:spcBef>
                <a:spcPts val="0"/>
              </a:spcBef>
              <a:spcAft>
                <a:spcPts val="0"/>
              </a:spcAft>
              <a:buSzPts val="1100"/>
              <a:buChar char="●"/>
            </a:pPr>
            <a:r>
              <a:rPr lang="en-US" sz="1100">
                <a:solidFill>
                  <a:schemeClr val="dk1"/>
                </a:solidFill>
              </a:rPr>
              <a:t>Local organizations in the community who have an interest in supporting the school community</a:t>
            </a:r>
            <a:endParaRPr/>
          </a:p>
          <a:p>
            <a:pPr indent="-228600" lvl="0" marL="457200" rtl="0" algn="l">
              <a:lnSpc>
                <a:spcPct val="100000"/>
              </a:lnSpc>
              <a:spcBef>
                <a:spcPts val="0"/>
              </a:spcBef>
              <a:spcAft>
                <a:spcPts val="0"/>
              </a:spcAft>
              <a:buSzPts val="1100"/>
              <a:buNone/>
            </a:pPr>
            <a:r>
              <a:t/>
            </a:r>
            <a:endParaRPr sz="1100">
              <a:solidFill>
                <a:schemeClr val="dk1"/>
              </a:solidFill>
            </a:endParaRPr>
          </a:p>
          <a:p>
            <a:pPr indent="0" lvl="0" marL="158750" rtl="0" algn="l">
              <a:lnSpc>
                <a:spcPct val="100000"/>
              </a:lnSpc>
              <a:spcBef>
                <a:spcPts val="0"/>
              </a:spcBef>
              <a:spcAft>
                <a:spcPts val="0"/>
              </a:spcAft>
              <a:buSzPts val="1100"/>
              <a:buNone/>
            </a:pPr>
            <a:r>
              <a:rPr lang="en-US" sz="1100">
                <a:solidFill>
                  <a:schemeClr val="dk1"/>
                </a:solidFill>
              </a:rPr>
              <a:t>Now- how do we engage these residents?</a:t>
            </a:r>
            <a:endParaRPr/>
          </a:p>
          <a:p>
            <a:pPr indent="-298450" lvl="0" marL="457200" rtl="0" algn="l">
              <a:lnSpc>
                <a:spcPct val="100000"/>
              </a:lnSpc>
              <a:spcBef>
                <a:spcPts val="0"/>
              </a:spcBef>
              <a:spcAft>
                <a:spcPts val="0"/>
              </a:spcAft>
              <a:buSzPts val="1100"/>
              <a:buChar char="●"/>
            </a:pPr>
            <a:r>
              <a:rPr lang="en-US" sz="1100">
                <a:solidFill>
                  <a:schemeClr val="dk1"/>
                </a:solidFill>
              </a:rPr>
              <a:t>Surveys</a:t>
            </a:r>
            <a:endParaRPr/>
          </a:p>
          <a:p>
            <a:pPr indent="-298450" lvl="0" marL="457200" rtl="0" algn="l">
              <a:lnSpc>
                <a:spcPct val="100000"/>
              </a:lnSpc>
              <a:spcBef>
                <a:spcPts val="0"/>
              </a:spcBef>
              <a:spcAft>
                <a:spcPts val="0"/>
              </a:spcAft>
              <a:buSzPts val="1100"/>
              <a:buChar char="●"/>
            </a:pPr>
            <a:r>
              <a:rPr lang="en-US" sz="1100">
                <a:solidFill>
                  <a:schemeClr val="dk1"/>
                </a:solidFill>
              </a:rPr>
              <a:t>1:1 Interviews or informal conversations</a:t>
            </a:r>
            <a:endParaRPr/>
          </a:p>
          <a:p>
            <a:pPr indent="-298450" lvl="0" marL="457200" rtl="0" algn="l">
              <a:lnSpc>
                <a:spcPct val="100000"/>
              </a:lnSpc>
              <a:spcBef>
                <a:spcPts val="0"/>
              </a:spcBef>
              <a:spcAft>
                <a:spcPts val="0"/>
              </a:spcAft>
              <a:buSzPts val="1100"/>
              <a:buChar char="●"/>
            </a:pPr>
            <a:r>
              <a:rPr lang="en-US" sz="1100">
                <a:solidFill>
                  <a:schemeClr val="dk1"/>
                </a:solidFill>
              </a:rPr>
              <a:t>Focus Groups and feedback boards. All of these methods can be used at school and district wide events, or in individual classes to collect information that will impact the local wellness policy. However, what we’d like to see is</a:t>
            </a:r>
            <a:endParaRPr/>
          </a:p>
          <a:p>
            <a:pPr indent="-298450" lvl="0" marL="457200" rtl="0" algn="l">
              <a:lnSpc>
                <a:spcPct val="100000"/>
              </a:lnSpc>
              <a:spcBef>
                <a:spcPts val="0"/>
              </a:spcBef>
              <a:spcAft>
                <a:spcPts val="0"/>
              </a:spcAft>
              <a:buSzPts val="1100"/>
              <a:buChar char="●"/>
            </a:pPr>
            <a:r>
              <a:rPr lang="en-US" sz="1100">
                <a:solidFill>
                  <a:schemeClr val="dk1"/>
                </a:solidFill>
              </a:rPr>
              <a:t>Attendance at Wellness Committees/SHACS! We want students, their families, and other members of the school community to regularly attend these meetings and be highly involved with the wellness committee. This provides more sustainability, and we hope will inspire individuals to step into leadership roles and drive change in their schools and beyond!</a:t>
            </a:r>
            <a:endParaRPr/>
          </a:p>
          <a:p>
            <a:pPr indent="0" lvl="0" marL="158750" rtl="0" algn="l">
              <a:lnSpc>
                <a:spcPct val="100000"/>
              </a:lnSpc>
              <a:spcBef>
                <a:spcPts val="0"/>
              </a:spcBef>
              <a:spcAft>
                <a:spcPts val="0"/>
              </a:spcAft>
              <a:buSzPts val="1100"/>
              <a:buNone/>
            </a:pPr>
            <a:r>
              <a:t/>
            </a:r>
            <a:endParaRPr sz="1100">
              <a:solidFill>
                <a:schemeClr val="dk1"/>
              </a:solidFill>
            </a:endParaRPr>
          </a:p>
          <a:p>
            <a:pPr indent="-228600" lvl="0" marL="457200" rtl="0" algn="l">
              <a:lnSpc>
                <a:spcPct val="100000"/>
              </a:lnSpc>
              <a:spcBef>
                <a:spcPts val="0"/>
              </a:spcBef>
              <a:spcAft>
                <a:spcPts val="0"/>
              </a:spcAft>
              <a:buSzPts val="1100"/>
              <a:buNone/>
            </a:pPr>
            <a:r>
              <a:t/>
            </a:r>
            <a:endParaRPr sz="1100">
              <a:solidFill>
                <a:schemeClr val="dk1"/>
              </a:solidFill>
            </a:endParaRPr>
          </a:p>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3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27" name="Google Shape;427;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Let’s review some resources to support you in your local wellness policy work!</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p3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2" name="Google Shape;432;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lang="en-US"/>
              <a:t>Here are some resources to support you and your sites in your local wellness policy work. Please note you can find additional resources earlier in this training.</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p4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8" name="Google Shape;438;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14300" rtl="0" algn="l">
              <a:lnSpc>
                <a:spcPct val="100000"/>
              </a:lnSpc>
              <a:spcBef>
                <a:spcPts val="0"/>
              </a:spcBef>
              <a:spcAft>
                <a:spcPts val="0"/>
              </a:spcAft>
              <a:buSzPts val="1100"/>
              <a:buNone/>
            </a:pPr>
            <a:r>
              <a:rPr lang="en-US"/>
              <a:t>Congratulations!</a:t>
            </a:r>
            <a:endParaRPr/>
          </a:p>
          <a:p>
            <a:pPr indent="0" lvl="0" marL="114300" rtl="0" algn="l">
              <a:lnSpc>
                <a:spcPct val="100000"/>
              </a:lnSpc>
              <a:spcBef>
                <a:spcPts val="0"/>
              </a:spcBef>
              <a:spcAft>
                <a:spcPts val="0"/>
              </a:spcAft>
              <a:buSzPts val="1100"/>
              <a:buNone/>
            </a:pPr>
            <a:r>
              <a:t/>
            </a:r>
            <a:endParaRPr/>
          </a:p>
          <a:p>
            <a:pPr indent="0" lvl="0" marL="114300" rtl="0" algn="l">
              <a:lnSpc>
                <a:spcPct val="100000"/>
              </a:lnSpc>
              <a:spcBef>
                <a:spcPts val="0"/>
              </a:spcBef>
              <a:spcAft>
                <a:spcPts val="0"/>
              </a:spcAft>
              <a:buSzPts val="1100"/>
              <a:buNone/>
            </a:pPr>
            <a:r>
              <a:rPr lang="en-US"/>
              <a:t>You have completed part 1 of the two-part WellSAT Policy training!</a:t>
            </a:r>
            <a:endParaRPr/>
          </a:p>
          <a:p>
            <a:pPr indent="0" lvl="0" marL="114300" rtl="0" algn="l">
              <a:lnSpc>
                <a:spcPct val="100000"/>
              </a:lnSpc>
              <a:spcBef>
                <a:spcPts val="0"/>
              </a:spcBef>
              <a:spcAft>
                <a:spcPts val="0"/>
              </a:spcAft>
              <a:buSzPts val="1100"/>
              <a:buNone/>
            </a:pPr>
            <a:r>
              <a:t/>
            </a:r>
            <a:endParaRPr/>
          </a:p>
          <a:p>
            <a:pPr indent="0" lvl="0" marL="114300" rtl="0" algn="l">
              <a:lnSpc>
                <a:spcPct val="100000"/>
              </a:lnSpc>
              <a:spcBef>
                <a:spcPts val="0"/>
              </a:spcBef>
              <a:spcAft>
                <a:spcPts val="0"/>
              </a:spcAft>
              <a:buSzPts val="1100"/>
              <a:buNone/>
            </a:pPr>
            <a:r>
              <a:rPr lang="en-US"/>
              <a:t>You may not advance to WellSAT Policy Part 2 training on with the AZ Health Zone State Evaluation Team. </a:t>
            </a:r>
            <a:endParaRPr/>
          </a:p>
          <a:p>
            <a:pPr indent="0" lvl="0" marL="114300" rtl="0" algn="l">
              <a:lnSpc>
                <a:spcPct val="100000"/>
              </a:lnSpc>
              <a:spcBef>
                <a:spcPts val="0"/>
              </a:spcBef>
              <a:spcAft>
                <a:spcPts val="0"/>
              </a:spcAft>
              <a:buSzPts val="1100"/>
              <a:buNone/>
            </a:pPr>
            <a:r>
              <a:t/>
            </a:r>
            <a:endParaRPr/>
          </a:p>
          <a:p>
            <a:pPr indent="0" lvl="0" marL="114300" rtl="0" algn="l">
              <a:lnSpc>
                <a:spcPct val="100000"/>
              </a:lnSpc>
              <a:spcBef>
                <a:spcPts val="0"/>
              </a:spcBef>
              <a:spcAft>
                <a:spcPts val="0"/>
              </a:spcAft>
              <a:buSzPts val="1100"/>
              <a:buNone/>
            </a:pPr>
            <a:r>
              <a:rPr lang="en-US"/>
              <a:t>For questions on this training or support in your SHAC and local wellness policy work, please contact:</a:t>
            </a:r>
            <a:endParaRPr/>
          </a:p>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9" name="Google Shape;199;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200">
              <a:solidFill>
                <a:schemeClr val="dk1"/>
              </a:solidFill>
            </a:endParaRPr>
          </a:p>
          <a:p>
            <a:pPr indent="0" lvl="0" marL="0" rtl="0" algn="l">
              <a:lnSpc>
                <a:spcPct val="115000"/>
              </a:lnSpc>
              <a:spcBef>
                <a:spcPts val="0"/>
              </a:spcBef>
              <a:spcAft>
                <a:spcPts val="0"/>
              </a:spcAft>
              <a:buSzPts val="1100"/>
              <a:buNone/>
            </a:pPr>
            <a:r>
              <a:rPr lang="en-US" sz="1200">
                <a:solidFill>
                  <a:schemeClr val="dk1"/>
                </a:solidFill>
              </a:rPr>
              <a:t>A local wellness policy (LWP) is a document created by a Local Education Agency (LEA) or district, that documents the policies and efforts to establish an environment that promotes students’ health, well-being, and ability to learn.</a:t>
            </a:r>
            <a:endParaRPr sz="1200">
              <a:solidFill>
                <a:schemeClr val="dk1"/>
              </a:solidFill>
            </a:endParaRPr>
          </a:p>
          <a:p>
            <a:pPr indent="0" lvl="0" marL="0" rtl="0" algn="l">
              <a:lnSpc>
                <a:spcPct val="115000"/>
              </a:lnSpc>
              <a:spcBef>
                <a:spcPts val="1200"/>
              </a:spcBef>
              <a:spcAft>
                <a:spcPts val="0"/>
              </a:spcAft>
              <a:buSzPts val="1100"/>
              <a:buNone/>
            </a:pPr>
            <a:r>
              <a:rPr lang="en-US" sz="1200">
                <a:solidFill>
                  <a:schemeClr val="dk1"/>
                </a:solidFill>
              </a:rPr>
              <a:t>A local wellness policy must specifically address goals for:</a:t>
            </a:r>
            <a:br>
              <a:rPr lang="en-US" sz="1200">
                <a:solidFill>
                  <a:schemeClr val="dk1"/>
                </a:solidFill>
              </a:rPr>
            </a:br>
            <a:r>
              <a:rPr lang="en-US" sz="1200">
                <a:solidFill>
                  <a:schemeClr val="dk1"/>
                </a:solidFill>
              </a:rPr>
              <a:t>Nutrition education</a:t>
            </a:r>
            <a:br>
              <a:rPr lang="en-US" sz="1200">
                <a:solidFill>
                  <a:schemeClr val="dk1"/>
                </a:solidFill>
              </a:rPr>
            </a:br>
            <a:r>
              <a:rPr lang="en-US" sz="1200">
                <a:solidFill>
                  <a:schemeClr val="dk1"/>
                </a:solidFill>
              </a:rPr>
              <a:t>Physical Activity</a:t>
            </a:r>
            <a:br>
              <a:rPr lang="en-US" sz="1200">
                <a:solidFill>
                  <a:schemeClr val="dk1"/>
                </a:solidFill>
              </a:rPr>
            </a:br>
            <a:r>
              <a:rPr lang="en-US" sz="1200">
                <a:solidFill>
                  <a:schemeClr val="dk1"/>
                </a:solidFill>
              </a:rPr>
              <a:t>Nutrition guidelines for all foods and beverages available (meaning provided and/or sold) at school including:</a:t>
            </a:r>
            <a:endParaRPr sz="1200">
              <a:solidFill>
                <a:schemeClr val="dk1"/>
              </a:solidFill>
            </a:endParaRPr>
          </a:p>
          <a:p>
            <a:pPr indent="-304800" lvl="0" marL="457200" rtl="0" algn="l">
              <a:lnSpc>
                <a:spcPct val="115000"/>
              </a:lnSpc>
              <a:spcBef>
                <a:spcPts val="1200"/>
              </a:spcBef>
              <a:spcAft>
                <a:spcPts val="0"/>
              </a:spcAft>
              <a:buClr>
                <a:schemeClr val="dk1"/>
              </a:buClr>
              <a:buSzPts val="1200"/>
              <a:buChar char="●"/>
            </a:pPr>
            <a:r>
              <a:rPr lang="en-US" sz="1200">
                <a:solidFill>
                  <a:schemeClr val="dk1"/>
                </a:solidFill>
              </a:rPr>
              <a:t>School meal standards and the smart snacks in school nutrition standards</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Policies on marketing</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Description of public involvement, public updates, policy leadership, and evaluation plan.</a:t>
            </a:r>
            <a:br>
              <a:rPr lang="en-US" sz="1200">
                <a:solidFill>
                  <a:schemeClr val="dk1"/>
                </a:solidFill>
              </a:rPr>
            </a:br>
            <a:r>
              <a:rPr lang="en-US" sz="1200">
                <a:solidFill>
                  <a:schemeClr val="dk1"/>
                </a:solidFill>
              </a:rPr>
              <a:t>Other school based activities designed to promote student wellness</a:t>
            </a:r>
            <a:br>
              <a:rPr lang="en-US" sz="1200">
                <a:solidFill>
                  <a:schemeClr val="dk1"/>
                </a:solidFill>
              </a:rPr>
            </a:br>
            <a:r>
              <a:rPr lang="en-US" sz="1200">
                <a:solidFill>
                  <a:schemeClr val="dk1"/>
                </a:solidFill>
              </a:rPr>
              <a:t>Plans for evaluating or implementing the policy</a:t>
            </a:r>
            <a:br>
              <a:rPr lang="en-US" sz="1200">
                <a:solidFill>
                  <a:schemeClr val="dk1"/>
                </a:solidFill>
              </a:rPr>
            </a:br>
            <a:endParaRPr sz="1200">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5" name="Google Shape;205;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Research shows that a strong local wellness policy encourage healthy school systems and environments which encourages students to be more physically active, while choosing more nutritious food and beverages for consumption.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6" name="Google Shape;21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Char char="●"/>
            </a:pPr>
            <a:r>
              <a:rPr lang="en-US" sz="1200">
                <a:solidFill>
                  <a:schemeClr val="dk1"/>
                </a:solidFill>
              </a:rPr>
              <a:t>2010 Healthy Hunger Free Kids Act was signed into law. This law, which is governed by USDA:</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Mandates the use of local wellness policy for all operators of National School Lunch or Breakfast Program</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It also mandates a Triennial Assessment of the local wellness policy</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Triennial assessment includes</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Evaluation of public posting of the local wellness policy and making sure sure each local education agency makes a feedback opportunity available for the public to comment on the  LWP and updates</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Assessment of policy strength and comprehensiveness must happen once every three years (this is what we use the WellSAT Policy for)</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US" sz="1200">
                <a:solidFill>
                  <a:schemeClr val="dk1"/>
                </a:solidFill>
              </a:rPr>
              <a:t>Assessment of policy implementation must also occur every three years</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While USDA governs the local wellness policy federally, the federal guidance is enforced at the state level through Arizona Department of Education, who issues the triennial assessment.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US" sz="1200">
                <a:solidFill>
                  <a:schemeClr val="dk1"/>
                </a:solidFill>
              </a:rPr>
              <a:t>Additionally, Local Wellness Policy Work aligns with the SNAP-Ed evaluation framework indicators, and therefore is supported by SNAP-Ed nationally</a:t>
            </a:r>
            <a:endParaRPr sz="120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2" name="Google Shape;22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lang="en-US"/>
              <a:t>The WSSC model, created by the CDC, shows the importance of the school and community on child health. </a:t>
            </a:r>
            <a:endParaRPr/>
          </a:p>
          <a:p>
            <a:pPr indent="-298450" lvl="0" marL="457200" rtl="0" algn="l">
              <a:lnSpc>
                <a:spcPct val="100000"/>
              </a:lnSpc>
              <a:spcBef>
                <a:spcPts val="0"/>
              </a:spcBef>
              <a:spcAft>
                <a:spcPts val="0"/>
              </a:spcAft>
              <a:buSzPts val="1100"/>
              <a:buChar char="●"/>
            </a:pPr>
            <a:r>
              <a:rPr lang="en-US"/>
              <a:t>There are 10 components to the WSCC model – Health education; physical education and physical activity; nutrition environments and services; health services; counseling, psychological &amp; social services; social &amp; emotional climate; Physical environment; Employee wellness; family engagement; and community involvement. </a:t>
            </a:r>
            <a:endParaRPr/>
          </a:p>
          <a:p>
            <a:pPr indent="-298450" lvl="0" marL="457200" rtl="0" algn="l">
              <a:lnSpc>
                <a:spcPct val="100000"/>
              </a:lnSpc>
              <a:spcBef>
                <a:spcPts val="0"/>
              </a:spcBef>
              <a:spcAft>
                <a:spcPts val="0"/>
              </a:spcAft>
              <a:buSzPts val="1100"/>
              <a:buChar char="●"/>
            </a:pPr>
            <a:r>
              <a:rPr lang="en-US"/>
              <a:t>AZ Health Zone works in the following areas of the chart:</a:t>
            </a:r>
            <a:endParaRPr/>
          </a:p>
          <a:p>
            <a:pPr indent="-298450" lvl="1" marL="914400" rtl="0" algn="l">
              <a:lnSpc>
                <a:spcPct val="100000"/>
              </a:lnSpc>
              <a:spcBef>
                <a:spcPts val="0"/>
              </a:spcBef>
              <a:spcAft>
                <a:spcPts val="0"/>
              </a:spcAft>
              <a:buSzPts val="1100"/>
              <a:buChar char="○"/>
            </a:pPr>
            <a:r>
              <a:rPr lang="en-US"/>
              <a:t>Physical Education &amp; Physical Activity</a:t>
            </a:r>
            <a:endParaRPr/>
          </a:p>
          <a:p>
            <a:pPr indent="-298450" lvl="1" marL="914400" rtl="0" algn="l">
              <a:lnSpc>
                <a:spcPct val="100000"/>
              </a:lnSpc>
              <a:spcBef>
                <a:spcPts val="0"/>
              </a:spcBef>
              <a:spcAft>
                <a:spcPts val="0"/>
              </a:spcAft>
              <a:buSzPts val="1100"/>
              <a:buChar char="○"/>
            </a:pPr>
            <a:r>
              <a:rPr lang="en-US"/>
              <a:t>Nutrition Environment &amp; Services</a:t>
            </a:r>
            <a:endParaRPr/>
          </a:p>
          <a:p>
            <a:pPr indent="-298450" lvl="1" marL="914400" rtl="0" algn="l">
              <a:lnSpc>
                <a:spcPct val="100000"/>
              </a:lnSpc>
              <a:spcBef>
                <a:spcPts val="0"/>
              </a:spcBef>
              <a:spcAft>
                <a:spcPts val="0"/>
              </a:spcAft>
              <a:buSzPts val="1100"/>
              <a:buChar char="○"/>
            </a:pPr>
            <a:r>
              <a:rPr lang="en-US"/>
              <a:t>Physical Environment</a:t>
            </a:r>
            <a:endParaRPr/>
          </a:p>
          <a:p>
            <a:pPr indent="-298450" lvl="1" marL="914400" rtl="0" algn="l">
              <a:lnSpc>
                <a:spcPct val="100000"/>
              </a:lnSpc>
              <a:spcBef>
                <a:spcPts val="0"/>
              </a:spcBef>
              <a:spcAft>
                <a:spcPts val="0"/>
              </a:spcAft>
              <a:buSzPts val="1100"/>
              <a:buChar char="○"/>
            </a:pPr>
            <a:r>
              <a:rPr lang="en-US"/>
              <a:t>Family Engagement, and</a:t>
            </a:r>
            <a:endParaRPr/>
          </a:p>
          <a:p>
            <a:pPr indent="-298450" lvl="1" marL="914400" rtl="0" algn="l">
              <a:lnSpc>
                <a:spcPct val="100000"/>
              </a:lnSpc>
              <a:spcBef>
                <a:spcPts val="0"/>
              </a:spcBef>
              <a:spcAft>
                <a:spcPts val="0"/>
              </a:spcAft>
              <a:buSzPts val="1100"/>
              <a:buChar char="○"/>
            </a:pPr>
            <a:r>
              <a:rPr lang="en-US"/>
              <a:t>Community Involvement</a:t>
            </a:r>
            <a:endParaRPr/>
          </a:p>
          <a:p>
            <a:pPr indent="-298450" lvl="0" marL="457200" rtl="0" algn="l">
              <a:lnSpc>
                <a:spcPct val="100000"/>
              </a:lnSpc>
              <a:spcBef>
                <a:spcPts val="0"/>
              </a:spcBef>
              <a:spcAft>
                <a:spcPts val="0"/>
              </a:spcAft>
              <a:buSzPts val="1100"/>
              <a:buChar char="●"/>
            </a:pPr>
            <a:r>
              <a:rPr lang="en-US"/>
              <a:t>It’s important to know that in the broader areas of this model, such as family engagement and community involvement, our role is still limited to support nutrition and physical activity access and education, and to not going beyond the scope of SNAP-Ed. Depending on the needs of your site partners, there may be ways you can creatively support  other areas of the WSCC model that still fall within the scope of AZ Health Zone work. </a:t>
            </a:r>
            <a:endParaRPr/>
          </a:p>
          <a:p>
            <a:pPr indent="-298450" lvl="0" marL="457200" rtl="0" algn="l">
              <a:lnSpc>
                <a:spcPct val="100000"/>
              </a:lnSpc>
              <a:spcBef>
                <a:spcPts val="0"/>
              </a:spcBef>
              <a:spcAft>
                <a:spcPts val="0"/>
              </a:spcAft>
              <a:buSzPts val="1100"/>
              <a:buChar char="●"/>
            </a:pPr>
            <a:r>
              <a:rPr lang="en-US"/>
              <a:t>The WSCC Framework is a great starting place for local wellness policy focuses to guide your districts’ work for student health. </a:t>
            </a:r>
            <a:endParaRPr/>
          </a:p>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5d87d00a80_1_75:notes"/>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US" sz="700">
                <a:solidFill>
                  <a:schemeClr val="dk1"/>
                </a:solidFill>
                <a:latin typeface="Times New Roman"/>
                <a:ea typeface="Times New Roman"/>
                <a:cs typeface="Times New Roman"/>
                <a:sym typeface="Times New Roman"/>
              </a:rPr>
              <a:t> </a:t>
            </a:r>
            <a:r>
              <a:rPr lang="en-US">
                <a:solidFill>
                  <a:schemeClr val="dk1"/>
                </a:solidFill>
              </a:rPr>
              <a:t>Thank you for the opportunity for us at the Arizona Department of Education to collaborate on this training with AZ Health Zone on the Local Wellness Policy. We recognize the importance of your work around community wellness and will be sharing with you how we measure compliance of the LWP through the triennial assessment and the Administrative Review.    </a:t>
            </a:r>
            <a:endParaRPr>
              <a:solidFill>
                <a:schemeClr val="dk1"/>
              </a:solidFill>
            </a:endParaRPr>
          </a:p>
          <a:p>
            <a:pPr indent="0" lvl="0" marL="457200" rtl="0" algn="l">
              <a:lnSpc>
                <a:spcPct val="100000"/>
              </a:lnSpc>
              <a:spcBef>
                <a:spcPts val="0"/>
              </a:spcBef>
              <a:spcAft>
                <a:spcPts val="0"/>
              </a:spcAft>
              <a:buSzPts val="1100"/>
              <a:buNone/>
            </a:pPr>
            <a:r>
              <a:t/>
            </a:r>
            <a:endParaRPr>
              <a:solidFill>
                <a:schemeClr val="dk1"/>
              </a:solidFill>
            </a:endParaRPr>
          </a:p>
        </p:txBody>
      </p:sp>
      <p:sp>
        <p:nvSpPr>
          <p:cNvPr id="232" name="Google Shape;232;g35d87d00a80_1_7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35d87d00a80_1_8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8" name="Google Shape;238;g35d87d00a80_1_8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chemeClr val="dk1"/>
                </a:solidFill>
              </a:rPr>
              <a:t>As previously stated, Local educational agencies (LEA) participating in the National School Lunch Program and/or School Breakfast Program are required to develop a local school wellness policy that promotes the health of students and addresses the problem of childhood obesity. Wellness policies are tailored to the unique needs of each LEA and present an opportunity to improve the health of each community.</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The</a:t>
            </a:r>
            <a:r>
              <a:rPr lang="en-US">
                <a:solidFill>
                  <a:schemeClr val="dk1"/>
                </a:solidFill>
                <a:uFill>
                  <a:noFill/>
                </a:uFill>
                <a:hlinkClick r:id="rId2">
                  <a:extLst>
                    <a:ext uri="{A12FA001-AC4F-418D-AE19-62706E023703}">
                      <ahyp:hlinkClr val="tx"/>
                    </a:ext>
                  </a:extLst>
                </a:hlinkClick>
              </a:rPr>
              <a:t> </a:t>
            </a:r>
            <a:r>
              <a:rPr lang="en-US" u="sng">
                <a:solidFill>
                  <a:schemeClr val="hlink"/>
                </a:solidFill>
                <a:hlinkClick r:id="rId3"/>
              </a:rPr>
              <a:t>Final Rule</a:t>
            </a:r>
            <a:r>
              <a:rPr lang="en-US">
                <a:solidFill>
                  <a:schemeClr val="dk1"/>
                </a:solidFill>
              </a:rPr>
              <a:t> requires State agencies to assess compliance with the LWP requirements as part of the general areas of the Administrative Review (AR).</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LEAs must conduct an assessment on the LWP every 3 years.</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To determine:</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Compliance with the LWP</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How the LWP compares to a model policy</a:t>
            </a:r>
            <a:endParaRPr>
              <a:solidFill>
                <a:schemeClr val="dk1"/>
              </a:solidFill>
            </a:endParaRPr>
          </a:p>
          <a:p>
            <a:pPr indent="0" lvl="0" marL="1371600" rtl="0" algn="l">
              <a:lnSpc>
                <a:spcPct val="115000"/>
              </a:lnSpc>
              <a:spcBef>
                <a:spcPts val="1200"/>
              </a:spcBef>
              <a:spcAft>
                <a:spcPts val="0"/>
              </a:spcAft>
              <a:buClr>
                <a:schemeClr val="dk1"/>
              </a:buClr>
              <a:buSzPts val="1100"/>
              <a:buFont typeface="Arial"/>
              <a:buNone/>
            </a:pPr>
            <a:r>
              <a:rPr lang="en-US" sz="1000">
                <a:solidFill>
                  <a:schemeClr val="dk1"/>
                </a:solidFill>
              </a:rPr>
              <a:t>§</a:t>
            </a:r>
            <a:r>
              <a:rPr lang="en-US" sz="700">
                <a:solidFill>
                  <a:schemeClr val="dk1"/>
                </a:solidFill>
                <a:latin typeface="Times New Roman"/>
                <a:ea typeface="Times New Roman"/>
                <a:cs typeface="Times New Roman"/>
                <a:sym typeface="Times New Roman"/>
              </a:rPr>
              <a:t>  </a:t>
            </a:r>
            <a:r>
              <a:rPr lang="en-US">
                <a:solidFill>
                  <a:schemeClr val="dk1"/>
                </a:solidFill>
              </a:rPr>
              <a:t>Progress made in implementation of the LWP</a:t>
            </a:r>
            <a:endParaRPr>
              <a:solidFill>
                <a:schemeClr val="dk1"/>
              </a:solidFill>
            </a:endParaRPr>
          </a:p>
          <a:p>
            <a:pPr indent="0" lvl="0" marL="914400" rtl="0" algn="l">
              <a:lnSpc>
                <a:spcPct val="115000"/>
              </a:lnSpc>
              <a:spcBef>
                <a:spcPts val="1200"/>
              </a:spcBef>
              <a:spcAft>
                <a:spcPts val="0"/>
              </a:spcAft>
              <a:buClr>
                <a:schemeClr val="dk1"/>
              </a:buClr>
              <a:buSzPts val="1100"/>
              <a:buFont typeface="Arial"/>
              <a:buNone/>
            </a:pPr>
            <a:r>
              <a:rPr lang="en-US" sz="1000">
                <a:solidFill>
                  <a:schemeClr val="dk1"/>
                </a:solidFill>
                <a:latin typeface="Courier New"/>
                <a:ea typeface="Courier New"/>
                <a:cs typeface="Courier New"/>
                <a:sym typeface="Courier New"/>
              </a:rPr>
              <a:t>o</a:t>
            </a:r>
            <a:r>
              <a:rPr lang="en-US" sz="700">
                <a:solidFill>
                  <a:schemeClr val="dk1"/>
                </a:solidFill>
                <a:latin typeface="Times New Roman"/>
                <a:ea typeface="Times New Roman"/>
                <a:cs typeface="Times New Roman"/>
                <a:sym typeface="Times New Roman"/>
              </a:rPr>
              <a:t>   </a:t>
            </a:r>
            <a:r>
              <a:rPr lang="en-US">
                <a:solidFill>
                  <a:schemeClr val="dk1"/>
                </a:solidFill>
              </a:rPr>
              <a:t>*It has been communicated that ADE conducting LWP outreach during a review year may be overwhelming for the LEA, but LIAs may have a better opportunity to provide technical assistance on LWP compliance during a review year.</a:t>
            </a:r>
            <a:endParaRPr>
              <a:solidFill>
                <a:schemeClr val="dk1"/>
              </a:solidFill>
            </a:endParaRPr>
          </a:p>
          <a:p>
            <a:pPr indent="0" lvl="0" marL="0" marR="0" rtl="0" algn="l">
              <a:lnSpc>
                <a:spcPct val="100000"/>
              </a:lnSpc>
              <a:spcBef>
                <a:spcPts val="0"/>
              </a:spcBef>
              <a:spcAft>
                <a:spcPts val="0"/>
              </a:spcAft>
              <a:buClr>
                <a:schemeClr val="dk1"/>
              </a:buClr>
              <a:buSzPts val="1200"/>
              <a:buFont typeface="Arial"/>
              <a:buNone/>
            </a:pPr>
            <a:r>
              <a:t/>
            </a:r>
            <a:endParaRPr/>
          </a:p>
          <a:p>
            <a:pPr indent="0" lvl="0" marL="0" rtl="0" algn="l">
              <a:lnSpc>
                <a:spcPct val="100000"/>
              </a:lnSpc>
              <a:spcBef>
                <a:spcPts val="0"/>
              </a:spcBef>
              <a:spcAft>
                <a:spcPts val="0"/>
              </a:spcAft>
              <a:buSzPts val="1100"/>
              <a:buNone/>
            </a:pPr>
            <a:r>
              <a:t/>
            </a:r>
            <a:endParaRPr/>
          </a:p>
        </p:txBody>
      </p:sp>
      <p:sp>
        <p:nvSpPr>
          <p:cNvPr id="239" name="Google Shape;239;g35d87d00a80_1_8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4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4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4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and 2 Columns Left 1" showMasterSp="0">
  <p:cSld name="Title and Content and 2 Columns Left 1">
    <p:spTree>
      <p:nvGrpSpPr>
        <p:cNvPr id="58" name="Shape 58"/>
        <p:cNvGrpSpPr/>
        <p:nvPr/>
      </p:nvGrpSpPr>
      <p:grpSpPr>
        <a:xfrm>
          <a:off x="0" y="0"/>
          <a:ext cx="0" cy="0"/>
          <a:chOff x="0" y="0"/>
          <a:chExt cx="0" cy="0"/>
        </a:xfrm>
      </p:grpSpPr>
      <p:sp>
        <p:nvSpPr>
          <p:cNvPr id="59" name="Google Shape;59;p50"/>
          <p:cNvSpPr txBox="1"/>
          <p:nvPr>
            <p:ph type="title"/>
          </p:nvPr>
        </p:nvSpPr>
        <p:spPr>
          <a:xfrm>
            <a:off x="3848757" y="214953"/>
            <a:ext cx="4518000" cy="13413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cxnSp>
        <p:nvCxnSpPr>
          <p:cNvPr id="60" name="Google Shape;60;p50"/>
          <p:cNvCxnSpPr/>
          <p:nvPr/>
        </p:nvCxnSpPr>
        <p:spPr>
          <a:xfrm>
            <a:off x="3847774" y="1624928"/>
            <a:ext cx="4522500" cy="0"/>
          </a:xfrm>
          <a:prstGeom prst="straightConnector1">
            <a:avLst/>
          </a:prstGeom>
          <a:noFill/>
          <a:ln cap="flat" cmpd="sng" w="12700">
            <a:solidFill>
              <a:srgbClr val="3F3F3F"/>
            </a:solidFill>
            <a:prstDash val="solid"/>
            <a:round/>
            <a:headEnd len="sm" w="sm" type="none"/>
            <a:tailEnd len="sm" w="sm" type="none"/>
          </a:ln>
        </p:spPr>
      </p:cxnSp>
      <p:sp>
        <p:nvSpPr>
          <p:cNvPr id="61" name="Google Shape;61;p50"/>
          <p:cNvSpPr txBox="1"/>
          <p:nvPr>
            <p:ph idx="1" type="body"/>
          </p:nvPr>
        </p:nvSpPr>
        <p:spPr>
          <a:xfrm>
            <a:off x="479823" y="215504"/>
            <a:ext cx="3050400" cy="2100900"/>
          </a:xfrm>
          <a:prstGeom prst="rect">
            <a:avLst/>
          </a:prstGeom>
          <a:solidFill>
            <a:schemeClr val="accent6"/>
          </a:solid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2" name="Google Shape;62;p50"/>
          <p:cNvSpPr txBox="1"/>
          <p:nvPr>
            <p:ph idx="2" type="body"/>
          </p:nvPr>
        </p:nvSpPr>
        <p:spPr>
          <a:xfrm>
            <a:off x="479823" y="2562597"/>
            <a:ext cx="3050400" cy="2100900"/>
          </a:xfrm>
          <a:prstGeom prst="rect">
            <a:avLst/>
          </a:prstGeom>
          <a:solidFill>
            <a:schemeClr val="accent6"/>
          </a:solid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3" name="Google Shape;63;p50"/>
          <p:cNvSpPr txBox="1"/>
          <p:nvPr>
            <p:ph idx="3" type="body"/>
          </p:nvPr>
        </p:nvSpPr>
        <p:spPr>
          <a:xfrm>
            <a:off x="3848758" y="1693509"/>
            <a:ext cx="4518000" cy="2970000"/>
          </a:xfrm>
          <a:prstGeom prst="rect">
            <a:avLst/>
          </a:prstGeom>
          <a:noFill/>
          <a:ln>
            <a:noFill/>
          </a:ln>
        </p:spPr>
        <p:txBody>
          <a:bodyPr anchorCtr="0" anchor="t" bIns="91425" lIns="91425" spcFirstLastPara="1" rIns="91425" wrap="square" tIns="91425">
            <a:normAutofit/>
          </a:bodyPr>
          <a:lstStyle>
            <a:lvl1pPr indent="-228600" lvl="0" marL="457200" algn="l">
              <a:lnSpc>
                <a:spcPct val="115000"/>
              </a:lnSpc>
              <a:spcBef>
                <a:spcPts val="900"/>
              </a:spcBef>
              <a:spcAft>
                <a:spcPts val="0"/>
              </a:spcAft>
              <a:buSzPts val="1800"/>
              <a:buNone/>
              <a:defRPr sz="1800"/>
            </a:lvl1pPr>
            <a:lvl2pPr indent="-317500" lvl="1" marL="914400" algn="l">
              <a:lnSpc>
                <a:spcPct val="115000"/>
              </a:lnSpc>
              <a:spcBef>
                <a:spcPts val="900"/>
              </a:spcBef>
              <a:spcAft>
                <a:spcPts val="0"/>
              </a:spcAft>
              <a:buSzPts val="1400"/>
              <a:buChar char="○"/>
              <a:defRPr sz="1500"/>
            </a:lvl2pPr>
            <a:lvl3pPr indent="-317500" lvl="2" marL="1371600" algn="l">
              <a:lnSpc>
                <a:spcPct val="115000"/>
              </a:lnSpc>
              <a:spcBef>
                <a:spcPts val="900"/>
              </a:spcBef>
              <a:spcAft>
                <a:spcPts val="0"/>
              </a:spcAft>
              <a:buSzPts val="1400"/>
              <a:buChar char="■"/>
              <a:defRPr sz="1200"/>
            </a:lvl3pPr>
            <a:lvl4pPr indent="-317500" lvl="3" marL="1828800" algn="l">
              <a:lnSpc>
                <a:spcPct val="115000"/>
              </a:lnSpc>
              <a:spcBef>
                <a:spcPts val="900"/>
              </a:spcBef>
              <a:spcAft>
                <a:spcPts val="0"/>
              </a:spcAft>
              <a:buSzPts val="1400"/>
              <a:buChar char="●"/>
              <a:defRPr sz="1200"/>
            </a:lvl4pPr>
            <a:lvl5pPr indent="-317500" lvl="4" marL="2286000" algn="l">
              <a:lnSpc>
                <a:spcPct val="115000"/>
              </a:lnSpc>
              <a:spcBef>
                <a:spcPts val="900"/>
              </a:spcBef>
              <a:spcAft>
                <a:spcPts val="0"/>
              </a:spcAft>
              <a:buSzPts val="1400"/>
              <a:buChar char="○"/>
              <a:defRPr sz="1200"/>
            </a:lvl5pPr>
            <a:lvl6pPr indent="-317500" lvl="5" marL="2743200" algn="l">
              <a:lnSpc>
                <a:spcPct val="115000"/>
              </a:lnSpc>
              <a:spcBef>
                <a:spcPts val="15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4" name="Google Shape;64;p50"/>
          <p:cNvSpPr/>
          <p:nvPr/>
        </p:nvSpPr>
        <p:spPr>
          <a:xfrm>
            <a:off x="0" y="4800600"/>
            <a:ext cx="9144000" cy="342900"/>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50"/>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6" name="Google Shape;66;p50"/>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7" name="Google Shape;67;p5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3">
  <p:cSld name="Title 3">
    <p:spTree>
      <p:nvGrpSpPr>
        <p:cNvPr id="68" name="Shape 68"/>
        <p:cNvGrpSpPr/>
        <p:nvPr/>
      </p:nvGrpSpPr>
      <p:grpSpPr>
        <a:xfrm>
          <a:off x="0" y="0"/>
          <a:ext cx="0" cy="0"/>
          <a:chOff x="0" y="0"/>
          <a:chExt cx="0" cy="0"/>
        </a:xfrm>
      </p:grpSpPr>
      <p:sp>
        <p:nvSpPr>
          <p:cNvPr id="69" name="Google Shape;69;p51"/>
          <p:cNvSpPr/>
          <p:nvPr>
            <p:ph idx="2" type="pic"/>
          </p:nvPr>
        </p:nvSpPr>
        <p:spPr>
          <a:xfrm>
            <a:off x="1143" y="0"/>
            <a:ext cx="9141600" cy="5143500"/>
          </a:xfrm>
          <a:prstGeom prst="rect">
            <a:avLst/>
          </a:prstGeom>
          <a:solidFill>
            <a:schemeClr val="accent6"/>
          </a:solidFill>
          <a:ln>
            <a:noFill/>
          </a:ln>
        </p:spPr>
      </p:sp>
      <p:sp>
        <p:nvSpPr>
          <p:cNvPr id="70" name="Google Shape;70;p51"/>
          <p:cNvSpPr txBox="1"/>
          <p:nvPr>
            <p:ph type="ctrTitle"/>
          </p:nvPr>
        </p:nvSpPr>
        <p:spPr>
          <a:xfrm>
            <a:off x="3490723" y="2028826"/>
            <a:ext cx="5653200" cy="2194500"/>
          </a:xfrm>
          <a:prstGeom prst="rect">
            <a:avLst/>
          </a:prstGeom>
          <a:solidFill>
            <a:schemeClr val="lt1">
              <a:alpha val="92550"/>
            </a:schemeClr>
          </a:solidFill>
          <a:ln>
            <a:noFill/>
          </a:ln>
        </p:spPr>
        <p:txBody>
          <a:bodyPr anchorCtr="0" anchor="b" bIns="548625" lIns="822950" spcFirstLastPara="1" rIns="822950" wrap="square" tIns="274300">
            <a:noAutofit/>
          </a:bodyPr>
          <a:lstStyle>
            <a:lvl1pPr lvl="0" algn="l">
              <a:lnSpc>
                <a:spcPct val="80000"/>
              </a:lnSpc>
              <a:spcBef>
                <a:spcPts val="0"/>
              </a:spcBef>
              <a:spcAft>
                <a:spcPts val="0"/>
              </a:spcAft>
              <a:buSzPts val="2800"/>
              <a:buNone/>
              <a:defRPr sz="3600"/>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showMasterSp="0">
  <p:cSld name="Thank you">
    <p:spTree>
      <p:nvGrpSpPr>
        <p:cNvPr id="71" name="Shape 71"/>
        <p:cNvGrpSpPr/>
        <p:nvPr/>
      </p:nvGrpSpPr>
      <p:grpSpPr>
        <a:xfrm>
          <a:off x="0" y="0"/>
          <a:ext cx="0" cy="0"/>
          <a:chOff x="0" y="0"/>
          <a:chExt cx="0" cy="0"/>
        </a:xfrm>
      </p:grpSpPr>
      <p:sp>
        <p:nvSpPr>
          <p:cNvPr id="72" name="Google Shape;72;p52"/>
          <p:cNvSpPr/>
          <p:nvPr/>
        </p:nvSpPr>
        <p:spPr>
          <a:xfrm>
            <a:off x="0" y="4800600"/>
            <a:ext cx="9144000" cy="342900"/>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52"/>
          <p:cNvSpPr txBox="1"/>
          <p:nvPr>
            <p:ph type="title"/>
          </p:nvPr>
        </p:nvSpPr>
        <p:spPr>
          <a:xfrm>
            <a:off x="5894614" y="480060"/>
            <a:ext cx="2767800" cy="1838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cxnSp>
        <p:nvCxnSpPr>
          <p:cNvPr id="74" name="Google Shape;74;p52"/>
          <p:cNvCxnSpPr/>
          <p:nvPr/>
        </p:nvCxnSpPr>
        <p:spPr>
          <a:xfrm>
            <a:off x="5956975" y="2441634"/>
            <a:ext cx="2606100" cy="0"/>
          </a:xfrm>
          <a:prstGeom prst="straightConnector1">
            <a:avLst/>
          </a:prstGeom>
          <a:noFill/>
          <a:ln cap="flat" cmpd="sng" w="12700">
            <a:solidFill>
              <a:srgbClr val="3F3F3F"/>
            </a:solidFill>
            <a:prstDash val="solid"/>
            <a:round/>
            <a:headEnd len="sm" w="sm" type="none"/>
            <a:tailEnd len="sm" w="sm" type="none"/>
          </a:ln>
        </p:spPr>
      </p:cxnSp>
      <p:sp>
        <p:nvSpPr>
          <p:cNvPr id="75" name="Google Shape;75;p52"/>
          <p:cNvSpPr/>
          <p:nvPr>
            <p:ph idx="2" type="pic"/>
          </p:nvPr>
        </p:nvSpPr>
        <p:spPr>
          <a:xfrm>
            <a:off x="473202" y="480060"/>
            <a:ext cx="5184600" cy="3984600"/>
          </a:xfrm>
          <a:prstGeom prst="rect">
            <a:avLst/>
          </a:prstGeom>
          <a:solidFill>
            <a:schemeClr val="accent6"/>
          </a:solidFill>
          <a:ln>
            <a:noFill/>
          </a:ln>
        </p:spPr>
      </p:sp>
      <p:sp>
        <p:nvSpPr>
          <p:cNvPr id="76" name="Google Shape;76;p52"/>
          <p:cNvSpPr txBox="1"/>
          <p:nvPr>
            <p:ph idx="1" type="body"/>
          </p:nvPr>
        </p:nvSpPr>
        <p:spPr>
          <a:xfrm>
            <a:off x="5894614" y="2571750"/>
            <a:ext cx="2767800" cy="1830000"/>
          </a:xfrm>
          <a:prstGeom prst="rect">
            <a:avLst/>
          </a:prstGeom>
          <a:noFill/>
          <a:ln>
            <a:noFill/>
          </a:ln>
        </p:spPr>
        <p:txBody>
          <a:bodyPr anchorCtr="0" anchor="t" bIns="91425" lIns="91425" spcFirstLastPara="1" rIns="91425" wrap="square" tIns="91425">
            <a:normAutofit/>
          </a:bodyPr>
          <a:lstStyle>
            <a:lvl1pPr indent="-228600" lvl="0" marL="457200" algn="l">
              <a:lnSpc>
                <a:spcPct val="115000"/>
              </a:lnSpc>
              <a:spcBef>
                <a:spcPts val="0"/>
              </a:spcBef>
              <a:spcAft>
                <a:spcPts val="0"/>
              </a:spcAft>
              <a:buSzPts val="1800"/>
              <a:buNone/>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77" name="Google Shape;77;p52"/>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8" name="Google Shape;78;p52"/>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9" name="Google Shape;79;p5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0" name="Shape 80"/>
        <p:cNvGrpSpPr/>
        <p:nvPr/>
      </p:nvGrpSpPr>
      <p:grpSpPr>
        <a:xfrm>
          <a:off x="0" y="0"/>
          <a:ext cx="0" cy="0"/>
          <a:chOff x="0" y="0"/>
          <a:chExt cx="0" cy="0"/>
        </a:xfrm>
      </p:grpSpPr>
      <p:sp>
        <p:nvSpPr>
          <p:cNvPr id="81" name="Google Shape;81;p5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82" name="Google Shape;82;p5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83" name="Shape 83"/>
        <p:cNvGrpSpPr/>
        <p:nvPr/>
      </p:nvGrpSpPr>
      <p:grpSpPr>
        <a:xfrm>
          <a:off x="0" y="0"/>
          <a:ext cx="0" cy="0"/>
          <a:chOff x="0" y="0"/>
          <a:chExt cx="0" cy="0"/>
        </a:xfrm>
      </p:grpSpPr>
      <p:sp>
        <p:nvSpPr>
          <p:cNvPr id="84" name="Google Shape;84;p55"/>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85" name="Google Shape;85;p55"/>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86" name="Google Shape;86;p5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87" name="Shape 87"/>
        <p:cNvGrpSpPr/>
        <p:nvPr/>
      </p:nvGrpSpPr>
      <p:grpSpPr>
        <a:xfrm>
          <a:off x="0" y="0"/>
          <a:ext cx="0" cy="0"/>
          <a:chOff x="0" y="0"/>
          <a:chExt cx="0" cy="0"/>
        </a:xfrm>
      </p:grpSpPr>
      <p:sp>
        <p:nvSpPr>
          <p:cNvPr id="88" name="Google Shape;88;p56"/>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89" name="Google Shape;89;p5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0" name="Shape 90"/>
        <p:cNvGrpSpPr/>
        <p:nvPr/>
      </p:nvGrpSpPr>
      <p:grpSpPr>
        <a:xfrm>
          <a:off x="0" y="0"/>
          <a:ext cx="0" cy="0"/>
          <a:chOff x="0" y="0"/>
          <a:chExt cx="0" cy="0"/>
        </a:xfrm>
      </p:grpSpPr>
      <p:sp>
        <p:nvSpPr>
          <p:cNvPr id="91" name="Google Shape;91;p5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57"/>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93" name="Google Shape;93;p57"/>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94" name="Google Shape;94;p57"/>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95" name="Google Shape;95;p5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6" name="Shape 96"/>
        <p:cNvGrpSpPr/>
        <p:nvPr/>
      </p:nvGrpSpPr>
      <p:grpSpPr>
        <a:xfrm>
          <a:off x="0" y="0"/>
          <a:ext cx="0" cy="0"/>
          <a:chOff x="0" y="0"/>
          <a:chExt cx="0" cy="0"/>
        </a:xfrm>
      </p:grpSpPr>
      <p:sp>
        <p:nvSpPr>
          <p:cNvPr id="97" name="Google Shape;97;p58"/>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98" name="Google Shape;98;p5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9" name="Shape 99"/>
        <p:cNvGrpSpPr/>
        <p:nvPr/>
      </p:nvGrpSpPr>
      <p:grpSpPr>
        <a:xfrm>
          <a:off x="0" y="0"/>
          <a:ext cx="0" cy="0"/>
          <a:chOff x="0" y="0"/>
          <a:chExt cx="0" cy="0"/>
        </a:xfrm>
      </p:grpSpPr>
      <p:sp>
        <p:nvSpPr>
          <p:cNvPr id="100" name="Google Shape;100;p59"/>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01" name="Google Shape;101;p59"/>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102" name="Google Shape;102;p5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9" name="Shape 109"/>
        <p:cNvGrpSpPr/>
        <p:nvPr/>
      </p:nvGrpSpPr>
      <p:grpSpPr>
        <a:xfrm>
          <a:off x="0" y="0"/>
          <a:ext cx="0" cy="0"/>
          <a:chOff x="0" y="0"/>
          <a:chExt cx="0" cy="0"/>
        </a:xfrm>
      </p:grpSpPr>
      <p:sp>
        <p:nvSpPr>
          <p:cNvPr id="110" name="Google Shape;110;g35d87d00a80_1_6"/>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Play"/>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1" name="Google Shape;111;g35d87d00a80_1_6"/>
          <p:cNvSpPr txBox="1"/>
          <p:nvPr>
            <p:ph idx="1" type="subTitle"/>
          </p:nvPr>
        </p:nvSpPr>
        <p:spPr>
          <a:xfrm>
            <a:off x="1143000" y="2701528"/>
            <a:ext cx="6858000" cy="1241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112" name="Google Shape;112;g35d87d00a80_1_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3" name="Google Shape;113;g35d87d00a80_1_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4" name="Google Shape;114;g35d87d00a80_1_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4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4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4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5" name="Shape 115"/>
        <p:cNvGrpSpPr/>
        <p:nvPr/>
      </p:nvGrpSpPr>
      <p:grpSpPr>
        <a:xfrm>
          <a:off x="0" y="0"/>
          <a:ext cx="0" cy="0"/>
          <a:chOff x="0" y="0"/>
          <a:chExt cx="0" cy="0"/>
        </a:xfrm>
      </p:grpSpPr>
      <p:sp>
        <p:nvSpPr>
          <p:cNvPr id="116" name="Google Shape;116;g35d87d00a80_1_12"/>
          <p:cNvSpPr txBox="1"/>
          <p:nvPr>
            <p:ph type="title"/>
          </p:nvPr>
        </p:nvSpPr>
        <p:spPr>
          <a:xfrm>
            <a:off x="629841" y="342900"/>
            <a:ext cx="29493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Play"/>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7" name="Google Shape;117;g35d87d00a80_1_12"/>
          <p:cNvSpPr txBox="1"/>
          <p:nvPr>
            <p:ph idx="1" type="body"/>
          </p:nvPr>
        </p:nvSpPr>
        <p:spPr>
          <a:xfrm>
            <a:off x="3887391" y="740569"/>
            <a:ext cx="4629300" cy="3655200"/>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42900" lvl="2" marL="1371600" algn="l">
              <a:lnSpc>
                <a:spcPct val="90000"/>
              </a:lnSpc>
              <a:spcBef>
                <a:spcPts val="400"/>
              </a:spcBef>
              <a:spcAft>
                <a:spcPts val="0"/>
              </a:spcAft>
              <a:buClr>
                <a:schemeClr val="dk1"/>
              </a:buClr>
              <a:buSzPts val="1800"/>
              <a:buChar char="•"/>
              <a:defRPr sz="1800"/>
            </a:lvl3pPr>
            <a:lvl4pPr indent="-323850" lvl="3" marL="1828800" algn="l">
              <a:lnSpc>
                <a:spcPct val="90000"/>
              </a:lnSpc>
              <a:spcBef>
                <a:spcPts val="400"/>
              </a:spcBef>
              <a:spcAft>
                <a:spcPts val="0"/>
              </a:spcAft>
              <a:buClr>
                <a:schemeClr val="dk1"/>
              </a:buClr>
              <a:buSzPts val="1500"/>
              <a:buChar char="•"/>
              <a:defRPr sz="1500"/>
            </a:lvl4pPr>
            <a:lvl5pPr indent="-323850" lvl="4" marL="2286000" algn="l">
              <a:lnSpc>
                <a:spcPct val="90000"/>
              </a:lnSpc>
              <a:spcBef>
                <a:spcPts val="400"/>
              </a:spcBef>
              <a:spcAft>
                <a:spcPts val="0"/>
              </a:spcAft>
              <a:buClr>
                <a:schemeClr val="dk1"/>
              </a:buClr>
              <a:buSzPts val="1500"/>
              <a:buChar char="•"/>
              <a:defRPr sz="15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118" name="Google Shape;118;g35d87d00a80_1_12"/>
          <p:cNvSpPr txBox="1"/>
          <p:nvPr>
            <p:ph idx="2" type="body"/>
          </p:nvPr>
        </p:nvSpPr>
        <p:spPr>
          <a:xfrm>
            <a:off x="629841" y="1543050"/>
            <a:ext cx="29493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19" name="Google Shape;119;g35d87d00a80_1_12"/>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0" name="Google Shape;120;g35d87d00a80_1_12"/>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1" name="Google Shape;121;g35d87d00a80_1_12"/>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22" name="Shape 122"/>
        <p:cNvGrpSpPr/>
        <p:nvPr/>
      </p:nvGrpSpPr>
      <p:grpSpPr>
        <a:xfrm>
          <a:off x="0" y="0"/>
          <a:ext cx="0" cy="0"/>
          <a:chOff x="0" y="0"/>
          <a:chExt cx="0" cy="0"/>
        </a:xfrm>
      </p:grpSpPr>
      <p:sp>
        <p:nvSpPr>
          <p:cNvPr id="123" name="Google Shape;123;g35d87d00a80_1_19"/>
          <p:cNvSpPr txBox="1"/>
          <p:nvPr>
            <p:ph type="title"/>
          </p:nvPr>
        </p:nvSpPr>
        <p:spPr>
          <a:xfrm>
            <a:off x="629841" y="342900"/>
            <a:ext cx="29493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Play"/>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4" name="Google Shape;124;g35d87d00a80_1_19"/>
          <p:cNvSpPr/>
          <p:nvPr>
            <p:ph idx="2" type="pic"/>
          </p:nvPr>
        </p:nvSpPr>
        <p:spPr>
          <a:xfrm>
            <a:off x="3887391" y="740569"/>
            <a:ext cx="4629300" cy="3655200"/>
          </a:xfrm>
          <a:prstGeom prst="rect">
            <a:avLst/>
          </a:prstGeom>
          <a:noFill/>
          <a:ln>
            <a:noFill/>
          </a:ln>
        </p:spPr>
      </p:sp>
      <p:sp>
        <p:nvSpPr>
          <p:cNvPr id="125" name="Google Shape;125;g35d87d00a80_1_19"/>
          <p:cNvSpPr txBox="1"/>
          <p:nvPr>
            <p:ph idx="1" type="body"/>
          </p:nvPr>
        </p:nvSpPr>
        <p:spPr>
          <a:xfrm>
            <a:off x="629841" y="1543050"/>
            <a:ext cx="29493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26" name="Google Shape;126;g35d87d00a80_1_1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7" name="Google Shape;127;g35d87d00a80_1_1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8" name="Google Shape;128;g35d87d00a80_1_1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29" name="Shape 129"/>
        <p:cNvGrpSpPr/>
        <p:nvPr/>
      </p:nvGrpSpPr>
      <p:grpSpPr>
        <a:xfrm>
          <a:off x="0" y="0"/>
          <a:ext cx="0" cy="0"/>
          <a:chOff x="0" y="0"/>
          <a:chExt cx="0" cy="0"/>
        </a:xfrm>
      </p:grpSpPr>
      <p:sp>
        <p:nvSpPr>
          <p:cNvPr id="130" name="Google Shape;130;g35d87d00a80_1_26"/>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1" name="Google Shape;131;g35d87d00a80_1_26"/>
          <p:cNvSpPr txBox="1"/>
          <p:nvPr>
            <p:ph idx="1" type="body"/>
          </p:nvPr>
        </p:nvSpPr>
        <p:spPr>
          <a:xfrm>
            <a:off x="6286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2" name="Google Shape;132;g35d87d00a80_1_26"/>
          <p:cNvSpPr txBox="1"/>
          <p:nvPr>
            <p:ph idx="2" type="body"/>
          </p:nvPr>
        </p:nvSpPr>
        <p:spPr>
          <a:xfrm>
            <a:off x="46291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3" name="Google Shape;133;g35d87d00a80_1_2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4" name="Google Shape;134;g35d87d00a80_1_2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5" name="Google Shape;135;g35d87d00a80_1_2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36" name="Shape 136"/>
        <p:cNvGrpSpPr/>
        <p:nvPr/>
      </p:nvGrpSpPr>
      <p:grpSpPr>
        <a:xfrm>
          <a:off x="0" y="0"/>
          <a:ext cx="0" cy="0"/>
          <a:chOff x="0" y="0"/>
          <a:chExt cx="0" cy="0"/>
        </a:xfrm>
      </p:grpSpPr>
      <p:sp>
        <p:nvSpPr>
          <p:cNvPr id="137" name="Google Shape;137;g35d87d00a80_1_3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8" name="Google Shape;138;g35d87d00a80_1_33"/>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9" name="Google Shape;139;g35d87d00a80_1_3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0" name="Google Shape;140;g35d87d00a80_1_3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1" name="Google Shape;141;g35d87d00a80_1_3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2" name="Shape 142"/>
        <p:cNvGrpSpPr/>
        <p:nvPr/>
      </p:nvGrpSpPr>
      <p:grpSpPr>
        <a:xfrm>
          <a:off x="0" y="0"/>
          <a:ext cx="0" cy="0"/>
          <a:chOff x="0" y="0"/>
          <a:chExt cx="0" cy="0"/>
        </a:xfrm>
      </p:grpSpPr>
      <p:sp>
        <p:nvSpPr>
          <p:cNvPr id="143" name="Google Shape;143;g35d87d00a80_1_39"/>
          <p:cNvSpPr txBox="1"/>
          <p:nvPr>
            <p:ph type="title"/>
          </p:nvPr>
        </p:nvSpPr>
        <p:spPr>
          <a:xfrm>
            <a:off x="623888" y="1282304"/>
            <a:ext cx="7886700" cy="21396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4500"/>
              <a:buFont typeface="Play"/>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4" name="Google Shape;144;g35d87d00a80_1_39"/>
          <p:cNvSpPr txBox="1"/>
          <p:nvPr>
            <p:ph idx="1" type="body"/>
          </p:nvPr>
        </p:nvSpPr>
        <p:spPr>
          <a:xfrm>
            <a:off x="623888" y="3442097"/>
            <a:ext cx="7886700" cy="11250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rgbClr val="757575"/>
              </a:buClr>
              <a:buSzPts val="1800"/>
              <a:buNone/>
              <a:defRPr sz="1800">
                <a:solidFill>
                  <a:srgbClr val="757575"/>
                </a:solidFill>
              </a:defRPr>
            </a:lvl1pPr>
            <a:lvl2pPr indent="-228600" lvl="1" marL="914400" algn="l">
              <a:lnSpc>
                <a:spcPct val="90000"/>
              </a:lnSpc>
              <a:spcBef>
                <a:spcPts val="400"/>
              </a:spcBef>
              <a:spcAft>
                <a:spcPts val="0"/>
              </a:spcAft>
              <a:buClr>
                <a:srgbClr val="757575"/>
              </a:buClr>
              <a:buSzPts val="1500"/>
              <a:buNone/>
              <a:defRPr sz="1500">
                <a:solidFill>
                  <a:srgbClr val="757575"/>
                </a:solidFill>
              </a:defRPr>
            </a:lvl2pPr>
            <a:lvl3pPr indent="-228600" lvl="2" marL="1371600" algn="l">
              <a:lnSpc>
                <a:spcPct val="90000"/>
              </a:lnSpc>
              <a:spcBef>
                <a:spcPts val="400"/>
              </a:spcBef>
              <a:spcAft>
                <a:spcPts val="0"/>
              </a:spcAft>
              <a:buClr>
                <a:srgbClr val="757575"/>
              </a:buClr>
              <a:buSzPts val="1400"/>
              <a:buNone/>
              <a:defRPr sz="1400">
                <a:solidFill>
                  <a:srgbClr val="757575"/>
                </a:solidFill>
              </a:defRPr>
            </a:lvl3pPr>
            <a:lvl4pPr indent="-228600" lvl="3" marL="1828800" algn="l">
              <a:lnSpc>
                <a:spcPct val="90000"/>
              </a:lnSpc>
              <a:spcBef>
                <a:spcPts val="400"/>
              </a:spcBef>
              <a:spcAft>
                <a:spcPts val="0"/>
              </a:spcAft>
              <a:buClr>
                <a:srgbClr val="757575"/>
              </a:buClr>
              <a:buSzPts val="1200"/>
              <a:buNone/>
              <a:defRPr sz="1200">
                <a:solidFill>
                  <a:srgbClr val="757575"/>
                </a:solidFill>
              </a:defRPr>
            </a:lvl4pPr>
            <a:lvl5pPr indent="-228600" lvl="4" marL="2286000" algn="l">
              <a:lnSpc>
                <a:spcPct val="90000"/>
              </a:lnSpc>
              <a:spcBef>
                <a:spcPts val="400"/>
              </a:spcBef>
              <a:spcAft>
                <a:spcPts val="0"/>
              </a:spcAft>
              <a:buClr>
                <a:srgbClr val="757575"/>
              </a:buClr>
              <a:buSzPts val="1200"/>
              <a:buNone/>
              <a:defRPr sz="1200">
                <a:solidFill>
                  <a:srgbClr val="757575"/>
                </a:solidFill>
              </a:defRPr>
            </a:lvl5pPr>
            <a:lvl6pPr indent="-228600" lvl="5" marL="2743200" algn="l">
              <a:lnSpc>
                <a:spcPct val="90000"/>
              </a:lnSpc>
              <a:spcBef>
                <a:spcPts val="400"/>
              </a:spcBef>
              <a:spcAft>
                <a:spcPts val="0"/>
              </a:spcAft>
              <a:buClr>
                <a:srgbClr val="757575"/>
              </a:buClr>
              <a:buSzPts val="1200"/>
              <a:buNone/>
              <a:defRPr sz="1200">
                <a:solidFill>
                  <a:srgbClr val="757575"/>
                </a:solidFill>
              </a:defRPr>
            </a:lvl6pPr>
            <a:lvl7pPr indent="-228600" lvl="6" marL="3200400" algn="l">
              <a:lnSpc>
                <a:spcPct val="90000"/>
              </a:lnSpc>
              <a:spcBef>
                <a:spcPts val="400"/>
              </a:spcBef>
              <a:spcAft>
                <a:spcPts val="0"/>
              </a:spcAft>
              <a:buClr>
                <a:srgbClr val="757575"/>
              </a:buClr>
              <a:buSzPts val="1200"/>
              <a:buNone/>
              <a:defRPr sz="1200">
                <a:solidFill>
                  <a:srgbClr val="757575"/>
                </a:solidFill>
              </a:defRPr>
            </a:lvl7pPr>
            <a:lvl8pPr indent="-228600" lvl="7" marL="3657600" algn="l">
              <a:lnSpc>
                <a:spcPct val="90000"/>
              </a:lnSpc>
              <a:spcBef>
                <a:spcPts val="400"/>
              </a:spcBef>
              <a:spcAft>
                <a:spcPts val="0"/>
              </a:spcAft>
              <a:buClr>
                <a:srgbClr val="757575"/>
              </a:buClr>
              <a:buSzPts val="1200"/>
              <a:buNone/>
              <a:defRPr sz="1200">
                <a:solidFill>
                  <a:srgbClr val="757575"/>
                </a:solidFill>
              </a:defRPr>
            </a:lvl8pPr>
            <a:lvl9pPr indent="-228600" lvl="8" marL="4114800" algn="l">
              <a:lnSpc>
                <a:spcPct val="90000"/>
              </a:lnSpc>
              <a:spcBef>
                <a:spcPts val="400"/>
              </a:spcBef>
              <a:spcAft>
                <a:spcPts val="0"/>
              </a:spcAft>
              <a:buClr>
                <a:srgbClr val="757575"/>
              </a:buClr>
              <a:buSzPts val="1200"/>
              <a:buNone/>
              <a:defRPr sz="1200">
                <a:solidFill>
                  <a:srgbClr val="757575"/>
                </a:solidFill>
              </a:defRPr>
            </a:lvl9pPr>
          </a:lstStyle>
          <a:p/>
        </p:txBody>
      </p:sp>
      <p:sp>
        <p:nvSpPr>
          <p:cNvPr id="145" name="Google Shape;145;g35d87d00a80_1_3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6" name="Google Shape;146;g35d87d00a80_1_3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7" name="Google Shape;147;g35d87d00a80_1_3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48" name="Shape 148"/>
        <p:cNvGrpSpPr/>
        <p:nvPr/>
      </p:nvGrpSpPr>
      <p:grpSpPr>
        <a:xfrm>
          <a:off x="0" y="0"/>
          <a:ext cx="0" cy="0"/>
          <a:chOff x="0" y="0"/>
          <a:chExt cx="0" cy="0"/>
        </a:xfrm>
      </p:grpSpPr>
      <p:sp>
        <p:nvSpPr>
          <p:cNvPr id="149" name="Google Shape;149;g35d87d00a80_1_45"/>
          <p:cNvSpPr txBox="1"/>
          <p:nvPr>
            <p:ph type="title"/>
          </p:nvPr>
        </p:nvSpPr>
        <p:spPr>
          <a:xfrm>
            <a:off x="629841"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0" name="Google Shape;150;g35d87d00a80_1_45"/>
          <p:cNvSpPr txBox="1"/>
          <p:nvPr>
            <p:ph idx="1" type="body"/>
          </p:nvPr>
        </p:nvSpPr>
        <p:spPr>
          <a:xfrm>
            <a:off x="629841" y="1260872"/>
            <a:ext cx="3868200" cy="61800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151" name="Google Shape;151;g35d87d00a80_1_45"/>
          <p:cNvSpPr txBox="1"/>
          <p:nvPr>
            <p:ph idx="2" type="body"/>
          </p:nvPr>
        </p:nvSpPr>
        <p:spPr>
          <a:xfrm>
            <a:off x="629841" y="1878806"/>
            <a:ext cx="3868200" cy="27633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52" name="Google Shape;152;g35d87d00a80_1_45"/>
          <p:cNvSpPr txBox="1"/>
          <p:nvPr>
            <p:ph idx="3" type="body"/>
          </p:nvPr>
        </p:nvSpPr>
        <p:spPr>
          <a:xfrm>
            <a:off x="4629150" y="1260872"/>
            <a:ext cx="3887400" cy="61800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153" name="Google Shape;153;g35d87d00a80_1_45"/>
          <p:cNvSpPr txBox="1"/>
          <p:nvPr>
            <p:ph idx="4" type="body"/>
          </p:nvPr>
        </p:nvSpPr>
        <p:spPr>
          <a:xfrm>
            <a:off x="4629150" y="1878806"/>
            <a:ext cx="3887400" cy="27633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54" name="Google Shape;154;g35d87d00a80_1_45"/>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5" name="Google Shape;155;g35d87d00a80_1_45"/>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6" name="Google Shape;156;g35d87d00a80_1_45"/>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7" name="Shape 157"/>
        <p:cNvGrpSpPr/>
        <p:nvPr/>
      </p:nvGrpSpPr>
      <p:grpSpPr>
        <a:xfrm>
          <a:off x="0" y="0"/>
          <a:ext cx="0" cy="0"/>
          <a:chOff x="0" y="0"/>
          <a:chExt cx="0" cy="0"/>
        </a:xfrm>
      </p:grpSpPr>
      <p:sp>
        <p:nvSpPr>
          <p:cNvPr id="158" name="Google Shape;158;g35d87d00a80_1_54"/>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9" name="Google Shape;159;g35d87d00a80_1_54"/>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0" name="Google Shape;160;g35d87d00a80_1_54"/>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1" name="Google Shape;161;g35d87d00a80_1_54"/>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62" name="Shape 162"/>
        <p:cNvGrpSpPr/>
        <p:nvPr/>
      </p:nvGrpSpPr>
      <p:grpSpPr>
        <a:xfrm>
          <a:off x="0" y="0"/>
          <a:ext cx="0" cy="0"/>
          <a:chOff x="0" y="0"/>
          <a:chExt cx="0" cy="0"/>
        </a:xfrm>
      </p:grpSpPr>
      <p:sp>
        <p:nvSpPr>
          <p:cNvPr id="163" name="Google Shape;163;g35d87d00a80_1_5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4" name="Google Shape;164;g35d87d00a80_1_5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5" name="Google Shape;165;g35d87d00a80_1_5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66" name="Shape 166"/>
        <p:cNvGrpSpPr/>
        <p:nvPr/>
      </p:nvGrpSpPr>
      <p:grpSpPr>
        <a:xfrm>
          <a:off x="0" y="0"/>
          <a:ext cx="0" cy="0"/>
          <a:chOff x="0" y="0"/>
          <a:chExt cx="0" cy="0"/>
        </a:xfrm>
      </p:grpSpPr>
      <p:sp>
        <p:nvSpPr>
          <p:cNvPr id="167" name="Google Shape;167;g35d87d00a80_1_6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68" name="Google Shape;168;g35d87d00a80_1_63"/>
          <p:cNvSpPr txBox="1"/>
          <p:nvPr>
            <p:ph idx="1" type="body"/>
          </p:nvPr>
        </p:nvSpPr>
        <p:spPr>
          <a:xfrm rot="5400000">
            <a:off x="2940300" y="-942431"/>
            <a:ext cx="3263400" cy="78867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69" name="Google Shape;169;g35d87d00a80_1_6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0" name="Google Shape;170;g35d87d00a80_1_6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1" name="Google Shape;171;g35d87d00a80_1_6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72" name="Shape 172"/>
        <p:cNvGrpSpPr/>
        <p:nvPr/>
      </p:nvGrpSpPr>
      <p:grpSpPr>
        <a:xfrm>
          <a:off x="0" y="0"/>
          <a:ext cx="0" cy="0"/>
          <a:chOff x="0" y="0"/>
          <a:chExt cx="0" cy="0"/>
        </a:xfrm>
      </p:grpSpPr>
      <p:sp>
        <p:nvSpPr>
          <p:cNvPr id="173" name="Google Shape;173;g35d87d00a80_1_69"/>
          <p:cNvSpPr txBox="1"/>
          <p:nvPr>
            <p:ph type="title"/>
          </p:nvPr>
        </p:nvSpPr>
        <p:spPr>
          <a:xfrm rot="5400000">
            <a:off x="5350050" y="1467543"/>
            <a:ext cx="4359000" cy="1971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4" name="Google Shape;174;g35d87d00a80_1_69"/>
          <p:cNvSpPr txBox="1"/>
          <p:nvPr>
            <p:ph idx="1" type="body"/>
          </p:nvPr>
        </p:nvSpPr>
        <p:spPr>
          <a:xfrm rot="5400000">
            <a:off x="1349475" y="-447057"/>
            <a:ext cx="4359000" cy="58008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75" name="Google Shape;175;g35d87d00a80_1_6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6" name="Google Shape;176;g35d87d00a80_1_6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77" name="Google Shape;177;g35d87d00a80_1_6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7" name="Shape 17"/>
        <p:cNvGrpSpPr/>
        <p:nvPr/>
      </p:nvGrpSpPr>
      <p:grpSpPr>
        <a:xfrm>
          <a:off x="0" y="0"/>
          <a:ext cx="0" cy="0"/>
          <a:chOff x="0" y="0"/>
          <a:chExt cx="0" cy="0"/>
        </a:xfrm>
      </p:grpSpPr>
      <p:sp>
        <p:nvSpPr>
          <p:cNvPr id="18" name="Google Shape;18;p4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4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0" name="Google Shape;20;p4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1" name="Google Shape;21;p4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2" name="Shape 22"/>
        <p:cNvGrpSpPr/>
        <p:nvPr/>
      </p:nvGrpSpPr>
      <p:grpSpPr>
        <a:xfrm>
          <a:off x="0" y="0"/>
          <a:ext cx="0" cy="0"/>
          <a:chOff x="0" y="0"/>
          <a:chExt cx="0" cy="0"/>
        </a:xfrm>
      </p:grpSpPr>
      <p:sp>
        <p:nvSpPr>
          <p:cNvPr id="23" name="Google Shape;23;p4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 name="Shape 24"/>
        <p:cNvGrpSpPr/>
        <p:nvPr/>
      </p:nvGrpSpPr>
      <p:grpSpPr>
        <a:xfrm>
          <a:off x="0" y="0"/>
          <a:ext cx="0" cy="0"/>
          <a:chOff x="0" y="0"/>
          <a:chExt cx="0" cy="0"/>
        </a:xfrm>
      </p:grpSpPr>
      <p:sp>
        <p:nvSpPr>
          <p:cNvPr id="25" name="Google Shape;25;p5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6" name="Google Shape;26;p5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p:cSld name="Title 2">
    <p:spTree>
      <p:nvGrpSpPr>
        <p:cNvPr id="27" name="Shape 27"/>
        <p:cNvGrpSpPr/>
        <p:nvPr/>
      </p:nvGrpSpPr>
      <p:grpSpPr>
        <a:xfrm>
          <a:off x="0" y="0"/>
          <a:ext cx="0" cy="0"/>
          <a:chOff x="0" y="0"/>
          <a:chExt cx="0" cy="0"/>
        </a:xfrm>
      </p:grpSpPr>
      <p:sp>
        <p:nvSpPr>
          <p:cNvPr id="28" name="Google Shape;28;p46"/>
          <p:cNvSpPr/>
          <p:nvPr>
            <p:ph idx="2" type="pic"/>
          </p:nvPr>
        </p:nvSpPr>
        <p:spPr>
          <a:xfrm>
            <a:off x="1143" y="0"/>
            <a:ext cx="9141600" cy="5143500"/>
          </a:xfrm>
          <a:prstGeom prst="rect">
            <a:avLst/>
          </a:prstGeom>
          <a:solidFill>
            <a:schemeClr val="accent6"/>
          </a:solidFill>
          <a:ln>
            <a:noFill/>
          </a:ln>
        </p:spPr>
      </p:sp>
      <p:sp>
        <p:nvSpPr>
          <p:cNvPr id="29" name="Google Shape;29;p46"/>
          <p:cNvSpPr txBox="1"/>
          <p:nvPr>
            <p:ph type="ctrTitle"/>
          </p:nvPr>
        </p:nvSpPr>
        <p:spPr>
          <a:xfrm>
            <a:off x="1" y="2028826"/>
            <a:ext cx="5653200" cy="2194500"/>
          </a:xfrm>
          <a:prstGeom prst="rect">
            <a:avLst/>
          </a:prstGeom>
          <a:solidFill>
            <a:schemeClr val="lt1">
              <a:alpha val="92550"/>
            </a:schemeClr>
          </a:solidFill>
          <a:ln>
            <a:noFill/>
          </a:ln>
        </p:spPr>
        <p:txBody>
          <a:bodyPr anchorCtr="0" anchor="b" bIns="548625" lIns="822950"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30" name="Shape 30"/>
        <p:cNvGrpSpPr/>
        <p:nvPr/>
      </p:nvGrpSpPr>
      <p:grpSpPr>
        <a:xfrm>
          <a:off x="0" y="0"/>
          <a:ext cx="0" cy="0"/>
          <a:chOff x="0" y="0"/>
          <a:chExt cx="0" cy="0"/>
        </a:xfrm>
      </p:grpSpPr>
      <p:sp>
        <p:nvSpPr>
          <p:cNvPr id="31" name="Google Shape;31;p47"/>
          <p:cNvSpPr/>
          <p:nvPr/>
        </p:nvSpPr>
        <p:spPr>
          <a:xfrm>
            <a:off x="12" y="0"/>
            <a:ext cx="3490800" cy="5143500"/>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47"/>
          <p:cNvSpPr txBox="1"/>
          <p:nvPr>
            <p:ph type="title"/>
          </p:nvPr>
        </p:nvSpPr>
        <p:spPr>
          <a:xfrm>
            <a:off x="482600" y="589788"/>
            <a:ext cx="2638200" cy="1570500"/>
          </a:xfrm>
          <a:prstGeom prst="rect">
            <a:avLst/>
          </a:prstGeom>
          <a:noFill/>
          <a:ln>
            <a:noFill/>
          </a:ln>
        </p:spPr>
        <p:txBody>
          <a:bodyPr anchorCtr="0" anchor="b" bIns="91425" lIns="91425" spcFirstLastPara="1" rIns="91425" wrap="square" tIns="91425">
            <a:normAutofit/>
          </a:bodyPr>
          <a:lstStyle>
            <a:lvl1pPr lvl="0" algn="l">
              <a:lnSpc>
                <a:spcPct val="90000"/>
              </a:lnSpc>
              <a:spcBef>
                <a:spcPts val="0"/>
              </a:spcBef>
              <a:spcAft>
                <a:spcPts val="0"/>
              </a:spcAft>
              <a:buSzPts val="2800"/>
              <a:buNone/>
              <a:defRPr b="0" sz="2700">
                <a:solidFill>
                  <a:srgbClr val="FFFFFF"/>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47"/>
          <p:cNvSpPr txBox="1"/>
          <p:nvPr>
            <p:ph idx="1" type="body"/>
          </p:nvPr>
        </p:nvSpPr>
        <p:spPr>
          <a:xfrm>
            <a:off x="4094238" y="609600"/>
            <a:ext cx="4446300" cy="39711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34" name="Google Shape;34;p47"/>
          <p:cNvSpPr txBox="1"/>
          <p:nvPr>
            <p:ph idx="2" type="body"/>
          </p:nvPr>
        </p:nvSpPr>
        <p:spPr>
          <a:xfrm>
            <a:off x="482599" y="2282288"/>
            <a:ext cx="2638200" cy="2298300"/>
          </a:xfrm>
          <a:prstGeom prst="rect">
            <a:avLst/>
          </a:prstGeom>
          <a:noFill/>
          <a:ln>
            <a:noFill/>
          </a:ln>
        </p:spPr>
        <p:txBody>
          <a:bodyPr anchorCtr="0" anchor="t" bIns="91425" lIns="91425" spcFirstLastPara="1" rIns="91425" wrap="square" tIns="91425">
            <a:normAutofit/>
          </a:bodyPr>
          <a:lstStyle>
            <a:lvl1pPr indent="-228600" lvl="0" marL="457200" algn="l">
              <a:lnSpc>
                <a:spcPct val="115000"/>
              </a:lnSpc>
              <a:spcBef>
                <a:spcPts val="0"/>
              </a:spcBef>
              <a:spcAft>
                <a:spcPts val="0"/>
              </a:spcAft>
              <a:buSzPts val="1800"/>
              <a:buNone/>
              <a:defRPr sz="1350">
                <a:solidFill>
                  <a:srgbClr val="FFFFFF"/>
                </a:solidFill>
              </a:defRPr>
            </a:lvl1pPr>
            <a:lvl2pPr indent="-228600" lvl="1" marL="914400" algn="l">
              <a:lnSpc>
                <a:spcPct val="115000"/>
              </a:lnSpc>
              <a:spcBef>
                <a:spcPts val="0"/>
              </a:spcBef>
              <a:spcAft>
                <a:spcPts val="0"/>
              </a:spcAft>
              <a:buSzPts val="1400"/>
              <a:buNone/>
              <a:defRPr sz="900"/>
            </a:lvl2pPr>
            <a:lvl3pPr indent="-228600" lvl="2" marL="1371600" algn="l">
              <a:lnSpc>
                <a:spcPct val="115000"/>
              </a:lnSpc>
              <a:spcBef>
                <a:spcPts val="0"/>
              </a:spcBef>
              <a:spcAft>
                <a:spcPts val="0"/>
              </a:spcAft>
              <a:buSzPts val="1400"/>
              <a:buNone/>
              <a:defRPr sz="750"/>
            </a:lvl3pPr>
            <a:lvl4pPr indent="-228600" lvl="3" marL="1828800" algn="l">
              <a:lnSpc>
                <a:spcPct val="115000"/>
              </a:lnSpc>
              <a:spcBef>
                <a:spcPts val="0"/>
              </a:spcBef>
              <a:spcAft>
                <a:spcPts val="0"/>
              </a:spcAft>
              <a:buSzPts val="1400"/>
              <a:buNone/>
              <a:defRPr sz="675"/>
            </a:lvl4pPr>
            <a:lvl5pPr indent="-228600" lvl="4" marL="2286000" algn="l">
              <a:lnSpc>
                <a:spcPct val="115000"/>
              </a:lnSpc>
              <a:spcBef>
                <a:spcPts val="0"/>
              </a:spcBef>
              <a:spcAft>
                <a:spcPts val="0"/>
              </a:spcAft>
              <a:buSzPts val="1400"/>
              <a:buNone/>
              <a:defRPr sz="675"/>
            </a:lvl5pPr>
            <a:lvl6pPr indent="-228600" lvl="5" marL="2743200" algn="l">
              <a:lnSpc>
                <a:spcPct val="115000"/>
              </a:lnSpc>
              <a:spcBef>
                <a:spcPts val="0"/>
              </a:spcBef>
              <a:spcAft>
                <a:spcPts val="0"/>
              </a:spcAft>
              <a:buSzPts val="1400"/>
              <a:buNone/>
              <a:defRPr sz="675"/>
            </a:lvl6pPr>
            <a:lvl7pPr indent="-228600" lvl="6" marL="3200400" algn="l">
              <a:lnSpc>
                <a:spcPct val="115000"/>
              </a:lnSpc>
              <a:spcBef>
                <a:spcPts val="0"/>
              </a:spcBef>
              <a:spcAft>
                <a:spcPts val="0"/>
              </a:spcAft>
              <a:buSzPts val="1400"/>
              <a:buNone/>
              <a:defRPr sz="675"/>
            </a:lvl7pPr>
            <a:lvl8pPr indent="-228600" lvl="7" marL="3657600" algn="l">
              <a:lnSpc>
                <a:spcPct val="115000"/>
              </a:lnSpc>
              <a:spcBef>
                <a:spcPts val="0"/>
              </a:spcBef>
              <a:spcAft>
                <a:spcPts val="0"/>
              </a:spcAft>
              <a:buSzPts val="1400"/>
              <a:buNone/>
              <a:defRPr sz="675"/>
            </a:lvl8pPr>
            <a:lvl9pPr indent="-228600" lvl="8" marL="4114800" algn="l">
              <a:lnSpc>
                <a:spcPct val="115000"/>
              </a:lnSpc>
              <a:spcBef>
                <a:spcPts val="0"/>
              </a:spcBef>
              <a:spcAft>
                <a:spcPts val="0"/>
              </a:spcAft>
              <a:buSzPts val="1400"/>
              <a:buNone/>
              <a:defRPr sz="675"/>
            </a:lvl9pPr>
          </a:lstStyle>
          <a:p/>
        </p:txBody>
      </p:sp>
      <p:sp>
        <p:nvSpPr>
          <p:cNvPr id="35" name="Google Shape;35;p47"/>
          <p:cNvSpPr txBox="1"/>
          <p:nvPr>
            <p:ph idx="10" type="dt"/>
          </p:nvPr>
        </p:nvSpPr>
        <p:spPr>
          <a:xfrm>
            <a:off x="482598" y="4834890"/>
            <a:ext cx="2638200" cy="2739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6" name="Google Shape;36;p47"/>
          <p:cNvSpPr txBox="1"/>
          <p:nvPr>
            <p:ph idx="11" type="ftr"/>
          </p:nvPr>
        </p:nvSpPr>
        <p:spPr>
          <a:xfrm>
            <a:off x="4094238" y="4834890"/>
            <a:ext cx="4000500" cy="2739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chemeClr val="lt2"/>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7" name="Google Shape;37;p4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nal 1" showMasterSp="0">
  <p:cSld name="Final 1">
    <p:spTree>
      <p:nvGrpSpPr>
        <p:cNvPr id="38" name="Shape 38"/>
        <p:cNvGrpSpPr/>
        <p:nvPr/>
      </p:nvGrpSpPr>
      <p:grpSpPr>
        <a:xfrm>
          <a:off x="0" y="0"/>
          <a:ext cx="0" cy="0"/>
          <a:chOff x="0" y="0"/>
          <a:chExt cx="0" cy="0"/>
        </a:xfrm>
      </p:grpSpPr>
      <p:sp>
        <p:nvSpPr>
          <p:cNvPr id="39" name="Google Shape;39;p48"/>
          <p:cNvSpPr/>
          <p:nvPr/>
        </p:nvSpPr>
        <p:spPr>
          <a:xfrm>
            <a:off x="530605" y="480060"/>
            <a:ext cx="5422200" cy="3835500"/>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0" i="0" sz="1050" u="none" cap="none" strike="noStrike">
              <a:solidFill>
                <a:schemeClr val="lt1"/>
              </a:solidFill>
              <a:latin typeface="Arial"/>
              <a:ea typeface="Arial"/>
              <a:cs typeface="Arial"/>
              <a:sym typeface="Arial"/>
            </a:endParaRPr>
          </a:p>
        </p:txBody>
      </p:sp>
      <p:sp>
        <p:nvSpPr>
          <p:cNvPr id="40" name="Google Shape;40;p48"/>
          <p:cNvSpPr txBox="1"/>
          <p:nvPr>
            <p:ph type="title"/>
          </p:nvPr>
        </p:nvSpPr>
        <p:spPr>
          <a:xfrm>
            <a:off x="776288" y="629640"/>
            <a:ext cx="4909800" cy="1296900"/>
          </a:xfrm>
          <a:prstGeom prst="rect">
            <a:avLst/>
          </a:prstGeom>
          <a:noFill/>
          <a:ln>
            <a:noFill/>
          </a:ln>
        </p:spPr>
        <p:txBody>
          <a:bodyPr anchorCtr="0" anchor="t" bIns="91425" lIns="182875" spcFirstLastPara="1" rIns="91425" wrap="square" tIns="91425">
            <a:normAutofit/>
          </a:bodyPr>
          <a:lstStyle>
            <a:lvl1pPr lvl="0" algn="l">
              <a:lnSpc>
                <a:spcPct val="100000"/>
              </a:lnSpc>
              <a:spcBef>
                <a:spcPts val="0"/>
              </a:spcBef>
              <a:spcAft>
                <a:spcPts val="0"/>
              </a:spcAft>
              <a:buSzPts val="2800"/>
              <a:buNone/>
              <a:defRPr sz="3600">
                <a:solidFill>
                  <a:schemeClr val="lt1"/>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1" name="Google Shape;41;p48"/>
          <p:cNvSpPr txBox="1"/>
          <p:nvPr>
            <p:ph idx="1" type="body"/>
          </p:nvPr>
        </p:nvSpPr>
        <p:spPr>
          <a:xfrm>
            <a:off x="776288" y="2158540"/>
            <a:ext cx="2364600" cy="1918200"/>
          </a:xfrm>
          <a:prstGeom prst="rect">
            <a:avLst/>
          </a:prstGeom>
          <a:noFill/>
          <a:ln>
            <a:noFill/>
          </a:ln>
        </p:spPr>
        <p:txBody>
          <a:bodyPr anchorCtr="0" anchor="t" bIns="91425" lIns="91425" spcFirstLastPara="1" rIns="91425" wrap="square" tIns="91425">
            <a:normAutofit/>
          </a:bodyPr>
          <a:lstStyle>
            <a:lvl1pPr indent="-228600" lvl="0" marL="457200" algn="l">
              <a:lnSpc>
                <a:spcPct val="115000"/>
              </a:lnSpc>
              <a:spcBef>
                <a:spcPts val="0"/>
              </a:spcBef>
              <a:spcAft>
                <a:spcPts val="0"/>
              </a:spcAft>
              <a:buSzPts val="1800"/>
              <a:buNone/>
              <a:defRPr sz="1800">
                <a:solidFill>
                  <a:schemeClr val="lt1"/>
                </a:solidFill>
              </a:defRPr>
            </a:lvl1pPr>
            <a:lvl2pPr indent="-317500" lvl="1" marL="914400" algn="l">
              <a:lnSpc>
                <a:spcPct val="115000"/>
              </a:lnSpc>
              <a:spcBef>
                <a:spcPts val="0"/>
              </a:spcBef>
              <a:spcAft>
                <a:spcPts val="0"/>
              </a:spcAft>
              <a:buSzPts val="1400"/>
              <a:buChar char="○"/>
              <a:defRPr sz="1500">
                <a:solidFill>
                  <a:schemeClr val="lt1"/>
                </a:solidFill>
              </a:defRPr>
            </a:lvl2pPr>
            <a:lvl3pPr indent="-317500" lvl="2" marL="1371600" algn="l">
              <a:lnSpc>
                <a:spcPct val="115000"/>
              </a:lnSpc>
              <a:spcBef>
                <a:spcPts val="0"/>
              </a:spcBef>
              <a:spcAft>
                <a:spcPts val="0"/>
              </a:spcAft>
              <a:buSzPts val="1400"/>
              <a:buChar char="■"/>
              <a:defRPr sz="1200">
                <a:solidFill>
                  <a:schemeClr val="lt1"/>
                </a:solidFill>
              </a:defRPr>
            </a:lvl3pPr>
            <a:lvl4pPr indent="-317500" lvl="3" marL="1828800" algn="l">
              <a:lnSpc>
                <a:spcPct val="115000"/>
              </a:lnSpc>
              <a:spcBef>
                <a:spcPts val="0"/>
              </a:spcBef>
              <a:spcAft>
                <a:spcPts val="0"/>
              </a:spcAft>
              <a:buSzPts val="1400"/>
              <a:buChar char="●"/>
              <a:defRPr sz="1200">
                <a:solidFill>
                  <a:schemeClr val="lt1"/>
                </a:solidFill>
              </a:defRPr>
            </a:lvl4pPr>
            <a:lvl5pPr indent="-317500" lvl="4" marL="2286000" algn="l">
              <a:lnSpc>
                <a:spcPct val="115000"/>
              </a:lnSpc>
              <a:spcBef>
                <a:spcPts val="0"/>
              </a:spcBef>
              <a:spcAft>
                <a:spcPts val="0"/>
              </a:spcAft>
              <a:buSzPts val="1400"/>
              <a:buChar char="○"/>
              <a:defRPr sz="1200">
                <a:solidFill>
                  <a:schemeClr val="lt1"/>
                </a:solidFill>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2" name="Google Shape;42;p48"/>
          <p:cNvSpPr txBox="1"/>
          <p:nvPr>
            <p:ph idx="2" type="body"/>
          </p:nvPr>
        </p:nvSpPr>
        <p:spPr>
          <a:xfrm>
            <a:off x="3321655" y="2158540"/>
            <a:ext cx="2364600" cy="1918200"/>
          </a:xfrm>
          <a:prstGeom prst="rect">
            <a:avLst/>
          </a:prstGeom>
          <a:noFill/>
          <a:ln>
            <a:noFill/>
          </a:ln>
        </p:spPr>
        <p:txBody>
          <a:bodyPr anchorCtr="0" anchor="t" bIns="91425" lIns="91425" spcFirstLastPara="1" rIns="91425" wrap="square" tIns="91425">
            <a:normAutofit/>
          </a:bodyPr>
          <a:lstStyle>
            <a:lvl1pPr indent="-228600" lvl="0" marL="457200" algn="l">
              <a:lnSpc>
                <a:spcPct val="115000"/>
              </a:lnSpc>
              <a:spcBef>
                <a:spcPts val="0"/>
              </a:spcBef>
              <a:spcAft>
                <a:spcPts val="0"/>
              </a:spcAft>
              <a:buSzPts val="1800"/>
              <a:buNone/>
              <a:defRPr sz="1800">
                <a:solidFill>
                  <a:schemeClr val="lt1"/>
                </a:solidFill>
              </a:defRPr>
            </a:lvl1pPr>
            <a:lvl2pPr indent="-317500" lvl="1" marL="914400" algn="l">
              <a:lnSpc>
                <a:spcPct val="115000"/>
              </a:lnSpc>
              <a:spcBef>
                <a:spcPts val="0"/>
              </a:spcBef>
              <a:spcAft>
                <a:spcPts val="0"/>
              </a:spcAft>
              <a:buSzPts val="1400"/>
              <a:buChar char="○"/>
              <a:defRPr sz="1500">
                <a:solidFill>
                  <a:schemeClr val="lt1"/>
                </a:solidFill>
              </a:defRPr>
            </a:lvl2pPr>
            <a:lvl3pPr indent="-317500" lvl="2" marL="1371600" algn="l">
              <a:lnSpc>
                <a:spcPct val="115000"/>
              </a:lnSpc>
              <a:spcBef>
                <a:spcPts val="0"/>
              </a:spcBef>
              <a:spcAft>
                <a:spcPts val="0"/>
              </a:spcAft>
              <a:buSzPts val="1400"/>
              <a:buChar char="■"/>
              <a:defRPr sz="1200">
                <a:solidFill>
                  <a:schemeClr val="lt1"/>
                </a:solidFill>
              </a:defRPr>
            </a:lvl3pPr>
            <a:lvl4pPr indent="-317500" lvl="3" marL="1828800" algn="l">
              <a:lnSpc>
                <a:spcPct val="115000"/>
              </a:lnSpc>
              <a:spcBef>
                <a:spcPts val="0"/>
              </a:spcBef>
              <a:spcAft>
                <a:spcPts val="0"/>
              </a:spcAft>
              <a:buSzPts val="1400"/>
              <a:buChar char="●"/>
              <a:defRPr sz="1200">
                <a:solidFill>
                  <a:schemeClr val="lt1"/>
                </a:solidFill>
              </a:defRPr>
            </a:lvl4pPr>
            <a:lvl5pPr indent="-317500" lvl="4" marL="2286000" algn="l">
              <a:lnSpc>
                <a:spcPct val="115000"/>
              </a:lnSpc>
              <a:spcBef>
                <a:spcPts val="0"/>
              </a:spcBef>
              <a:spcAft>
                <a:spcPts val="0"/>
              </a:spcAft>
              <a:buSzPts val="1400"/>
              <a:buChar char="○"/>
              <a:defRPr sz="1200">
                <a:solidFill>
                  <a:schemeClr val="lt1"/>
                </a:solidFill>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3" name="Google Shape;43;p48"/>
          <p:cNvSpPr txBox="1"/>
          <p:nvPr>
            <p:ph idx="3" type="body"/>
          </p:nvPr>
        </p:nvSpPr>
        <p:spPr>
          <a:xfrm>
            <a:off x="6417128" y="629640"/>
            <a:ext cx="1950600" cy="368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900"/>
              </a:spcBef>
              <a:spcAft>
                <a:spcPts val="0"/>
              </a:spcAft>
              <a:buSzPts val="1800"/>
              <a:buFont typeface="Arial"/>
              <a:buAutoNum type="arabicPeriod"/>
              <a:defRPr/>
            </a:lvl1pPr>
            <a:lvl2pPr indent="-317500" lvl="1" marL="914400" algn="l">
              <a:lnSpc>
                <a:spcPct val="115000"/>
              </a:lnSpc>
              <a:spcBef>
                <a:spcPts val="900"/>
              </a:spcBef>
              <a:spcAft>
                <a:spcPts val="0"/>
              </a:spcAft>
              <a:buSzPts val="1400"/>
              <a:buFont typeface="Arial"/>
              <a:buAutoNum type="arabicPeriod"/>
              <a:defRPr/>
            </a:lvl2pPr>
            <a:lvl3pPr indent="-317500" lvl="2" marL="1371600" algn="l">
              <a:lnSpc>
                <a:spcPct val="115000"/>
              </a:lnSpc>
              <a:spcBef>
                <a:spcPts val="900"/>
              </a:spcBef>
              <a:spcAft>
                <a:spcPts val="0"/>
              </a:spcAft>
              <a:buSzPts val="1400"/>
              <a:buFont typeface="Arial"/>
              <a:buAutoNum type="arabicPeriod"/>
              <a:defRPr/>
            </a:lvl3pPr>
            <a:lvl4pPr indent="-317500" lvl="3" marL="1828800" algn="l">
              <a:lnSpc>
                <a:spcPct val="115000"/>
              </a:lnSpc>
              <a:spcBef>
                <a:spcPts val="900"/>
              </a:spcBef>
              <a:spcAft>
                <a:spcPts val="0"/>
              </a:spcAft>
              <a:buSzPts val="1400"/>
              <a:buFont typeface="Arial"/>
              <a:buAutoNum type="arabicPeriod"/>
              <a:defRPr/>
            </a:lvl4pPr>
            <a:lvl5pPr indent="-317500" lvl="4" marL="2286000" algn="l">
              <a:lnSpc>
                <a:spcPct val="115000"/>
              </a:lnSpc>
              <a:spcBef>
                <a:spcPts val="900"/>
              </a:spcBef>
              <a:spcAft>
                <a:spcPts val="0"/>
              </a:spcAft>
              <a:buSzPts val="1400"/>
              <a:buFont typeface="Arial"/>
              <a:buAutoNum type="arabicPeriod"/>
              <a:defRPr/>
            </a:lvl5pPr>
            <a:lvl6pPr indent="-317500" lvl="5" marL="2743200" algn="l">
              <a:lnSpc>
                <a:spcPct val="115000"/>
              </a:lnSpc>
              <a:spcBef>
                <a:spcPts val="15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4" name="Google Shape;44;p48"/>
          <p:cNvSpPr/>
          <p:nvPr/>
        </p:nvSpPr>
        <p:spPr>
          <a:xfrm>
            <a:off x="0" y="4800600"/>
            <a:ext cx="9144000" cy="342900"/>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5" name="Google Shape;45;p48"/>
          <p:cNvCxnSpPr/>
          <p:nvPr/>
        </p:nvCxnSpPr>
        <p:spPr>
          <a:xfrm>
            <a:off x="819096" y="2042345"/>
            <a:ext cx="4850700" cy="0"/>
          </a:xfrm>
          <a:prstGeom prst="straightConnector1">
            <a:avLst/>
          </a:prstGeom>
          <a:noFill/>
          <a:ln cap="flat" cmpd="sng" w="19050">
            <a:solidFill>
              <a:schemeClr val="accent1"/>
            </a:solidFill>
            <a:prstDash val="solid"/>
            <a:round/>
            <a:headEnd len="sm" w="sm" type="none"/>
            <a:tailEnd len="sm" w="sm" type="none"/>
          </a:ln>
        </p:spPr>
      </p:cxnSp>
      <p:sp>
        <p:nvSpPr>
          <p:cNvPr id="46" name="Google Shape;46;p48"/>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7" name="Google Shape;47;p48"/>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8" name="Google Shape;48;p4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showMasterSp="0">
  <p:cSld name="Title and Content 2">
    <p:spTree>
      <p:nvGrpSpPr>
        <p:cNvPr id="49" name="Shape 49"/>
        <p:cNvGrpSpPr/>
        <p:nvPr/>
      </p:nvGrpSpPr>
      <p:grpSpPr>
        <a:xfrm>
          <a:off x="0" y="0"/>
          <a:ext cx="0" cy="0"/>
          <a:chOff x="0" y="0"/>
          <a:chExt cx="0" cy="0"/>
        </a:xfrm>
      </p:grpSpPr>
      <p:sp>
        <p:nvSpPr>
          <p:cNvPr id="50" name="Google Shape;50;p49"/>
          <p:cNvSpPr txBox="1"/>
          <p:nvPr>
            <p:ph type="title"/>
          </p:nvPr>
        </p:nvSpPr>
        <p:spPr>
          <a:xfrm>
            <a:off x="822959" y="214953"/>
            <a:ext cx="7475100" cy="1088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51" name="Google Shape;51;p49"/>
          <p:cNvSpPr txBox="1"/>
          <p:nvPr>
            <p:ph idx="1" type="body"/>
          </p:nvPr>
        </p:nvSpPr>
        <p:spPr>
          <a:xfrm>
            <a:off x="822961" y="1645920"/>
            <a:ext cx="4518000" cy="2815800"/>
          </a:xfrm>
          <a:prstGeom prst="rect">
            <a:avLst/>
          </a:prstGeom>
          <a:noFill/>
          <a:ln>
            <a:noFill/>
          </a:ln>
        </p:spPr>
        <p:txBody>
          <a:bodyPr anchorCtr="0" anchor="t" bIns="91425" lIns="91425" spcFirstLastPara="1" rIns="91425" wrap="square" tIns="91425">
            <a:normAutofit/>
          </a:bodyPr>
          <a:lstStyle>
            <a:lvl1pPr indent="-228600" lvl="0" marL="457200" algn="l">
              <a:lnSpc>
                <a:spcPct val="115000"/>
              </a:lnSpc>
              <a:spcBef>
                <a:spcPts val="900"/>
              </a:spcBef>
              <a:spcAft>
                <a:spcPts val="0"/>
              </a:spcAft>
              <a:buSzPts val="1800"/>
              <a:buNone/>
              <a:defRPr sz="1800"/>
            </a:lvl1pPr>
            <a:lvl2pPr indent="-317500" lvl="1" marL="914400" algn="l">
              <a:lnSpc>
                <a:spcPct val="115000"/>
              </a:lnSpc>
              <a:spcBef>
                <a:spcPts val="900"/>
              </a:spcBef>
              <a:spcAft>
                <a:spcPts val="0"/>
              </a:spcAft>
              <a:buClr>
                <a:schemeClr val="accent2"/>
              </a:buClr>
              <a:buSzPts val="1400"/>
              <a:buFont typeface="Arial"/>
              <a:buChar char="•"/>
              <a:defRPr sz="1800"/>
            </a:lvl2pPr>
            <a:lvl3pPr indent="-317500" lvl="2" marL="1371600" algn="l">
              <a:lnSpc>
                <a:spcPct val="115000"/>
              </a:lnSpc>
              <a:spcBef>
                <a:spcPts val="900"/>
              </a:spcBef>
              <a:spcAft>
                <a:spcPts val="0"/>
              </a:spcAft>
              <a:buClr>
                <a:schemeClr val="accent2"/>
              </a:buClr>
              <a:buSzPts val="1400"/>
              <a:buFont typeface="Arial"/>
              <a:buChar char="•"/>
              <a:defRPr sz="1800"/>
            </a:lvl3pPr>
            <a:lvl4pPr indent="-317500" lvl="3" marL="1828800" algn="l">
              <a:lnSpc>
                <a:spcPct val="115000"/>
              </a:lnSpc>
              <a:spcBef>
                <a:spcPts val="900"/>
              </a:spcBef>
              <a:spcAft>
                <a:spcPts val="0"/>
              </a:spcAft>
              <a:buClr>
                <a:schemeClr val="accent2"/>
              </a:buClr>
              <a:buSzPts val="1400"/>
              <a:buFont typeface="Arial"/>
              <a:buChar char="•"/>
              <a:defRPr sz="1800"/>
            </a:lvl4pPr>
            <a:lvl5pPr indent="-317500" lvl="4" marL="2286000" algn="l">
              <a:lnSpc>
                <a:spcPct val="115000"/>
              </a:lnSpc>
              <a:spcBef>
                <a:spcPts val="900"/>
              </a:spcBef>
              <a:spcAft>
                <a:spcPts val="0"/>
              </a:spcAft>
              <a:buClr>
                <a:schemeClr val="accent2"/>
              </a:buClr>
              <a:buSzPts val="1400"/>
              <a:buFont typeface="Arial"/>
              <a:buChar char="•"/>
              <a:defRPr sz="1800"/>
            </a:lvl5pPr>
            <a:lvl6pPr indent="-317500" lvl="5" marL="2743200" algn="l">
              <a:lnSpc>
                <a:spcPct val="115000"/>
              </a:lnSpc>
              <a:spcBef>
                <a:spcPts val="15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52" name="Google Shape;52;p49"/>
          <p:cNvSpPr txBox="1"/>
          <p:nvPr>
            <p:ph idx="2" type="body"/>
          </p:nvPr>
        </p:nvSpPr>
        <p:spPr>
          <a:xfrm>
            <a:off x="5554981" y="1645920"/>
            <a:ext cx="3050400" cy="2815800"/>
          </a:xfrm>
          <a:prstGeom prst="rect">
            <a:avLst/>
          </a:prstGeom>
          <a:solidFill>
            <a:srgbClr val="262626"/>
          </a:solidFill>
          <a:ln>
            <a:noFill/>
          </a:ln>
        </p:spPr>
        <p:txBody>
          <a:bodyPr anchorCtr="0" anchor="t" bIns="274300" lIns="274300" spcFirstLastPara="1" rIns="274300" wrap="square" tIns="274300">
            <a:normAutofit/>
          </a:bodyPr>
          <a:lstStyle>
            <a:lvl1pPr indent="-342900" lvl="0" marL="457200" algn="l">
              <a:lnSpc>
                <a:spcPct val="115000"/>
              </a:lnSpc>
              <a:spcBef>
                <a:spcPts val="0"/>
              </a:spcBef>
              <a:spcAft>
                <a:spcPts val="0"/>
              </a:spcAft>
              <a:buClr>
                <a:schemeClr val="accent2"/>
              </a:buClr>
              <a:buSzPts val="1800"/>
              <a:buFont typeface="Arial"/>
              <a:buAutoNum type="arabicPeriod"/>
              <a:defRPr sz="1500">
                <a:solidFill>
                  <a:schemeClr val="lt1"/>
                </a:solidFill>
              </a:defRPr>
            </a:lvl1pPr>
            <a:lvl2pPr indent="-317500" lvl="1" marL="914400" algn="l">
              <a:lnSpc>
                <a:spcPct val="115000"/>
              </a:lnSpc>
              <a:spcBef>
                <a:spcPts val="0"/>
              </a:spcBef>
              <a:spcAft>
                <a:spcPts val="0"/>
              </a:spcAft>
              <a:buClr>
                <a:schemeClr val="accent2"/>
              </a:buClr>
              <a:buSzPts val="1400"/>
              <a:buFont typeface="Arial"/>
              <a:buAutoNum type="arabicPeriod"/>
              <a:defRPr sz="1500">
                <a:solidFill>
                  <a:schemeClr val="lt1"/>
                </a:solidFill>
              </a:defRPr>
            </a:lvl2pPr>
            <a:lvl3pPr indent="-317500" lvl="2" marL="1371600" algn="l">
              <a:lnSpc>
                <a:spcPct val="115000"/>
              </a:lnSpc>
              <a:spcBef>
                <a:spcPts val="0"/>
              </a:spcBef>
              <a:spcAft>
                <a:spcPts val="0"/>
              </a:spcAft>
              <a:buClr>
                <a:schemeClr val="accent2"/>
              </a:buClr>
              <a:buSzPts val="1400"/>
              <a:buFont typeface="Arial"/>
              <a:buAutoNum type="arabicPeriod"/>
              <a:defRPr sz="1500">
                <a:solidFill>
                  <a:schemeClr val="lt1"/>
                </a:solidFill>
              </a:defRPr>
            </a:lvl3pPr>
            <a:lvl4pPr indent="-317500" lvl="3" marL="1828800" algn="l">
              <a:lnSpc>
                <a:spcPct val="115000"/>
              </a:lnSpc>
              <a:spcBef>
                <a:spcPts val="0"/>
              </a:spcBef>
              <a:spcAft>
                <a:spcPts val="0"/>
              </a:spcAft>
              <a:buClr>
                <a:schemeClr val="accent2"/>
              </a:buClr>
              <a:buSzPts val="1400"/>
              <a:buFont typeface="Arial"/>
              <a:buAutoNum type="arabicPeriod"/>
              <a:defRPr sz="1500">
                <a:solidFill>
                  <a:schemeClr val="lt1"/>
                </a:solidFill>
              </a:defRPr>
            </a:lvl4pPr>
            <a:lvl5pPr indent="-317500" lvl="4" marL="2286000" algn="l">
              <a:lnSpc>
                <a:spcPct val="115000"/>
              </a:lnSpc>
              <a:spcBef>
                <a:spcPts val="0"/>
              </a:spcBef>
              <a:spcAft>
                <a:spcPts val="0"/>
              </a:spcAft>
              <a:buClr>
                <a:schemeClr val="accent2"/>
              </a:buClr>
              <a:buSzPts val="1400"/>
              <a:buFont typeface="Arial"/>
              <a:buAutoNum type="arabicPeriod"/>
              <a:defRPr sz="1500">
                <a:solidFill>
                  <a:schemeClr val="lt1"/>
                </a:solidFill>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53" name="Google Shape;53;p49"/>
          <p:cNvSpPr/>
          <p:nvPr/>
        </p:nvSpPr>
        <p:spPr>
          <a:xfrm>
            <a:off x="0" y="4800600"/>
            <a:ext cx="9144000" cy="342900"/>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49"/>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5" name="Google Shape;55;p49"/>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6" name="Google Shape;56;p4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57" name="Google Shape;57;p49"/>
          <p:cNvCxnSpPr/>
          <p:nvPr/>
        </p:nvCxnSpPr>
        <p:spPr>
          <a:xfrm>
            <a:off x="822960" y="1423035"/>
            <a:ext cx="7475100" cy="0"/>
          </a:xfrm>
          <a:prstGeom prst="straightConnector1">
            <a:avLst/>
          </a:prstGeom>
          <a:noFill/>
          <a:ln cap="flat" cmpd="sng" w="12700">
            <a:solidFill>
              <a:srgbClr val="3F3F3F"/>
            </a:solidFill>
            <a:prstDash val="solid"/>
            <a:round/>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theme" Target="../theme/theme2.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9.xml"/><Relationship Id="rId10" Type="http://schemas.openxmlformats.org/officeDocument/2006/relationships/slideLayout" Target="../slideLayouts/slideLayout28.xml"/><Relationship Id="rId12" Type="http://schemas.openxmlformats.org/officeDocument/2006/relationships/theme" Target="../theme/theme3.xml"/><Relationship Id="rId1" Type="http://schemas.openxmlformats.org/officeDocument/2006/relationships/slideLayout" Target="../slideLayouts/slideLayout19.xml"/><Relationship Id="rId2" Type="http://schemas.openxmlformats.org/officeDocument/2006/relationships/slideLayout" Target="../slideLayouts/slideLayout20.xml"/><Relationship Id="rId3" Type="http://schemas.openxmlformats.org/officeDocument/2006/relationships/slideLayout" Target="../slideLayouts/slideLayout21.xml"/><Relationship Id="rId4" Type="http://schemas.openxmlformats.org/officeDocument/2006/relationships/slideLayout" Target="../slideLayouts/slideLayout22.xml"/><Relationship Id="rId9" Type="http://schemas.openxmlformats.org/officeDocument/2006/relationships/slideLayout" Target="../slideLayouts/slideLayout27.xml"/><Relationship Id="rId5" Type="http://schemas.openxmlformats.org/officeDocument/2006/relationships/slideLayout" Target="../slideLayouts/slideLayout23.xml"/><Relationship Id="rId6" Type="http://schemas.openxmlformats.org/officeDocument/2006/relationships/slideLayout" Target="../slideLayouts/slideLayout24.xml"/><Relationship Id="rId7" Type="http://schemas.openxmlformats.org/officeDocument/2006/relationships/slideLayout" Target="../slideLayouts/slideLayout25.xml"/><Relationship Id="rId8"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4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4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4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3" name="Shape 103"/>
        <p:cNvGrpSpPr/>
        <p:nvPr/>
      </p:nvGrpSpPr>
      <p:grpSpPr>
        <a:xfrm>
          <a:off x="0" y="0"/>
          <a:ext cx="0" cy="0"/>
          <a:chOff x="0" y="0"/>
          <a:chExt cx="0" cy="0"/>
        </a:xfrm>
      </p:grpSpPr>
      <p:sp>
        <p:nvSpPr>
          <p:cNvPr id="104" name="Google Shape;104;g35d87d00a80_1_0"/>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marR="0" algn="l">
              <a:lnSpc>
                <a:spcPct val="90000"/>
              </a:lnSpc>
              <a:spcBef>
                <a:spcPts val="0"/>
              </a:spcBef>
              <a:spcAft>
                <a:spcPts val="0"/>
              </a:spcAft>
              <a:buClr>
                <a:schemeClr val="dk1"/>
              </a:buClr>
              <a:buSzPts val="3300"/>
              <a:buFont typeface="Play"/>
              <a:buNone/>
              <a:defRPr b="0" i="0" sz="3300" u="none" cap="none" strike="noStrike">
                <a:solidFill>
                  <a:schemeClr val="dk1"/>
                </a:solidFill>
                <a:latin typeface="Play"/>
                <a:ea typeface="Play"/>
                <a:cs typeface="Play"/>
                <a:sym typeface="Play"/>
              </a:defRPr>
            </a:lvl1pPr>
            <a:lvl2pPr lvl="1"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105" name="Google Shape;105;g35d87d00a80_1_0"/>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61950" lvl="0" marL="457200" marR="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7500" lvl="3" marL="18288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4pPr>
            <a:lvl5pPr indent="-317500" lvl="4" marL="22860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5pPr>
            <a:lvl6pPr indent="-317500" lvl="5" marL="27432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6pPr>
            <a:lvl7pPr indent="-317500" lvl="6" marL="32004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7pPr>
            <a:lvl8pPr indent="-317500" lvl="7" marL="36576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8pPr>
            <a:lvl9pPr indent="-317500" lvl="8" marL="41148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9pPr>
          </a:lstStyle>
          <a:p/>
        </p:txBody>
      </p:sp>
      <p:sp>
        <p:nvSpPr>
          <p:cNvPr id="106" name="Google Shape;106;g35d87d00a80_1_0"/>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900" u="none" cap="none" strike="noStrike">
                <a:solidFill>
                  <a:srgbClr val="757575"/>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9pPr>
          </a:lstStyle>
          <a:p/>
        </p:txBody>
      </p:sp>
      <p:sp>
        <p:nvSpPr>
          <p:cNvPr id="107" name="Google Shape;107;g35d87d00a80_1_0"/>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algn="ctr">
              <a:lnSpc>
                <a:spcPct val="100000"/>
              </a:lnSpc>
              <a:spcBef>
                <a:spcPts val="0"/>
              </a:spcBef>
              <a:spcAft>
                <a:spcPts val="0"/>
              </a:spcAft>
              <a:buClr>
                <a:srgbClr val="000000"/>
              </a:buClr>
              <a:buSzPts val="1100"/>
              <a:buFont typeface="Arial"/>
              <a:buNone/>
              <a:defRPr b="0" i="0" sz="900" u="none" cap="none" strike="noStrike">
                <a:solidFill>
                  <a:srgbClr val="757575"/>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Arial"/>
                <a:ea typeface="Arial"/>
                <a:cs typeface="Arial"/>
                <a:sym typeface="Arial"/>
              </a:defRPr>
            </a:lvl9pPr>
          </a:lstStyle>
          <a:p/>
        </p:txBody>
      </p:sp>
      <p:sp>
        <p:nvSpPr>
          <p:cNvPr id="108" name="Google Shape;108;g35d87d00a80_1_0"/>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10.xml"/><Relationship Id="rId3" Type="http://schemas.openxmlformats.org/officeDocument/2006/relationships/hyperlink" Target="https://www.azed.gov/hns/nsl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12.xml"/><Relationship Id="rId3" Type="http://schemas.openxmlformats.org/officeDocument/2006/relationships/hyperlink" Target="https://www.azed.gov/sites/default/files/2017/04/Activity%20and%20Assessment%20Tool.pdf" TargetMode="Externa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13.xml"/><Relationship Id="rId3" Type="http://schemas.openxmlformats.org/officeDocument/2006/relationships/hyperlink" Target="https://fns-prod.azureedge.us/sites/default/files/resource-files/AROff-siteAssessmentToolSY1819.pdf" TargetMode="External"/><Relationship Id="rId4" Type="http://schemas.openxmlformats.org/officeDocument/2006/relationships/hyperlink" Target="https://fns-prod.azureedge.us/sites/default/files/resource-files/AROff-siteAssessmentToolSY1819.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4.xml"/><Relationship Id="rId3" Type="http://schemas.openxmlformats.org/officeDocument/2006/relationships/hyperlink" Target="https://view.officeapps.live.com/op/view.aspx?src=https%3A%2F%2Fwww.azed.gov%2Fsites%2Fdefault%2Ffiles%2F2017%2F04%2FLWP%2520template%2520worksheet%2520FINAL.docx%3Fid%3D5900d38f1130c00aac661277&amp;wdOrigin=BROWSELINK"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6.xml"/><Relationship Id="rId3" Type="http://schemas.openxmlformats.org/officeDocument/2006/relationships/hyperlink" Target="https://www.azed.gov/hns/nslp/ar"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9.xml"/><Relationship Id="rId3" Type="http://schemas.openxmlformats.org/officeDocument/2006/relationships/hyperlink" Target="https://view.officeapps.live.com/op/view.aspx?src=https%3A%2F%2Fwww.azed.gov%2Fsites%2Fdefault%2Ffiles%2F2017%2F04%2FLWP%2520template%2520worksheet%2520FINAL.docx%3Fid%3D5900d38f1130c00aac661277&amp;wdOrigin=BROWSELINK" TargetMode="External"/><Relationship Id="rId4" Type="http://schemas.openxmlformats.org/officeDocument/2006/relationships/hyperlink" Target="https://www.azed.gov/sites/default/files/2017/04/Activity%20and%20Assessment%20Tool.pdf" TargetMode="External"/><Relationship Id="rId5" Type="http://schemas.openxmlformats.org/officeDocument/2006/relationships/hyperlink" Target="https://www.azed.gov/sites/default/files/2017/04/Model%20policy%20comparison%20tool.pdf" TargetMode="External"/><Relationship Id="rId6" Type="http://schemas.openxmlformats.org/officeDocument/2006/relationships/hyperlink" Target="https://www.azed.gov/sites/default/files/2019/07/Wellness%20Report%20Card.pdf?id=5d28a7531dcb2509b454893b" TargetMode="External"/><Relationship Id="rId7" Type="http://schemas.openxmlformats.org/officeDocument/2006/relationships/hyperlink" Target="https://fns-prod.azureedge.us/sites/default/files/resource-files/AROff-siteAssessmentToolSY1819.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comments" Target="../comments/commen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hyperlink" Target="https://www.wellsat.org/home" TargetMode="External"/><Relationship Id="rId4" Type="http://schemas.openxmlformats.org/officeDocument/2006/relationships/hyperlink" Target="https://www.azed.gov/hns/nslp" TargetMode="External"/><Relationship Id="rId5" Type="http://schemas.openxmlformats.org/officeDocument/2006/relationships/hyperlink" Target="https://www.healthiergeneration.org/take-action/schools/wellness-topics/policy/school-wellness-committees"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1.xml"/><Relationship Id="rId4" Type="http://schemas.openxmlformats.org/officeDocument/2006/relationships/image" Target="../media/image4.jpg"/><Relationship Id="rId5" Type="http://schemas.openxmlformats.org/officeDocument/2006/relationships/image" Target="../media/image2.jpg"/><Relationship Id="rId6"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9.xml"/><Relationship Id="rId3" Type="http://schemas.openxmlformats.org/officeDocument/2006/relationships/hyperlink" Target="https://www.ecfr.gov/current/title-7/subtitle-B/chapter-II/subchapter-A/part-210/subpart-F/section-210.31"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
          <p:cNvSpPr/>
          <p:nvPr/>
        </p:nvSpPr>
        <p:spPr>
          <a:xfrm>
            <a:off x="1650" y="13150"/>
            <a:ext cx="9144000" cy="3216000"/>
          </a:xfrm>
          <a:prstGeom prst="rect">
            <a:avLst/>
          </a:prstGeom>
          <a:solidFill>
            <a:srgbClr val="1CADE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3" name="Google Shape;183;p1"/>
          <p:cNvSpPr txBox="1"/>
          <p:nvPr>
            <p:ph type="ctrTitle"/>
          </p:nvPr>
        </p:nvSpPr>
        <p:spPr>
          <a:xfrm>
            <a:off x="313350" y="855025"/>
            <a:ext cx="8520600" cy="15465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b="1" lang="en-US">
                <a:solidFill>
                  <a:schemeClr val="lt1"/>
                </a:solidFill>
                <a:latin typeface="Avenir"/>
                <a:ea typeface="Avenir"/>
                <a:cs typeface="Avenir"/>
                <a:sym typeface="Avenir"/>
              </a:rPr>
              <a:t>Local Wellness Policy</a:t>
            </a:r>
            <a:endParaRPr b="1">
              <a:solidFill>
                <a:schemeClr val="lt1"/>
              </a:solidFill>
              <a:latin typeface="Avenir"/>
              <a:ea typeface="Avenir"/>
              <a:cs typeface="Avenir"/>
              <a:sym typeface="Avenir"/>
            </a:endParaRPr>
          </a:p>
        </p:txBody>
      </p:sp>
      <p:sp>
        <p:nvSpPr>
          <p:cNvPr id="184" name="Google Shape;184;p1"/>
          <p:cNvSpPr txBox="1"/>
          <p:nvPr>
            <p:ph idx="1" type="subTitle"/>
          </p:nvPr>
        </p:nvSpPr>
        <p:spPr>
          <a:xfrm>
            <a:off x="311700" y="25196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rPr b="1" lang="en-US">
                <a:solidFill>
                  <a:schemeClr val="lt1"/>
                </a:solidFill>
                <a:latin typeface="Avenir"/>
                <a:ea typeface="Avenir"/>
                <a:cs typeface="Avenir"/>
                <a:sym typeface="Avenir"/>
              </a:rPr>
              <a:t>Part 1 Training</a:t>
            </a:r>
            <a:endParaRPr b="1">
              <a:solidFill>
                <a:schemeClr val="lt1"/>
              </a:solidFill>
              <a:latin typeface="Avenir"/>
              <a:ea typeface="Avenir"/>
              <a:cs typeface="Avenir"/>
              <a:sym typeface="Avenir"/>
            </a:endParaRPr>
          </a:p>
        </p:txBody>
      </p:sp>
      <p:pic>
        <p:nvPicPr>
          <p:cNvPr id="185" name="Google Shape;185;p1" title="AZHealthZone_Eng_Horiz_Tag_4C.png"/>
          <p:cNvPicPr preferRelativeResize="0"/>
          <p:nvPr/>
        </p:nvPicPr>
        <p:blipFill>
          <a:blip r:embed="rId3">
            <a:alphaModFix/>
          </a:blip>
          <a:stretch>
            <a:fillRect/>
          </a:stretch>
        </p:blipFill>
        <p:spPr>
          <a:xfrm>
            <a:off x="3270275" y="3561998"/>
            <a:ext cx="2606750" cy="10410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g35d87d00a80_1_88"/>
          <p:cNvSpPr txBox="1"/>
          <p:nvPr>
            <p:ph type="title"/>
          </p:nvPr>
        </p:nvSpPr>
        <p:spPr>
          <a:xfrm>
            <a:off x="629841" y="342900"/>
            <a:ext cx="4436231" cy="1200150"/>
          </a:xfrm>
          <a:prstGeom prst="rect">
            <a:avLst/>
          </a:prstGeom>
          <a:noFill/>
          <a:ln>
            <a:noFill/>
          </a:ln>
        </p:spPr>
        <p:txBody>
          <a:bodyPr anchorCtr="0" anchor="b" bIns="34275" lIns="68575" spcFirstLastPara="1" rIns="68575" wrap="square" tIns="34275">
            <a:normAutofit/>
          </a:bodyPr>
          <a:lstStyle/>
          <a:p>
            <a:pPr indent="0" lvl="0" marL="0" rtl="0" algn="l">
              <a:lnSpc>
                <a:spcPct val="90000"/>
              </a:lnSpc>
              <a:spcBef>
                <a:spcPts val="0"/>
              </a:spcBef>
              <a:spcAft>
                <a:spcPts val="0"/>
              </a:spcAft>
              <a:buClr>
                <a:schemeClr val="dk1"/>
              </a:buClr>
              <a:buSzPts val="2400"/>
              <a:buFont typeface="Arial"/>
              <a:buNone/>
            </a:pPr>
            <a:r>
              <a:rPr b="1" lang="en-US" sz="2400">
                <a:latin typeface="Arial"/>
                <a:ea typeface="Arial"/>
                <a:cs typeface="Arial"/>
                <a:sym typeface="Arial"/>
              </a:rPr>
              <a:t>Triennial Assessment vs Administrative Review (AR)</a:t>
            </a:r>
            <a:br>
              <a:rPr lang="en-US" sz="2400">
                <a:latin typeface="Arial"/>
                <a:ea typeface="Arial"/>
                <a:cs typeface="Arial"/>
                <a:sym typeface="Arial"/>
              </a:rPr>
            </a:br>
            <a:endParaRPr/>
          </a:p>
        </p:txBody>
      </p:sp>
      <p:sp>
        <p:nvSpPr>
          <p:cNvPr id="250" name="Google Shape;250;g35d87d00a80_1_88"/>
          <p:cNvSpPr txBox="1"/>
          <p:nvPr>
            <p:ph idx="1" type="body"/>
          </p:nvPr>
        </p:nvSpPr>
        <p:spPr>
          <a:xfrm>
            <a:off x="629841" y="1543050"/>
            <a:ext cx="4436231" cy="2858691"/>
          </a:xfrm>
          <a:prstGeom prst="rect">
            <a:avLst/>
          </a:prstGeom>
          <a:noFill/>
          <a:ln>
            <a:noFill/>
          </a:ln>
        </p:spPr>
        <p:txBody>
          <a:bodyPr anchorCtr="0" anchor="t" bIns="34275" lIns="68575" spcFirstLastPara="1" rIns="68575" wrap="square" tIns="34275">
            <a:normAutofit lnSpcReduction="20000"/>
          </a:bodyPr>
          <a:lstStyle/>
          <a:p>
            <a:pPr indent="0" lvl="0" marL="0" rtl="0" algn="l">
              <a:lnSpc>
                <a:spcPct val="90000"/>
              </a:lnSpc>
              <a:spcBef>
                <a:spcPts val="0"/>
              </a:spcBef>
              <a:spcAft>
                <a:spcPts val="0"/>
              </a:spcAft>
              <a:buClr>
                <a:schemeClr val="dk1"/>
              </a:buClr>
              <a:buSzPts val="1800"/>
              <a:buNone/>
            </a:pPr>
            <a:r>
              <a:rPr lang="en-US" sz="1800">
                <a:latin typeface="Arial"/>
                <a:ea typeface="Arial"/>
                <a:cs typeface="Arial"/>
                <a:sym typeface="Arial"/>
              </a:rPr>
              <a:t>The AR is a formal evaluation conducted by the state agency to assess compliance with all Federal school meal program requirements at least </a:t>
            </a:r>
            <a:r>
              <a:rPr lang="en-US" sz="1800">
                <a:latin typeface="Arial"/>
                <a:ea typeface="Arial"/>
                <a:cs typeface="Arial"/>
                <a:sym typeface="Arial"/>
                <a:extLst>
                  <a:ext uri="http://customooxmlschemas.google.com/">
                    <go:slidesCustomData xmlns:go="http://customooxmlschemas.google.com/" textRoundtripDataId="1"/>
                  </a:ext>
                </a:extLst>
              </a:rPr>
              <a:t>once during each five-year review cycle</a:t>
            </a:r>
            <a:r>
              <a:rPr lang="en-US" sz="1800">
                <a:latin typeface="Arial"/>
                <a:ea typeface="Arial"/>
                <a:cs typeface="Arial"/>
                <a:sym typeface="Arial"/>
              </a:rPr>
              <a:t>, including the Local Wellness Policy</a:t>
            </a:r>
            <a:endParaRPr/>
          </a:p>
          <a:p>
            <a:pPr indent="0" lvl="0" marL="0" rtl="0" algn="l">
              <a:lnSpc>
                <a:spcPct val="90000"/>
              </a:lnSpc>
              <a:spcBef>
                <a:spcPts val="800"/>
              </a:spcBef>
              <a:spcAft>
                <a:spcPts val="0"/>
              </a:spcAft>
              <a:buClr>
                <a:schemeClr val="dk1"/>
              </a:buClr>
              <a:buSzPts val="1800"/>
              <a:buNone/>
            </a:pPr>
            <a:r>
              <a:t/>
            </a:r>
            <a:endParaRPr sz="1800">
              <a:latin typeface="Arial"/>
              <a:ea typeface="Arial"/>
              <a:cs typeface="Arial"/>
              <a:sym typeface="Arial"/>
            </a:endParaRPr>
          </a:p>
          <a:p>
            <a:pPr indent="0" lvl="0" marL="0" rtl="0" algn="l">
              <a:lnSpc>
                <a:spcPct val="90000"/>
              </a:lnSpc>
              <a:spcBef>
                <a:spcPts val="800"/>
              </a:spcBef>
              <a:spcAft>
                <a:spcPts val="0"/>
              </a:spcAft>
              <a:buClr>
                <a:schemeClr val="dk1"/>
              </a:buClr>
              <a:buSzPts val="1800"/>
              <a:buNone/>
            </a:pPr>
            <a:r>
              <a:rPr lang="en-US" sz="1800">
                <a:latin typeface="Arial"/>
                <a:ea typeface="Arial"/>
                <a:cs typeface="Arial"/>
                <a:sym typeface="Arial"/>
              </a:rPr>
              <a:t>The Triennial Assessment is a self-evaluation conducted by </a:t>
            </a:r>
            <a:r>
              <a:rPr lang="en-US" sz="1800"/>
              <a:t>LEA</a:t>
            </a:r>
            <a:r>
              <a:rPr lang="en-US" sz="1800">
                <a:latin typeface="Arial"/>
                <a:ea typeface="Arial"/>
                <a:cs typeface="Arial"/>
                <a:sym typeface="Arial"/>
              </a:rPr>
              <a:t>s to measure the implementation and effectiveness of the LWP</a:t>
            </a:r>
            <a:endParaRPr/>
          </a:p>
          <a:p>
            <a:pPr indent="0" lvl="0" marL="0" rtl="0" algn="l">
              <a:lnSpc>
                <a:spcPct val="90000"/>
              </a:lnSpc>
              <a:spcBef>
                <a:spcPts val="800"/>
              </a:spcBef>
              <a:spcAft>
                <a:spcPts val="0"/>
              </a:spcAft>
              <a:buClr>
                <a:schemeClr val="dk1"/>
              </a:buClr>
              <a:buSzPts val="1200"/>
              <a:buNone/>
            </a:pPr>
            <a:r>
              <a:t/>
            </a:r>
            <a:endParaRPr/>
          </a:p>
        </p:txBody>
      </p:sp>
      <p:sp>
        <p:nvSpPr>
          <p:cNvPr id="251" name="Google Shape;251;g35d87d00a80_1_88"/>
          <p:cNvSpPr txBox="1"/>
          <p:nvPr/>
        </p:nvSpPr>
        <p:spPr>
          <a:xfrm>
            <a:off x="5999725" y="158875"/>
            <a:ext cx="3000000" cy="4766700"/>
          </a:xfrm>
          <a:prstGeom prst="rect">
            <a:avLst/>
          </a:prstGeom>
          <a:noFill/>
          <a:ln>
            <a:noFill/>
          </a:ln>
        </p:spPr>
        <p:txBody>
          <a:bodyPr anchorCtr="0" anchor="t" bIns="91425" lIns="91425" spcFirstLastPara="1" rIns="91425" wrap="square" tIns="91425">
            <a:spAutoFit/>
          </a:bodyPr>
          <a:lstStyle/>
          <a:p>
            <a:pPr indent="-257175" lvl="0" marL="257175" marR="0" rtl="0" algn="l">
              <a:lnSpc>
                <a:spcPct val="115000"/>
              </a:lnSpc>
              <a:spcBef>
                <a:spcPts val="900"/>
              </a:spcBef>
              <a:spcAft>
                <a:spcPts val="0"/>
              </a:spcAft>
              <a:buClr>
                <a:srgbClr val="1C1C1C"/>
              </a:buClr>
              <a:buSzPts val="1946"/>
              <a:buFont typeface="Arial"/>
              <a:buChar char="•"/>
            </a:pPr>
            <a:r>
              <a:rPr b="0" i="0" lang="en-US" sz="1800" u="none" cap="none" strike="noStrike">
                <a:solidFill>
                  <a:srgbClr val="595959"/>
                </a:solidFill>
                <a:latin typeface="Arial"/>
                <a:ea typeface="Arial"/>
                <a:cs typeface="Arial"/>
                <a:sym typeface="Arial"/>
              </a:rPr>
              <a:t>ADE Health and Nutrition Services will annually post the AR schedule.</a:t>
            </a:r>
            <a:endParaRPr b="0" i="0" sz="1800" u="none" cap="none" strike="noStrike">
              <a:solidFill>
                <a:srgbClr val="595959"/>
              </a:solidFill>
              <a:latin typeface="Arial"/>
              <a:ea typeface="Arial"/>
              <a:cs typeface="Arial"/>
              <a:sym typeface="Arial"/>
            </a:endParaRPr>
          </a:p>
          <a:p>
            <a:pPr indent="-257175" lvl="0" marL="257175" marR="0" rtl="0" algn="l">
              <a:lnSpc>
                <a:spcPct val="115000"/>
              </a:lnSpc>
              <a:spcBef>
                <a:spcPts val="1050"/>
              </a:spcBef>
              <a:spcAft>
                <a:spcPts val="0"/>
              </a:spcAft>
              <a:buClr>
                <a:srgbClr val="1C1C1C"/>
              </a:buClr>
              <a:buSzPts val="1946"/>
              <a:buFont typeface="Arial"/>
              <a:buChar char="•"/>
            </a:pPr>
            <a:r>
              <a:rPr b="0" i="0" lang="en-US" sz="1800" u="none" cap="none" strike="noStrike">
                <a:solidFill>
                  <a:srgbClr val="595959"/>
                </a:solidFill>
                <a:latin typeface="Arial"/>
                <a:ea typeface="Arial"/>
                <a:cs typeface="Arial"/>
                <a:sym typeface="Arial"/>
              </a:rPr>
              <a:t>Where to find: </a:t>
            </a:r>
            <a:r>
              <a:rPr b="0" i="0" lang="en-US" sz="1800" u="sng" cap="none" strike="noStrike">
                <a:solidFill>
                  <a:srgbClr val="0097A7"/>
                </a:solidFill>
                <a:latin typeface="Arial"/>
                <a:ea typeface="Arial"/>
                <a:cs typeface="Arial"/>
                <a:sym typeface="Arial"/>
                <a:hlinkClick r:id="rId3">
                  <a:extLst>
                    <a:ext uri="{A12FA001-AC4F-418D-AE19-62706E023703}">
                      <ahyp:hlinkClr val="tx"/>
                    </a:ext>
                  </a:extLst>
                </a:hlinkClick>
              </a:rPr>
              <a:t>National School Lunch Program and School Breakfast Program | Arizona Department of Education</a:t>
            </a:r>
            <a:endParaRPr b="0" i="0" sz="1800" u="none" cap="none" strike="noStrike">
              <a:solidFill>
                <a:srgbClr val="595959"/>
              </a:solidFill>
              <a:latin typeface="Arial"/>
              <a:ea typeface="Arial"/>
              <a:cs typeface="Arial"/>
              <a:sym typeface="Arial"/>
            </a:endParaRPr>
          </a:p>
          <a:p>
            <a:pPr indent="-257175" lvl="0" marL="257175" marR="0" rtl="0" algn="l">
              <a:lnSpc>
                <a:spcPct val="115000"/>
              </a:lnSpc>
              <a:spcBef>
                <a:spcPts val="1050"/>
              </a:spcBef>
              <a:spcAft>
                <a:spcPts val="0"/>
              </a:spcAft>
              <a:buClr>
                <a:srgbClr val="1C1C1C"/>
              </a:buClr>
              <a:buSzPts val="1946"/>
              <a:buFont typeface="Arial"/>
              <a:buChar char="•"/>
            </a:pPr>
            <a:r>
              <a:rPr b="0" i="0" lang="en-US" sz="1800" u="none" cap="none" strike="noStrike">
                <a:solidFill>
                  <a:srgbClr val="595959"/>
                </a:solidFill>
                <a:latin typeface="Arial"/>
                <a:ea typeface="Arial"/>
                <a:cs typeface="Arial"/>
                <a:sym typeface="Arial"/>
              </a:rPr>
              <a:t>Additionally, a separate Procurement Review is performed along with the AR.</a:t>
            </a:r>
            <a:endParaRPr b="0" i="0" sz="1800" u="none" cap="none" strike="noStrike">
              <a:solidFill>
                <a:srgbClr val="595959"/>
              </a:solidFill>
              <a:latin typeface="Arial"/>
              <a:ea typeface="Arial"/>
              <a:cs typeface="Arial"/>
              <a:sym typeface="Arial"/>
            </a:endParaRPr>
          </a:p>
          <a:p>
            <a:pPr indent="0" lvl="0" marL="0" marR="0" rtl="0" algn="l">
              <a:lnSpc>
                <a:spcPct val="115000"/>
              </a:lnSpc>
              <a:spcBef>
                <a:spcPts val="1050"/>
              </a:spcBef>
              <a:spcAft>
                <a:spcPts val="0"/>
              </a:spcAft>
              <a:buClr>
                <a:srgbClr val="000000"/>
              </a:buClr>
              <a:buSzPts val="1800"/>
              <a:buFont typeface="Arial"/>
              <a:buNone/>
            </a:pPr>
            <a:r>
              <a:t/>
            </a:r>
            <a:endParaRPr b="0" i="0" sz="1800" u="none" cap="none" strike="noStrike">
              <a:solidFill>
                <a:srgbClr val="595959"/>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g35d87d00a80_1_95"/>
          <p:cNvSpPr txBox="1"/>
          <p:nvPr>
            <p:ph type="title"/>
          </p:nvPr>
        </p:nvSpPr>
        <p:spPr>
          <a:xfrm>
            <a:off x="629841" y="342900"/>
            <a:ext cx="4697809" cy="1200150"/>
          </a:xfrm>
          <a:prstGeom prst="rect">
            <a:avLst/>
          </a:prstGeom>
          <a:noFill/>
          <a:ln>
            <a:noFill/>
          </a:ln>
        </p:spPr>
        <p:txBody>
          <a:bodyPr anchorCtr="0" anchor="b" bIns="34275" lIns="68575" spcFirstLastPara="1" rIns="68575" wrap="square" tIns="34275">
            <a:normAutofit fontScale="90000"/>
          </a:bodyPr>
          <a:lstStyle/>
          <a:p>
            <a:pPr indent="0" lvl="0" marL="0" rtl="0" algn="l">
              <a:lnSpc>
                <a:spcPct val="90000"/>
              </a:lnSpc>
              <a:spcBef>
                <a:spcPts val="0"/>
              </a:spcBef>
              <a:spcAft>
                <a:spcPts val="0"/>
              </a:spcAft>
              <a:buClr>
                <a:schemeClr val="dk1"/>
              </a:buClr>
              <a:buSzPct val="100000"/>
              <a:buFont typeface="Arial"/>
              <a:buNone/>
            </a:pPr>
            <a:r>
              <a:rPr lang="en-US" sz="2700">
                <a:latin typeface="Arial"/>
                <a:ea typeface="Arial"/>
                <a:cs typeface="Arial"/>
                <a:sym typeface="Arial"/>
              </a:rPr>
              <a:t>What is the </a:t>
            </a:r>
            <a:r>
              <a:rPr b="1" lang="en-US" sz="2700" u="sng">
                <a:latin typeface="Arial"/>
                <a:ea typeface="Arial"/>
                <a:cs typeface="Arial"/>
                <a:sym typeface="Arial"/>
              </a:rPr>
              <a:t>Activity and Assessment Tool</a:t>
            </a:r>
            <a:r>
              <a:rPr lang="en-US" sz="2700">
                <a:latin typeface="Arial"/>
                <a:ea typeface="Arial"/>
                <a:cs typeface="Arial"/>
                <a:sym typeface="Arial"/>
              </a:rPr>
              <a:t> and how to utilize it</a:t>
            </a:r>
            <a:br>
              <a:rPr lang="en-US" sz="2400">
                <a:latin typeface="Arial"/>
                <a:ea typeface="Arial"/>
                <a:cs typeface="Arial"/>
                <a:sym typeface="Arial"/>
              </a:rPr>
            </a:br>
            <a:endParaRPr/>
          </a:p>
        </p:txBody>
      </p:sp>
      <p:sp>
        <p:nvSpPr>
          <p:cNvPr id="258" name="Google Shape;258;g35d87d00a80_1_95"/>
          <p:cNvSpPr txBox="1"/>
          <p:nvPr>
            <p:ph idx="1" type="body"/>
          </p:nvPr>
        </p:nvSpPr>
        <p:spPr>
          <a:xfrm>
            <a:off x="629850" y="1543050"/>
            <a:ext cx="4436100" cy="3458400"/>
          </a:xfrm>
          <a:prstGeom prst="rect">
            <a:avLst/>
          </a:prstGeom>
          <a:noFill/>
          <a:ln>
            <a:noFill/>
          </a:ln>
        </p:spPr>
        <p:txBody>
          <a:bodyPr anchorCtr="0" anchor="t" bIns="34275" lIns="68575" spcFirstLastPara="1" rIns="68575" wrap="square" tIns="34275">
            <a:normAutofit fontScale="70000" lnSpcReduction="20000"/>
          </a:bodyPr>
          <a:lstStyle/>
          <a:p>
            <a:pPr indent="0" lvl="0" marL="0" rtl="0" algn="l">
              <a:lnSpc>
                <a:spcPct val="90000"/>
              </a:lnSpc>
              <a:spcBef>
                <a:spcPts val="0"/>
              </a:spcBef>
              <a:spcAft>
                <a:spcPts val="0"/>
              </a:spcAft>
              <a:buClr>
                <a:schemeClr val="dk1"/>
              </a:buClr>
              <a:buSzPct val="51596"/>
              <a:buNone/>
            </a:pPr>
            <a:r>
              <a:rPr lang="en-US" sz="2907">
                <a:latin typeface="Arial"/>
                <a:ea typeface="Arial"/>
                <a:cs typeface="Arial"/>
                <a:sym typeface="Arial"/>
              </a:rPr>
              <a:t>LEAs are required to have a written LWP, this tool aids in the assessment of what it written in the policy</a:t>
            </a:r>
            <a:endParaRPr sz="2607"/>
          </a:p>
          <a:p>
            <a:pPr indent="0" lvl="0" marL="0" rtl="0" algn="l">
              <a:lnSpc>
                <a:spcPct val="90000"/>
              </a:lnSpc>
              <a:spcBef>
                <a:spcPts val="800"/>
              </a:spcBef>
              <a:spcAft>
                <a:spcPts val="0"/>
              </a:spcAft>
              <a:buClr>
                <a:schemeClr val="dk1"/>
              </a:buClr>
              <a:buSzPct val="51596"/>
              <a:buNone/>
            </a:pPr>
            <a:r>
              <a:rPr lang="en-US" sz="2907" u="sng">
                <a:latin typeface="Arial"/>
                <a:ea typeface="Arial"/>
                <a:cs typeface="Arial"/>
                <a:sym typeface="Arial"/>
              </a:rPr>
              <a:t>Development:</a:t>
            </a:r>
            <a:r>
              <a:rPr lang="en-US" sz="2907">
                <a:latin typeface="Arial"/>
                <a:ea typeface="Arial"/>
                <a:cs typeface="Arial"/>
                <a:sym typeface="Arial"/>
              </a:rPr>
              <a:t> choose activities to implement and determine how to work toward implementation. Then, use the activities selected to write a goal in each area on the LWP Template. </a:t>
            </a:r>
            <a:endParaRPr sz="2607"/>
          </a:p>
          <a:p>
            <a:pPr indent="0" lvl="0" marL="0" rtl="0" algn="l">
              <a:lnSpc>
                <a:spcPct val="90000"/>
              </a:lnSpc>
              <a:spcBef>
                <a:spcPts val="800"/>
              </a:spcBef>
              <a:spcAft>
                <a:spcPts val="0"/>
              </a:spcAft>
              <a:buClr>
                <a:schemeClr val="dk1"/>
              </a:buClr>
              <a:buSzPct val="51596"/>
              <a:buNone/>
            </a:pPr>
            <a:r>
              <a:rPr lang="en-US" sz="2907" u="sng">
                <a:latin typeface="Arial"/>
                <a:ea typeface="Arial"/>
                <a:cs typeface="Arial"/>
                <a:sym typeface="Arial"/>
              </a:rPr>
              <a:t>Assessment</a:t>
            </a:r>
            <a:r>
              <a:rPr lang="en-US" sz="2907">
                <a:latin typeface="Arial"/>
                <a:ea typeface="Arial"/>
                <a:cs typeface="Arial"/>
                <a:sym typeface="Arial"/>
              </a:rPr>
              <a:t>: record the number of schools that successfully completed the action(s) selected. </a:t>
            </a:r>
            <a:endParaRPr sz="2607"/>
          </a:p>
          <a:p>
            <a:pPr indent="0" lvl="0" marL="0" rtl="0" algn="l">
              <a:lnSpc>
                <a:spcPct val="90000"/>
              </a:lnSpc>
              <a:spcBef>
                <a:spcPts val="800"/>
              </a:spcBef>
              <a:spcAft>
                <a:spcPts val="0"/>
              </a:spcAft>
              <a:buClr>
                <a:schemeClr val="dk1"/>
              </a:buClr>
              <a:buSzPct val="100000"/>
              <a:buNone/>
            </a:pPr>
            <a:r>
              <a:t/>
            </a:r>
            <a:endParaRPr/>
          </a:p>
          <a:p>
            <a:pPr indent="0" lvl="0" marL="0" rtl="0" algn="l">
              <a:lnSpc>
                <a:spcPct val="90000"/>
              </a:lnSpc>
              <a:spcBef>
                <a:spcPts val="800"/>
              </a:spcBef>
              <a:spcAft>
                <a:spcPts val="0"/>
              </a:spcAft>
              <a:buClr>
                <a:schemeClr val="dk1"/>
              </a:buClr>
              <a:buSzPct val="100000"/>
              <a:buNone/>
            </a:pPr>
            <a:r>
              <a:t/>
            </a:r>
            <a:endParaRPr/>
          </a:p>
          <a:p>
            <a:pPr indent="0" lvl="0" marL="0" rtl="0" algn="r">
              <a:lnSpc>
                <a:spcPct val="90000"/>
              </a:lnSpc>
              <a:spcBef>
                <a:spcPts val="800"/>
              </a:spcBef>
              <a:spcAft>
                <a:spcPts val="0"/>
              </a:spcAft>
              <a:buClr>
                <a:schemeClr val="dk1"/>
              </a:buClr>
              <a:buSzPct val="100000"/>
              <a:buNone/>
            </a:pPr>
            <a:r>
              <a:t/>
            </a:r>
            <a:endParaRPr/>
          </a:p>
        </p:txBody>
      </p:sp>
      <p:sp>
        <p:nvSpPr>
          <p:cNvPr id="259" name="Google Shape;259;g35d87d00a80_1_95"/>
          <p:cNvSpPr txBox="1"/>
          <p:nvPr/>
        </p:nvSpPr>
        <p:spPr>
          <a:xfrm>
            <a:off x="6011175" y="376350"/>
            <a:ext cx="3000000" cy="3656100"/>
          </a:xfrm>
          <a:prstGeom prst="rect">
            <a:avLst/>
          </a:prstGeom>
          <a:noFill/>
          <a:ln>
            <a:noFill/>
          </a:ln>
        </p:spPr>
        <p:txBody>
          <a:bodyPr anchorCtr="0" anchor="t" bIns="91425" lIns="91425" spcFirstLastPara="1" rIns="91425" wrap="square" tIns="91425">
            <a:spAutoFit/>
          </a:bodyPr>
          <a:lstStyle/>
          <a:p>
            <a:pPr indent="-342900" lvl="0" marL="342900" marR="0" rtl="0" algn="l">
              <a:lnSpc>
                <a:spcPct val="115000"/>
              </a:lnSpc>
              <a:spcBef>
                <a:spcPts val="900"/>
              </a:spcBef>
              <a:spcAft>
                <a:spcPts val="0"/>
              </a:spcAft>
              <a:buClr>
                <a:srgbClr val="92D050"/>
              </a:buClr>
              <a:buSzPts val="1971"/>
              <a:buFont typeface="Arial"/>
              <a:buAutoNum type="arabicPeriod"/>
            </a:pPr>
            <a:r>
              <a:rPr b="0" i="0" lang="en-US" sz="1200" u="none" cap="none" strike="noStrike">
                <a:solidFill>
                  <a:srgbClr val="595959"/>
                </a:solidFill>
                <a:latin typeface="Arial"/>
                <a:ea typeface="Arial"/>
                <a:cs typeface="Arial"/>
                <a:sym typeface="Arial"/>
              </a:rPr>
              <a:t>This tool is designed to be an action plan that </a:t>
            </a:r>
            <a:r>
              <a:rPr b="0" i="0" lang="en-US" sz="1200" u="sng" cap="none" strike="noStrike">
                <a:solidFill>
                  <a:srgbClr val="595959"/>
                </a:solidFill>
                <a:latin typeface="Arial"/>
                <a:ea typeface="Arial"/>
                <a:cs typeface="Arial"/>
                <a:sym typeface="Arial"/>
              </a:rPr>
              <a:t>guides</a:t>
            </a:r>
            <a:r>
              <a:rPr b="0" i="0" lang="en-US" sz="1200" u="none" cap="none" strike="noStrike">
                <a:solidFill>
                  <a:srgbClr val="595959"/>
                </a:solidFill>
                <a:latin typeface="Arial"/>
                <a:ea typeface="Arial"/>
                <a:cs typeface="Arial"/>
                <a:sym typeface="Arial"/>
              </a:rPr>
              <a:t> implementation, strength, and comprehensiveness of the LWP.</a:t>
            </a:r>
            <a:endParaRPr b="0" i="0" sz="1200" u="none" cap="none" strike="noStrike">
              <a:solidFill>
                <a:srgbClr val="595959"/>
              </a:solidFill>
              <a:latin typeface="Arial"/>
              <a:ea typeface="Arial"/>
              <a:cs typeface="Arial"/>
              <a:sym typeface="Arial"/>
            </a:endParaRPr>
          </a:p>
          <a:p>
            <a:pPr indent="-342900" lvl="0" marL="342900" marR="0" rtl="0" algn="l">
              <a:lnSpc>
                <a:spcPct val="115000"/>
              </a:lnSpc>
              <a:spcBef>
                <a:spcPts val="1050"/>
              </a:spcBef>
              <a:spcAft>
                <a:spcPts val="0"/>
              </a:spcAft>
              <a:buClr>
                <a:srgbClr val="92D050"/>
              </a:buClr>
              <a:buSzPts val="1971"/>
              <a:buFont typeface="Arial"/>
              <a:buAutoNum type="arabicPeriod"/>
            </a:pPr>
            <a:r>
              <a:rPr b="0" i="0" lang="en-US" sz="1200" u="none" cap="none" strike="noStrike">
                <a:solidFill>
                  <a:srgbClr val="595959"/>
                </a:solidFill>
                <a:latin typeface="Arial"/>
                <a:ea typeface="Arial"/>
                <a:cs typeface="Arial"/>
                <a:sym typeface="Arial"/>
              </a:rPr>
              <a:t>Reflect on performance, “Did we do this?”</a:t>
            </a:r>
            <a:endParaRPr b="0" i="0" sz="1200" u="none" cap="none" strike="noStrike">
              <a:solidFill>
                <a:srgbClr val="595959"/>
              </a:solidFill>
              <a:latin typeface="Arial"/>
              <a:ea typeface="Arial"/>
              <a:cs typeface="Arial"/>
              <a:sym typeface="Arial"/>
            </a:endParaRPr>
          </a:p>
          <a:p>
            <a:pPr indent="-342900" lvl="0" marL="342900" marR="0" rtl="0" algn="l">
              <a:lnSpc>
                <a:spcPct val="115000"/>
              </a:lnSpc>
              <a:spcBef>
                <a:spcPts val="1050"/>
              </a:spcBef>
              <a:spcAft>
                <a:spcPts val="0"/>
              </a:spcAft>
              <a:buClr>
                <a:srgbClr val="92D050"/>
              </a:buClr>
              <a:buSzPts val="1971"/>
              <a:buFont typeface="Arial"/>
              <a:buAutoNum type="arabicPeriod"/>
            </a:pPr>
            <a:r>
              <a:rPr b="0" i="0" lang="en-US" sz="1200" u="none" cap="none" strike="noStrike">
                <a:solidFill>
                  <a:srgbClr val="595959"/>
                </a:solidFill>
                <a:latin typeface="Arial"/>
                <a:ea typeface="Arial"/>
                <a:cs typeface="Arial"/>
                <a:sym typeface="Arial"/>
              </a:rPr>
              <a:t>Use this list of actions to select from when writing goals and policies in the LWP. </a:t>
            </a:r>
            <a:endParaRPr b="0" i="0" sz="1200" u="none" cap="none" strike="noStrike">
              <a:solidFill>
                <a:srgbClr val="595959"/>
              </a:solidFill>
              <a:latin typeface="Arial"/>
              <a:ea typeface="Arial"/>
              <a:cs typeface="Arial"/>
              <a:sym typeface="Arial"/>
            </a:endParaRPr>
          </a:p>
          <a:p>
            <a:pPr indent="-342900" lvl="0" marL="342900" marR="0" rtl="0" algn="l">
              <a:lnSpc>
                <a:spcPct val="115000"/>
              </a:lnSpc>
              <a:spcBef>
                <a:spcPts val="1050"/>
              </a:spcBef>
              <a:spcAft>
                <a:spcPts val="0"/>
              </a:spcAft>
              <a:buClr>
                <a:srgbClr val="92D050"/>
              </a:buClr>
              <a:buSzPts val="1971"/>
              <a:buFont typeface="Arial"/>
              <a:buAutoNum type="arabicPeriod"/>
            </a:pPr>
            <a:r>
              <a:rPr b="0" i="0" lang="en-US" sz="1200" u="none" cap="none" strike="noStrike">
                <a:solidFill>
                  <a:srgbClr val="595959"/>
                </a:solidFill>
                <a:latin typeface="Arial"/>
                <a:ea typeface="Arial"/>
                <a:cs typeface="Arial"/>
                <a:sym typeface="Arial"/>
              </a:rPr>
              <a:t>Select at least one action from each section; </a:t>
            </a:r>
            <a:r>
              <a:rPr b="0" i="0" lang="en-US" sz="1200" u="sng" cap="none" strike="noStrike">
                <a:solidFill>
                  <a:srgbClr val="595959"/>
                </a:solidFill>
                <a:latin typeface="Arial"/>
                <a:ea typeface="Arial"/>
                <a:cs typeface="Arial"/>
                <a:sym typeface="Arial"/>
              </a:rPr>
              <a:t>selecting all actions is not required.</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g35d87d00a80_1_102"/>
          <p:cNvSpPr txBox="1"/>
          <p:nvPr>
            <p:ph type="title"/>
          </p:nvPr>
        </p:nvSpPr>
        <p:spPr>
          <a:xfrm>
            <a:off x="629842" y="342900"/>
            <a:ext cx="2660649" cy="1200150"/>
          </a:xfrm>
          <a:prstGeom prst="rect">
            <a:avLst/>
          </a:prstGeom>
          <a:noFill/>
          <a:ln>
            <a:noFill/>
          </a:ln>
        </p:spPr>
        <p:txBody>
          <a:bodyPr anchorCtr="0" anchor="b" bIns="34275" lIns="68575" spcFirstLastPara="1" rIns="68575" wrap="square" tIns="34275">
            <a:normAutofit/>
          </a:bodyPr>
          <a:lstStyle/>
          <a:p>
            <a:pPr indent="0" lvl="0" marL="0" rtl="0" algn="l">
              <a:lnSpc>
                <a:spcPct val="90000"/>
              </a:lnSpc>
              <a:spcBef>
                <a:spcPts val="0"/>
              </a:spcBef>
              <a:spcAft>
                <a:spcPts val="0"/>
              </a:spcAft>
              <a:buClr>
                <a:schemeClr val="dk1"/>
              </a:buClr>
              <a:buSzPts val="2400"/>
              <a:buFont typeface="Arial"/>
              <a:buNone/>
            </a:pPr>
            <a:r>
              <a:rPr b="1" lang="en-US">
                <a:latin typeface="Arial"/>
                <a:ea typeface="Arial"/>
                <a:cs typeface="Arial"/>
                <a:sym typeface="Arial"/>
              </a:rPr>
              <a:t>LWP Activity and Assessment Tool</a:t>
            </a:r>
            <a:endParaRPr/>
          </a:p>
        </p:txBody>
      </p:sp>
      <p:sp>
        <p:nvSpPr>
          <p:cNvPr id="266" name="Google Shape;266;g35d87d00a80_1_102"/>
          <p:cNvSpPr txBox="1"/>
          <p:nvPr>
            <p:ph idx="1" type="body"/>
          </p:nvPr>
        </p:nvSpPr>
        <p:spPr>
          <a:xfrm>
            <a:off x="629841" y="1543050"/>
            <a:ext cx="2660650" cy="2858691"/>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Clr>
                <a:schemeClr val="dk1"/>
              </a:buClr>
              <a:buSzPts val="1500"/>
              <a:buNone/>
            </a:pPr>
            <a:r>
              <a:t/>
            </a:r>
            <a:endParaRPr sz="1500">
              <a:latin typeface="Arial"/>
              <a:ea typeface="Arial"/>
              <a:cs typeface="Arial"/>
              <a:sym typeface="Arial"/>
            </a:endParaRPr>
          </a:p>
          <a:p>
            <a:pPr indent="0" lvl="0" marL="0" rtl="0" algn="l">
              <a:lnSpc>
                <a:spcPct val="90000"/>
              </a:lnSpc>
              <a:spcBef>
                <a:spcPts val="800"/>
              </a:spcBef>
              <a:spcAft>
                <a:spcPts val="0"/>
              </a:spcAft>
              <a:buClr>
                <a:schemeClr val="dk1"/>
              </a:buClr>
              <a:buSzPts val="1500"/>
              <a:buNone/>
            </a:pPr>
            <a:r>
              <a:rPr lang="en-US" sz="1500">
                <a:latin typeface="Arial"/>
                <a:ea typeface="Arial"/>
                <a:cs typeface="Arial"/>
                <a:sym typeface="Arial"/>
              </a:rPr>
              <a:t>The intention of this tool is to support continuous improvement of the LWP by identifying strengths and opportunities to enhance student wellness initiatives.</a:t>
            </a:r>
            <a:endParaRPr/>
          </a:p>
          <a:p>
            <a:pPr indent="0" lvl="0" marL="0" rtl="0" algn="l">
              <a:lnSpc>
                <a:spcPct val="90000"/>
              </a:lnSpc>
              <a:spcBef>
                <a:spcPts val="800"/>
              </a:spcBef>
              <a:spcAft>
                <a:spcPts val="0"/>
              </a:spcAft>
              <a:buClr>
                <a:schemeClr val="dk1"/>
              </a:buClr>
              <a:buSzPts val="1500"/>
              <a:buNone/>
            </a:pPr>
            <a:r>
              <a:t/>
            </a:r>
            <a:endParaRPr sz="1500">
              <a:latin typeface="Arial"/>
              <a:ea typeface="Arial"/>
              <a:cs typeface="Arial"/>
              <a:sym typeface="Arial"/>
            </a:endParaRPr>
          </a:p>
          <a:p>
            <a:pPr indent="0" lvl="0" marL="0" rtl="0" algn="l">
              <a:lnSpc>
                <a:spcPct val="90000"/>
              </a:lnSpc>
              <a:spcBef>
                <a:spcPts val="800"/>
              </a:spcBef>
              <a:spcAft>
                <a:spcPts val="0"/>
              </a:spcAft>
              <a:buClr>
                <a:schemeClr val="dk1"/>
              </a:buClr>
              <a:buSzPts val="1500"/>
              <a:buNone/>
            </a:pPr>
            <a:r>
              <a:t/>
            </a:r>
            <a:endParaRPr sz="1500">
              <a:latin typeface="Arial"/>
              <a:ea typeface="Arial"/>
              <a:cs typeface="Arial"/>
              <a:sym typeface="Arial"/>
            </a:endParaRPr>
          </a:p>
          <a:p>
            <a:pPr indent="0" lvl="0" marL="0" rtl="0" algn="l">
              <a:lnSpc>
                <a:spcPct val="90000"/>
              </a:lnSpc>
              <a:spcBef>
                <a:spcPts val="800"/>
              </a:spcBef>
              <a:spcAft>
                <a:spcPts val="0"/>
              </a:spcAft>
              <a:buClr>
                <a:schemeClr val="dk1"/>
              </a:buClr>
              <a:buSzPts val="1500"/>
              <a:buNone/>
            </a:pPr>
            <a:r>
              <a:t/>
            </a:r>
            <a:endParaRPr sz="1500">
              <a:latin typeface="Arial"/>
              <a:ea typeface="Arial"/>
              <a:cs typeface="Arial"/>
              <a:sym typeface="Arial"/>
            </a:endParaRPr>
          </a:p>
          <a:p>
            <a:pPr indent="0" lvl="0" marL="0" rtl="0" algn="ctr">
              <a:lnSpc>
                <a:spcPct val="90000"/>
              </a:lnSpc>
              <a:spcBef>
                <a:spcPts val="800"/>
              </a:spcBef>
              <a:spcAft>
                <a:spcPts val="0"/>
              </a:spcAft>
              <a:buClr>
                <a:srgbClr val="3F3F3F"/>
              </a:buClr>
              <a:buSzPts val="1200"/>
              <a:buNone/>
            </a:pPr>
            <a:r>
              <a:rPr b="0" i="0" lang="en-US" u="sng" cap="none" strike="noStrike">
                <a:solidFill>
                  <a:schemeClr val="hlink"/>
                </a:solidFill>
                <a:latin typeface="Arial"/>
                <a:ea typeface="Arial"/>
                <a:cs typeface="Arial"/>
                <a:sym typeface="Arial"/>
                <a:hlinkClick r:id="rId3"/>
              </a:rPr>
              <a:t>ADE Activity and Assessment Tool </a:t>
            </a:r>
            <a:endParaRPr b="0" i="0" u="none" cap="none" strike="noStrike">
              <a:solidFill>
                <a:srgbClr val="3F3F3F"/>
              </a:solidFill>
              <a:latin typeface="Arial"/>
              <a:ea typeface="Arial"/>
              <a:cs typeface="Arial"/>
              <a:sym typeface="Arial"/>
            </a:endParaRPr>
          </a:p>
          <a:p>
            <a:pPr indent="0" lvl="0" marL="0" rtl="0" algn="l">
              <a:lnSpc>
                <a:spcPct val="90000"/>
              </a:lnSpc>
              <a:spcBef>
                <a:spcPts val="800"/>
              </a:spcBef>
              <a:spcAft>
                <a:spcPts val="0"/>
              </a:spcAft>
              <a:buClr>
                <a:schemeClr val="dk1"/>
              </a:buClr>
              <a:buSzPts val="1500"/>
              <a:buNone/>
            </a:pPr>
            <a:r>
              <a:t/>
            </a:r>
            <a:endParaRPr sz="1500">
              <a:latin typeface="Arial"/>
              <a:ea typeface="Arial"/>
              <a:cs typeface="Arial"/>
              <a:sym typeface="Arial"/>
            </a:endParaRPr>
          </a:p>
          <a:p>
            <a:pPr indent="0" lvl="0" marL="0" rtl="0" algn="l">
              <a:lnSpc>
                <a:spcPct val="90000"/>
              </a:lnSpc>
              <a:spcBef>
                <a:spcPts val="800"/>
              </a:spcBef>
              <a:spcAft>
                <a:spcPts val="0"/>
              </a:spcAft>
              <a:buClr>
                <a:schemeClr val="dk1"/>
              </a:buClr>
              <a:buSzPts val="1200"/>
              <a:buNone/>
            </a:pPr>
            <a:r>
              <a:t/>
            </a:r>
            <a:endParaRPr/>
          </a:p>
          <a:p>
            <a:pPr indent="0" lvl="0" marL="0" rtl="0" algn="l">
              <a:lnSpc>
                <a:spcPct val="90000"/>
              </a:lnSpc>
              <a:spcBef>
                <a:spcPts val="800"/>
              </a:spcBef>
              <a:spcAft>
                <a:spcPts val="0"/>
              </a:spcAft>
              <a:buClr>
                <a:schemeClr val="dk1"/>
              </a:buClr>
              <a:buSzPts val="1200"/>
              <a:buNone/>
            </a:pPr>
            <a:r>
              <a:t/>
            </a:r>
            <a:endParaRPr/>
          </a:p>
          <a:p>
            <a:pPr indent="0" lvl="0" marL="0" rtl="0" algn="r">
              <a:lnSpc>
                <a:spcPct val="90000"/>
              </a:lnSpc>
              <a:spcBef>
                <a:spcPts val="800"/>
              </a:spcBef>
              <a:spcAft>
                <a:spcPts val="0"/>
              </a:spcAft>
              <a:buClr>
                <a:schemeClr val="dk1"/>
              </a:buClr>
              <a:buSzPts val="1200"/>
              <a:buNone/>
            </a:pPr>
            <a:r>
              <a:t/>
            </a:r>
            <a:endParaRPr/>
          </a:p>
        </p:txBody>
      </p:sp>
      <p:pic>
        <p:nvPicPr>
          <p:cNvPr descr="A blue and white form with text&#10;&#10;AI-generated content may be incorrect." id="267" name="Google Shape;267;g35d87d00a80_1_102"/>
          <p:cNvPicPr preferRelativeResize="0"/>
          <p:nvPr/>
        </p:nvPicPr>
        <p:blipFill rotWithShape="1">
          <a:blip r:embed="rId4">
            <a:alphaModFix/>
          </a:blip>
          <a:srcRect b="0" l="0" r="0" t="0"/>
          <a:stretch/>
        </p:blipFill>
        <p:spPr>
          <a:xfrm>
            <a:off x="3543725" y="474237"/>
            <a:ext cx="5368850" cy="4195026"/>
          </a:xfrm>
          <a:prstGeom prst="rect">
            <a:avLst/>
          </a:prstGeom>
          <a:noFill/>
          <a:ln cap="flat" cmpd="sng" w="9525">
            <a:solidFill>
              <a:srgbClr val="1C1C1C"/>
            </a:solidFill>
            <a:prstDash val="solid"/>
            <a:round/>
            <a:headEnd len="sm" w="sm" type="none"/>
            <a:tailEnd len="sm" w="sm" type="none"/>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g35d87d00a80_1_110"/>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chemeClr val="dk1"/>
              </a:buClr>
              <a:buSzPts val="3300"/>
              <a:buFont typeface="Play"/>
              <a:buNone/>
            </a:pPr>
            <a:r>
              <a:rPr b="1" lang="en-US">
                <a:latin typeface="Arial"/>
                <a:ea typeface="Arial"/>
                <a:cs typeface="Arial"/>
                <a:sym typeface="Arial"/>
              </a:rPr>
              <a:t>USDA Administrative Review (AR) Off-Site Assessment Questions</a:t>
            </a:r>
            <a:endParaRPr b="1">
              <a:latin typeface="Arial"/>
              <a:ea typeface="Arial"/>
              <a:cs typeface="Arial"/>
              <a:sym typeface="Arial"/>
            </a:endParaRPr>
          </a:p>
        </p:txBody>
      </p:sp>
      <p:sp>
        <p:nvSpPr>
          <p:cNvPr id="273" name="Google Shape;273;g35d87d00a80_1_110"/>
          <p:cNvSpPr txBox="1"/>
          <p:nvPr>
            <p:ph idx="1" type="body"/>
          </p:nvPr>
        </p:nvSpPr>
        <p:spPr>
          <a:xfrm>
            <a:off x="628650" y="1369219"/>
            <a:ext cx="4381500" cy="3263504"/>
          </a:xfrm>
          <a:prstGeom prst="rect">
            <a:avLst/>
          </a:prstGeom>
          <a:noFill/>
          <a:ln>
            <a:noFill/>
          </a:ln>
        </p:spPr>
        <p:txBody>
          <a:bodyPr anchorCtr="0" anchor="t" bIns="34275" lIns="68575" spcFirstLastPara="1" rIns="68575" wrap="square" tIns="34275">
            <a:normAutofit lnSpcReduction="10000"/>
          </a:bodyPr>
          <a:lstStyle/>
          <a:p>
            <a:pPr indent="0" lvl="0" marL="0" rtl="0" algn="l">
              <a:lnSpc>
                <a:spcPct val="90000"/>
              </a:lnSpc>
              <a:spcBef>
                <a:spcPts val="0"/>
              </a:spcBef>
              <a:spcAft>
                <a:spcPts val="0"/>
              </a:spcAft>
              <a:buClr>
                <a:schemeClr val="dk1"/>
              </a:buClr>
              <a:buSzPts val="2100"/>
              <a:buNone/>
            </a:pPr>
            <a:r>
              <a:rPr lang="en-US" sz="1800">
                <a:latin typeface="Arial"/>
                <a:ea typeface="Arial"/>
                <a:cs typeface="Arial"/>
                <a:sym typeface="Arial"/>
              </a:rPr>
              <a:t>The Off-site Assessment Tool contains questions about and requests for information from the SFA regarding several of the monitoring areas of the Administrative Review</a:t>
            </a:r>
            <a:endParaRPr sz="1800"/>
          </a:p>
          <a:p>
            <a:pPr indent="-266700" lvl="1" marL="266700" marR="0" rtl="0" algn="l">
              <a:lnSpc>
                <a:spcPct val="100000"/>
              </a:lnSpc>
              <a:spcBef>
                <a:spcPts val="900"/>
              </a:spcBef>
              <a:spcAft>
                <a:spcPts val="0"/>
              </a:spcAft>
              <a:buClr>
                <a:srgbClr val="2683C6"/>
              </a:buClr>
              <a:buSzPts val="1400"/>
              <a:buFont typeface="Arial"/>
              <a:buChar char="•"/>
            </a:pPr>
            <a:r>
              <a:rPr b="0" i="0" lang="en-US" sz="1400" u="none" cap="none" strike="noStrike">
                <a:solidFill>
                  <a:srgbClr val="3F3F3F"/>
                </a:solidFill>
                <a:latin typeface="Arial"/>
                <a:ea typeface="Arial"/>
                <a:cs typeface="Arial"/>
                <a:sym typeface="Arial"/>
              </a:rPr>
              <a:t>The AR will request answers to 6 questions regarding the LWP</a:t>
            </a:r>
            <a:endParaRPr b="0" i="0" sz="1400" u="none" cap="none" strike="noStrike">
              <a:solidFill>
                <a:srgbClr val="3F3F3F"/>
              </a:solidFill>
              <a:latin typeface="Arial"/>
              <a:ea typeface="Arial"/>
              <a:cs typeface="Arial"/>
              <a:sym typeface="Arial"/>
            </a:endParaRPr>
          </a:p>
          <a:p>
            <a:pPr indent="-266700" lvl="1" marL="266700" rtl="0" algn="l">
              <a:lnSpc>
                <a:spcPct val="90000"/>
              </a:lnSpc>
              <a:spcBef>
                <a:spcPts val="500"/>
              </a:spcBef>
              <a:spcAft>
                <a:spcPts val="0"/>
              </a:spcAft>
              <a:buClr>
                <a:schemeClr val="dk1"/>
              </a:buClr>
              <a:buSzPts val="1400"/>
              <a:buChar char="•"/>
            </a:pPr>
            <a:r>
              <a:rPr lang="en-US" sz="1400">
                <a:latin typeface="Arial"/>
                <a:ea typeface="Arial"/>
                <a:cs typeface="Arial"/>
                <a:sym typeface="Arial"/>
              </a:rPr>
              <a:t>These questions include: If a policy is in place, minimum requirements are met, if policy is open to the public, how and when a review of policy is made, who is involved in the review and updates of the policy, who are the stakeholders, and if a copy of the review if open to the public</a:t>
            </a:r>
            <a:endParaRPr sz="1400"/>
          </a:p>
          <a:p>
            <a:pPr indent="-38100" lvl="0" marL="177800" rtl="0" algn="l">
              <a:lnSpc>
                <a:spcPct val="90000"/>
              </a:lnSpc>
              <a:spcBef>
                <a:spcPts val="800"/>
              </a:spcBef>
              <a:spcAft>
                <a:spcPts val="0"/>
              </a:spcAft>
              <a:buClr>
                <a:schemeClr val="dk1"/>
              </a:buClr>
              <a:buSzPts val="2100"/>
              <a:buNone/>
            </a:pPr>
            <a:r>
              <a:t/>
            </a:r>
            <a:endParaRPr/>
          </a:p>
        </p:txBody>
      </p:sp>
      <p:sp>
        <p:nvSpPr>
          <p:cNvPr id="274" name="Google Shape;274;g35d87d00a80_1_110"/>
          <p:cNvSpPr txBox="1"/>
          <p:nvPr>
            <p:ph idx="2" type="body"/>
          </p:nvPr>
        </p:nvSpPr>
        <p:spPr>
          <a:xfrm>
            <a:off x="5619750" y="1369219"/>
            <a:ext cx="2895600" cy="3263504"/>
          </a:xfrm>
          <a:prstGeom prst="rect">
            <a:avLst/>
          </a:prstGeom>
          <a:noFill/>
          <a:ln>
            <a:noFill/>
          </a:ln>
        </p:spPr>
        <p:txBody>
          <a:bodyPr anchorCtr="0" anchor="t" bIns="34275" lIns="68575" spcFirstLastPara="1" rIns="68575" wrap="square" tIns="34275">
            <a:normAutofit/>
          </a:bodyPr>
          <a:lstStyle/>
          <a:p>
            <a:pPr indent="0" lvl="0" marL="0" rtl="0" algn="ctr">
              <a:lnSpc>
                <a:spcPct val="90000"/>
              </a:lnSpc>
              <a:spcBef>
                <a:spcPts val="0"/>
              </a:spcBef>
              <a:spcAft>
                <a:spcPts val="0"/>
              </a:spcAft>
              <a:buClr>
                <a:srgbClr val="92D050"/>
              </a:buClr>
              <a:buSzPts val="1800"/>
              <a:buNone/>
            </a:pPr>
            <a:r>
              <a:t/>
            </a:r>
            <a:endParaRPr sz="1800" u="sng">
              <a:solidFill>
                <a:schemeClr val="hlink"/>
              </a:solidFill>
              <a:latin typeface="Arial"/>
              <a:ea typeface="Arial"/>
              <a:cs typeface="Arial"/>
              <a:sym typeface="Arial"/>
              <a:hlinkClick r:id="rId3"/>
            </a:endParaRPr>
          </a:p>
          <a:p>
            <a:pPr indent="0" lvl="0" marL="0" rtl="0" algn="ctr">
              <a:lnSpc>
                <a:spcPct val="90000"/>
              </a:lnSpc>
              <a:spcBef>
                <a:spcPts val="800"/>
              </a:spcBef>
              <a:spcAft>
                <a:spcPts val="0"/>
              </a:spcAft>
              <a:buClr>
                <a:srgbClr val="92D050"/>
              </a:buClr>
              <a:buSzPts val="1800"/>
              <a:buNone/>
            </a:pPr>
            <a:r>
              <a:rPr lang="en-US" sz="1800" u="sng">
                <a:solidFill>
                  <a:schemeClr val="hlink"/>
                </a:solidFill>
                <a:latin typeface="Arial"/>
                <a:ea typeface="Arial"/>
                <a:cs typeface="Arial"/>
                <a:sym typeface="Arial"/>
                <a:hlinkClick r:id="rId4"/>
              </a:rPr>
              <a:t>USDA AR Off-site Assessment Questions</a:t>
            </a:r>
            <a:endParaRPr sz="1800">
              <a:solidFill>
                <a:srgbClr val="92D050"/>
              </a:solidFill>
              <a:latin typeface="Arial"/>
              <a:ea typeface="Arial"/>
              <a:cs typeface="Arial"/>
              <a:sym typeface="Arial"/>
            </a:endParaRPr>
          </a:p>
          <a:p>
            <a:pPr indent="-139700" lvl="0" marL="254000" rtl="0" algn="ctr">
              <a:lnSpc>
                <a:spcPct val="90000"/>
              </a:lnSpc>
              <a:spcBef>
                <a:spcPts val="800"/>
              </a:spcBef>
              <a:spcAft>
                <a:spcPts val="0"/>
              </a:spcAft>
              <a:buClr>
                <a:srgbClr val="92D050"/>
              </a:buClr>
              <a:buSzPts val="1800"/>
              <a:buFont typeface="Arial"/>
              <a:buNone/>
            </a:pPr>
            <a:r>
              <a:t/>
            </a:r>
            <a:endParaRPr sz="1800">
              <a:latin typeface="Arial"/>
              <a:ea typeface="Arial"/>
              <a:cs typeface="Arial"/>
              <a:sym typeface="Arial"/>
            </a:endParaRPr>
          </a:p>
          <a:p>
            <a:pPr indent="0" lvl="0" marL="0" rtl="0" algn="l">
              <a:lnSpc>
                <a:spcPct val="90000"/>
              </a:lnSpc>
              <a:spcBef>
                <a:spcPts val="800"/>
              </a:spcBef>
              <a:spcAft>
                <a:spcPts val="0"/>
              </a:spcAft>
              <a:buClr>
                <a:srgbClr val="92D050"/>
              </a:buClr>
              <a:buSzPts val="1800"/>
              <a:buNone/>
            </a:pPr>
            <a:r>
              <a:t/>
            </a:r>
            <a:endParaRPr sz="1800">
              <a:latin typeface="Arial"/>
              <a:ea typeface="Arial"/>
              <a:cs typeface="Arial"/>
              <a:sym typeface="Arial"/>
            </a:endParaRPr>
          </a:p>
          <a:p>
            <a:pPr indent="0" lvl="0" marL="0" rtl="0" algn="ctr">
              <a:lnSpc>
                <a:spcPct val="90000"/>
              </a:lnSpc>
              <a:spcBef>
                <a:spcPts val="800"/>
              </a:spcBef>
              <a:spcAft>
                <a:spcPts val="0"/>
              </a:spcAft>
              <a:buClr>
                <a:srgbClr val="92D050"/>
              </a:buClr>
              <a:buSzPts val="1500"/>
              <a:buNone/>
            </a:pPr>
            <a:r>
              <a:rPr lang="en-US" sz="1500">
                <a:extLst>
                  <a:ext uri="http://customooxmlschemas.google.com/">
                    <go:slidesCustomData xmlns:go="http://customooxmlschemas.google.com/" textRoundtripDataId="2"/>
                  </a:ext>
                </a:extLst>
              </a:rPr>
              <a:t>The USDA or the State Agency may modify these questions year to year</a:t>
            </a:r>
            <a:endParaRPr/>
          </a:p>
          <a:p>
            <a:pPr indent="-38100" lvl="0" marL="177800" rtl="0" algn="l">
              <a:lnSpc>
                <a:spcPct val="90000"/>
              </a:lnSpc>
              <a:spcBef>
                <a:spcPts val="800"/>
              </a:spcBef>
              <a:spcAft>
                <a:spcPts val="0"/>
              </a:spcAft>
              <a:buClr>
                <a:schemeClr val="dk1"/>
              </a:buClr>
              <a:buSzPts val="21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g35d87d00a80_1_116"/>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Clr>
                <a:schemeClr val="dk1"/>
              </a:buClr>
              <a:buSzPts val="3300"/>
              <a:buFont typeface="Calibri"/>
              <a:buNone/>
            </a:pPr>
            <a:r>
              <a:rPr b="1" lang="en-US">
                <a:latin typeface="Arial"/>
                <a:ea typeface="Arial"/>
                <a:cs typeface="Arial"/>
                <a:sym typeface="Arial"/>
              </a:rPr>
              <a:t>LWP Minimum Requirements to meet Federal Regulations</a:t>
            </a:r>
            <a:endParaRPr>
              <a:latin typeface="Arial"/>
              <a:ea typeface="Arial"/>
              <a:cs typeface="Arial"/>
              <a:sym typeface="Arial"/>
            </a:endParaRPr>
          </a:p>
        </p:txBody>
      </p:sp>
      <p:sp>
        <p:nvSpPr>
          <p:cNvPr id="280" name="Google Shape;280;g35d87d00a80_1_116"/>
          <p:cNvSpPr txBox="1"/>
          <p:nvPr>
            <p:ph idx="1" type="body"/>
          </p:nvPr>
        </p:nvSpPr>
        <p:spPr>
          <a:xfrm>
            <a:off x="527875" y="1369850"/>
            <a:ext cx="8114400" cy="3533700"/>
          </a:xfrm>
          <a:prstGeom prst="rect">
            <a:avLst/>
          </a:prstGeom>
          <a:noFill/>
          <a:ln>
            <a:noFill/>
          </a:ln>
        </p:spPr>
        <p:txBody>
          <a:bodyPr anchorCtr="0" anchor="t" bIns="34275" lIns="68575" spcFirstLastPara="1" rIns="68575" wrap="square" tIns="34275">
            <a:noAutofit/>
          </a:bodyPr>
          <a:lstStyle/>
          <a:p>
            <a:pPr indent="0" lvl="0" marL="0" rtl="0" algn="l">
              <a:lnSpc>
                <a:spcPct val="80000"/>
              </a:lnSpc>
              <a:spcBef>
                <a:spcPts val="800"/>
              </a:spcBef>
              <a:spcAft>
                <a:spcPts val="0"/>
              </a:spcAft>
              <a:buClr>
                <a:schemeClr val="dk1"/>
              </a:buClr>
              <a:buSzPts val="1628"/>
              <a:buNone/>
            </a:pPr>
            <a:r>
              <a:rPr lang="en-US" sz="1627"/>
              <a:t>Specific Goals for:</a:t>
            </a:r>
            <a:endParaRPr sz="1627">
              <a:latin typeface="Arial"/>
              <a:ea typeface="Arial"/>
              <a:cs typeface="Arial"/>
              <a:sym typeface="Arial"/>
            </a:endParaRPr>
          </a:p>
          <a:p>
            <a:pPr indent="-116932" lvl="0" marL="635000" rtl="0" algn="l">
              <a:lnSpc>
                <a:spcPct val="80000"/>
              </a:lnSpc>
              <a:spcBef>
                <a:spcPts val="800"/>
              </a:spcBef>
              <a:spcAft>
                <a:spcPts val="0"/>
              </a:spcAft>
              <a:buClr>
                <a:schemeClr val="dk1"/>
              </a:buClr>
              <a:buSzPts val="1441"/>
              <a:buChar char="•"/>
            </a:pPr>
            <a:r>
              <a:rPr lang="en-US" sz="1441">
                <a:latin typeface="Arial"/>
                <a:ea typeface="Arial"/>
                <a:cs typeface="Arial"/>
                <a:sym typeface="Arial"/>
              </a:rPr>
              <a:t>Nutrition Promotion</a:t>
            </a:r>
            <a:endParaRPr sz="1053"/>
          </a:p>
          <a:p>
            <a:pPr indent="-116932" lvl="0" marL="635000" rtl="0" algn="l">
              <a:lnSpc>
                <a:spcPct val="80000"/>
              </a:lnSpc>
              <a:spcBef>
                <a:spcPts val="800"/>
              </a:spcBef>
              <a:spcAft>
                <a:spcPts val="0"/>
              </a:spcAft>
              <a:buClr>
                <a:schemeClr val="dk1"/>
              </a:buClr>
              <a:buSzPts val="1441"/>
              <a:buChar char="•"/>
            </a:pPr>
            <a:r>
              <a:rPr lang="en-US" sz="1441">
                <a:latin typeface="Arial"/>
                <a:ea typeface="Arial"/>
                <a:cs typeface="Arial"/>
                <a:sym typeface="Arial"/>
              </a:rPr>
              <a:t>Nutrition Education</a:t>
            </a:r>
            <a:endParaRPr sz="1053"/>
          </a:p>
          <a:p>
            <a:pPr indent="-116932" lvl="0" marL="635000" rtl="0" algn="l">
              <a:lnSpc>
                <a:spcPct val="80000"/>
              </a:lnSpc>
              <a:spcBef>
                <a:spcPts val="800"/>
              </a:spcBef>
              <a:spcAft>
                <a:spcPts val="0"/>
              </a:spcAft>
              <a:buClr>
                <a:schemeClr val="dk1"/>
              </a:buClr>
              <a:buSzPts val="1441"/>
              <a:buChar char="•"/>
            </a:pPr>
            <a:r>
              <a:rPr lang="en-US" sz="1441">
                <a:latin typeface="Arial"/>
                <a:ea typeface="Arial"/>
                <a:cs typeface="Arial"/>
                <a:sym typeface="Arial"/>
              </a:rPr>
              <a:t>Physical Activity</a:t>
            </a:r>
            <a:endParaRPr sz="1053"/>
          </a:p>
          <a:p>
            <a:pPr indent="-116932" lvl="0" marL="635000" rtl="0" algn="l">
              <a:lnSpc>
                <a:spcPct val="80000"/>
              </a:lnSpc>
              <a:spcBef>
                <a:spcPts val="800"/>
              </a:spcBef>
              <a:spcAft>
                <a:spcPts val="0"/>
              </a:spcAft>
              <a:buClr>
                <a:schemeClr val="dk1"/>
              </a:buClr>
              <a:buSzPts val="1441"/>
              <a:buChar char="•"/>
            </a:pPr>
            <a:r>
              <a:rPr lang="en-US" sz="1441">
                <a:latin typeface="Arial"/>
                <a:ea typeface="Arial"/>
                <a:cs typeface="Arial"/>
                <a:sym typeface="Arial"/>
              </a:rPr>
              <a:t>Other Activities that promote student wellness</a:t>
            </a:r>
            <a:endParaRPr sz="1441">
              <a:latin typeface="Arial"/>
              <a:ea typeface="Arial"/>
              <a:cs typeface="Arial"/>
              <a:sym typeface="Arial"/>
            </a:endParaRPr>
          </a:p>
          <a:p>
            <a:pPr indent="0" lvl="0" marL="0" rtl="0" algn="l">
              <a:lnSpc>
                <a:spcPct val="80000"/>
              </a:lnSpc>
              <a:spcBef>
                <a:spcPts val="800"/>
              </a:spcBef>
              <a:spcAft>
                <a:spcPts val="0"/>
              </a:spcAft>
              <a:buSzPts val="852"/>
              <a:buNone/>
            </a:pPr>
            <a:r>
              <a:rPr lang="en-US" sz="1641"/>
              <a:t>Standards and nutrition guidelines for all foods and beverages</a:t>
            </a:r>
            <a:endParaRPr sz="1641"/>
          </a:p>
          <a:p>
            <a:pPr indent="-320132" lvl="0" marL="914400" rtl="0" algn="l">
              <a:lnSpc>
                <a:spcPct val="80000"/>
              </a:lnSpc>
              <a:spcBef>
                <a:spcPts val="800"/>
              </a:spcBef>
              <a:spcAft>
                <a:spcPts val="0"/>
              </a:spcAft>
              <a:buSzPts val="1441"/>
              <a:buChar char="•"/>
            </a:pPr>
            <a:r>
              <a:rPr lang="en-US" sz="1441"/>
              <a:t>School meal nutrition standards</a:t>
            </a:r>
            <a:endParaRPr sz="1441"/>
          </a:p>
          <a:p>
            <a:pPr indent="-320132" lvl="0" marL="914400" rtl="0" algn="l">
              <a:lnSpc>
                <a:spcPct val="80000"/>
              </a:lnSpc>
              <a:spcBef>
                <a:spcPts val="0"/>
              </a:spcBef>
              <a:spcAft>
                <a:spcPts val="0"/>
              </a:spcAft>
              <a:buSzPts val="1441"/>
              <a:buChar char="•"/>
            </a:pPr>
            <a:r>
              <a:rPr lang="en-US" sz="1441"/>
              <a:t>Smart Snacks</a:t>
            </a:r>
            <a:endParaRPr sz="1441"/>
          </a:p>
          <a:p>
            <a:pPr indent="0" lvl="0" marL="0" rtl="0" algn="l">
              <a:lnSpc>
                <a:spcPct val="80000"/>
              </a:lnSpc>
              <a:spcBef>
                <a:spcPts val="800"/>
              </a:spcBef>
              <a:spcAft>
                <a:spcPts val="0"/>
              </a:spcAft>
              <a:buSzPts val="852"/>
              <a:buNone/>
            </a:pPr>
            <a:r>
              <a:rPr lang="en-US" sz="1641"/>
              <a:t>Standards for all foods and beverages provided, but not sold, to students</a:t>
            </a:r>
            <a:endParaRPr sz="1641"/>
          </a:p>
          <a:p>
            <a:pPr indent="-320132" lvl="0" marL="914400" rtl="0" algn="l">
              <a:lnSpc>
                <a:spcPct val="80000"/>
              </a:lnSpc>
              <a:spcBef>
                <a:spcPts val="800"/>
              </a:spcBef>
              <a:spcAft>
                <a:spcPts val="0"/>
              </a:spcAft>
              <a:buSzPts val="1441"/>
              <a:buChar char="•"/>
            </a:pPr>
            <a:r>
              <a:rPr lang="en-US" sz="1441"/>
              <a:t>including foods given as incentives</a:t>
            </a:r>
            <a:endParaRPr sz="1441"/>
          </a:p>
          <a:p>
            <a:pPr indent="0" lvl="0" marL="0" rtl="0" algn="l">
              <a:lnSpc>
                <a:spcPct val="80000"/>
              </a:lnSpc>
              <a:spcBef>
                <a:spcPts val="800"/>
              </a:spcBef>
              <a:spcAft>
                <a:spcPts val="0"/>
              </a:spcAft>
              <a:buSzPts val="852"/>
              <a:buNone/>
            </a:pPr>
            <a:r>
              <a:rPr lang="en-US" sz="1600"/>
              <a:t>Policies for food and beverage marketing</a:t>
            </a:r>
            <a:endParaRPr sz="1600"/>
          </a:p>
          <a:p>
            <a:pPr indent="0" lvl="0" marL="0" rtl="0" algn="l">
              <a:lnSpc>
                <a:spcPct val="80000"/>
              </a:lnSpc>
              <a:spcBef>
                <a:spcPts val="800"/>
              </a:spcBef>
              <a:spcAft>
                <a:spcPts val="0"/>
              </a:spcAft>
              <a:buSzPts val="852"/>
              <a:buNone/>
            </a:pPr>
            <a:r>
              <a:rPr lang="en-US" sz="1600"/>
              <a:t>Description of public involvement, public updates, policy leadership, and evaluation plan</a:t>
            </a:r>
            <a:endParaRPr sz="1600"/>
          </a:p>
        </p:txBody>
      </p:sp>
      <p:sp>
        <p:nvSpPr>
          <p:cNvPr id="281" name="Google Shape;281;g35d87d00a80_1_116"/>
          <p:cNvSpPr txBox="1"/>
          <p:nvPr/>
        </p:nvSpPr>
        <p:spPr>
          <a:xfrm>
            <a:off x="6412800" y="4805625"/>
            <a:ext cx="2731200" cy="415800"/>
          </a:xfrm>
          <a:prstGeom prst="rect">
            <a:avLst/>
          </a:prstGeom>
          <a:noFill/>
          <a:ln>
            <a:noFill/>
          </a:ln>
        </p:spPr>
        <p:txBody>
          <a:bodyPr anchorCtr="0" anchor="t" bIns="91425" lIns="91425" spcFirstLastPara="1" rIns="91425" wrap="square" tIns="91425">
            <a:noAutofit/>
          </a:bodyPr>
          <a:lstStyle/>
          <a:p>
            <a:pPr indent="0" lvl="0" marL="457200" marR="0" rtl="0" algn="l">
              <a:lnSpc>
                <a:spcPct val="90000"/>
              </a:lnSpc>
              <a:spcBef>
                <a:spcPts val="800"/>
              </a:spcBef>
              <a:spcAft>
                <a:spcPts val="0"/>
              </a:spcAft>
              <a:buClr>
                <a:srgbClr val="92D050"/>
              </a:buClr>
              <a:buSzPts val="2100"/>
              <a:buFont typeface="Arial"/>
              <a:buNone/>
            </a:pPr>
            <a:r>
              <a:rPr b="0" i="0" lang="en-US" sz="1400" u="sng" cap="none" strike="noStrike">
                <a:solidFill>
                  <a:schemeClr val="hlink"/>
                </a:solidFill>
                <a:latin typeface="Arial"/>
                <a:ea typeface="Arial"/>
                <a:cs typeface="Arial"/>
                <a:sym typeface="Arial"/>
                <a:hlinkClick r:id="rId3"/>
              </a:rPr>
              <a:t>ADE LWP Template</a:t>
            </a:r>
            <a:endParaRPr b="0" i="0" sz="10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g35d87d00a80_1_121"/>
          <p:cNvSpPr txBox="1"/>
          <p:nvPr>
            <p:ph type="title"/>
          </p:nvPr>
        </p:nvSpPr>
        <p:spPr>
          <a:xfrm>
            <a:off x="628650" y="375044"/>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chemeClr val="dk1"/>
              </a:buClr>
              <a:buSzPts val="3300"/>
              <a:buFont typeface="Arial"/>
              <a:buNone/>
            </a:pPr>
            <a:r>
              <a:rPr b="1" lang="en-US">
                <a:latin typeface="Arial"/>
                <a:ea typeface="Arial"/>
                <a:cs typeface="Arial"/>
                <a:sym typeface="Arial"/>
              </a:rPr>
              <a:t>ADE Required Documentation</a:t>
            </a:r>
            <a:endParaRPr>
              <a:latin typeface="Arial"/>
              <a:ea typeface="Arial"/>
              <a:cs typeface="Arial"/>
              <a:sym typeface="Arial"/>
            </a:endParaRPr>
          </a:p>
        </p:txBody>
      </p:sp>
      <p:sp>
        <p:nvSpPr>
          <p:cNvPr id="288" name="Google Shape;288;g35d87d00a80_1_121"/>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Clr>
                <a:schemeClr val="dk1"/>
              </a:buClr>
              <a:buSzPts val="1800"/>
              <a:buNone/>
            </a:pPr>
            <a:r>
              <a:rPr lang="en-US" sz="1800">
                <a:latin typeface="Arial"/>
                <a:ea typeface="Arial"/>
                <a:cs typeface="Arial"/>
                <a:sym typeface="Arial"/>
              </a:rPr>
              <a:t>Documents required for the LWP portion of the Triennial Assessment: </a:t>
            </a:r>
            <a:endParaRPr/>
          </a:p>
          <a:p>
            <a:pPr indent="-254000" lvl="0" marL="254000" rtl="0" algn="l">
              <a:lnSpc>
                <a:spcPct val="90000"/>
              </a:lnSpc>
              <a:spcBef>
                <a:spcPts val="800"/>
              </a:spcBef>
              <a:spcAft>
                <a:spcPts val="0"/>
              </a:spcAft>
              <a:buClr>
                <a:schemeClr val="dk1"/>
              </a:buClr>
              <a:buSzPts val="1800"/>
              <a:buFont typeface="Arial"/>
              <a:buChar char="•"/>
            </a:pPr>
            <a:r>
              <a:rPr lang="en-US" sz="1800">
                <a:latin typeface="Arial"/>
                <a:ea typeface="Arial"/>
                <a:cs typeface="Arial"/>
                <a:sym typeface="Arial"/>
              </a:rPr>
              <a:t>Copy of the current LWP </a:t>
            </a:r>
            <a:endParaRPr/>
          </a:p>
          <a:p>
            <a:pPr indent="-254000" lvl="0" marL="254000" rtl="0" algn="l">
              <a:lnSpc>
                <a:spcPct val="90000"/>
              </a:lnSpc>
              <a:spcBef>
                <a:spcPts val="800"/>
              </a:spcBef>
              <a:spcAft>
                <a:spcPts val="0"/>
              </a:spcAft>
              <a:buClr>
                <a:schemeClr val="dk1"/>
              </a:buClr>
              <a:buSzPts val="1800"/>
              <a:buFont typeface="Arial"/>
              <a:buChar char="•"/>
            </a:pPr>
            <a:r>
              <a:rPr lang="en-US" sz="1800">
                <a:latin typeface="Arial"/>
                <a:ea typeface="Arial"/>
                <a:cs typeface="Arial"/>
                <a:sym typeface="Arial"/>
              </a:rPr>
              <a:t>Description of how the policy and assessments are made available to the public</a:t>
            </a:r>
            <a:endParaRPr/>
          </a:p>
          <a:p>
            <a:pPr indent="-254000" lvl="0" marL="254000" rtl="0" algn="l">
              <a:lnSpc>
                <a:spcPct val="90000"/>
              </a:lnSpc>
              <a:spcBef>
                <a:spcPts val="800"/>
              </a:spcBef>
              <a:spcAft>
                <a:spcPts val="0"/>
              </a:spcAft>
              <a:buClr>
                <a:schemeClr val="dk1"/>
              </a:buClr>
              <a:buSzPts val="1800"/>
              <a:buFont typeface="Arial"/>
              <a:buChar char="•"/>
            </a:pPr>
            <a:r>
              <a:rPr lang="en-US" sz="1800">
                <a:latin typeface="Arial"/>
                <a:ea typeface="Arial"/>
                <a:cs typeface="Arial"/>
                <a:sym typeface="Arial"/>
              </a:rPr>
              <a:t>Comparison to model policy or </a:t>
            </a:r>
            <a:r>
              <a:rPr lang="en-US" sz="1800">
                <a:latin typeface="Arial"/>
                <a:ea typeface="Arial"/>
                <a:cs typeface="Arial"/>
                <a:sym typeface="Arial"/>
                <a:extLst>
                  <a:ext uri="http://customooxmlschemas.google.com/">
                    <go:slidesCustomData xmlns:go="http://customooxmlschemas.google.com/" textRoundtripDataId="3"/>
                  </a:ext>
                </a:extLst>
              </a:rPr>
              <a:t>WellSAT policy</a:t>
            </a:r>
            <a:endParaRPr/>
          </a:p>
          <a:p>
            <a:pPr indent="-254000" lvl="0" marL="254000" rtl="0" algn="l">
              <a:lnSpc>
                <a:spcPct val="90000"/>
              </a:lnSpc>
              <a:spcBef>
                <a:spcPts val="800"/>
              </a:spcBef>
              <a:spcAft>
                <a:spcPts val="0"/>
              </a:spcAft>
              <a:buClr>
                <a:schemeClr val="dk1"/>
              </a:buClr>
              <a:buSzPts val="1800"/>
              <a:buFont typeface="Arial"/>
              <a:buChar char="•"/>
            </a:pPr>
            <a:r>
              <a:rPr lang="en-US" sz="1800">
                <a:latin typeface="Arial"/>
                <a:ea typeface="Arial"/>
                <a:cs typeface="Arial"/>
                <a:sym typeface="Arial"/>
              </a:rPr>
              <a:t>Description of efforts to review and update the LWP, including all parties involved and how stakeholders were made aware of ability to participate</a:t>
            </a:r>
            <a:endParaRPr/>
          </a:p>
          <a:p>
            <a:pPr indent="-254000" lvl="0" marL="254000" rtl="0" algn="l">
              <a:lnSpc>
                <a:spcPct val="90000"/>
              </a:lnSpc>
              <a:spcBef>
                <a:spcPts val="800"/>
              </a:spcBef>
              <a:spcAft>
                <a:spcPts val="0"/>
              </a:spcAft>
              <a:buClr>
                <a:schemeClr val="dk1"/>
              </a:buClr>
              <a:buSzPts val="1800"/>
              <a:buFont typeface="Arial"/>
              <a:buChar char="•"/>
            </a:pPr>
            <a:r>
              <a:rPr lang="en-US" sz="1800">
                <a:latin typeface="Arial"/>
                <a:ea typeface="Arial"/>
                <a:cs typeface="Arial"/>
                <a:sym typeface="Arial"/>
              </a:rPr>
              <a:t>Most current (past 3 years) assessment of implementatio</a:t>
            </a:r>
            <a:r>
              <a:rPr lang="en-US" sz="1800"/>
              <a:t>n</a:t>
            </a:r>
            <a:r>
              <a:rPr lang="en-US" sz="1800">
                <a:latin typeface="Arial"/>
                <a:ea typeface="Arial"/>
                <a:cs typeface="Arial"/>
                <a:sym typeface="Arial"/>
              </a:rPr>
              <a:t>. </a:t>
            </a:r>
            <a:endParaRPr/>
          </a:p>
          <a:p>
            <a:pPr indent="-222250" lvl="1" marL="520700" rtl="0" algn="l">
              <a:lnSpc>
                <a:spcPct val="90000"/>
              </a:lnSpc>
              <a:spcBef>
                <a:spcPts val="400"/>
              </a:spcBef>
              <a:spcAft>
                <a:spcPts val="0"/>
              </a:spcAft>
              <a:buClr>
                <a:schemeClr val="dk1"/>
              </a:buClr>
              <a:buSzPts val="1500"/>
              <a:buFont typeface="Courier New"/>
              <a:buChar char="o"/>
            </a:pPr>
            <a:r>
              <a:rPr lang="en-US" sz="1500"/>
              <a:t>Activity and </a:t>
            </a:r>
            <a:r>
              <a:rPr lang="en-US" sz="1500">
                <a:latin typeface="Arial"/>
                <a:ea typeface="Arial"/>
                <a:cs typeface="Arial"/>
                <a:sym typeface="Arial"/>
              </a:rPr>
              <a:t>Assessment Tool (AAT)</a:t>
            </a:r>
            <a:r>
              <a:rPr lang="en-US" sz="1500"/>
              <a:t> or </a:t>
            </a:r>
            <a:r>
              <a:rPr lang="en-US" sz="1500">
                <a:latin typeface="Arial"/>
                <a:ea typeface="Arial"/>
                <a:cs typeface="Arial"/>
                <a:sym typeface="Arial"/>
              </a:rPr>
              <a:t>WellS</a:t>
            </a:r>
            <a:r>
              <a:rPr lang="en-US" sz="1500"/>
              <a:t>AT Practice</a:t>
            </a:r>
            <a:endParaRPr sz="1500">
              <a:latin typeface="Arial"/>
              <a:ea typeface="Arial"/>
              <a:cs typeface="Arial"/>
              <a:sym typeface="Arial"/>
            </a:endParaRPr>
          </a:p>
          <a:p>
            <a:pPr indent="-38100" lvl="0" marL="177800" rtl="0" algn="l">
              <a:lnSpc>
                <a:spcPct val="90000"/>
              </a:lnSpc>
              <a:spcBef>
                <a:spcPts val="800"/>
              </a:spcBef>
              <a:spcAft>
                <a:spcPts val="0"/>
              </a:spcAft>
              <a:buClr>
                <a:schemeClr val="dk1"/>
              </a:buClr>
              <a:buSzPts val="21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g35d87d00a80_1_127"/>
          <p:cNvSpPr txBox="1"/>
          <p:nvPr>
            <p:ph idx="1" type="body"/>
          </p:nvPr>
        </p:nvSpPr>
        <p:spPr>
          <a:xfrm>
            <a:off x="735500" y="740575"/>
            <a:ext cx="7781100" cy="4200000"/>
          </a:xfrm>
          <a:prstGeom prst="rect">
            <a:avLst/>
          </a:prstGeom>
          <a:noFill/>
          <a:ln>
            <a:noFill/>
          </a:ln>
        </p:spPr>
        <p:txBody>
          <a:bodyPr anchorCtr="0" anchor="t" bIns="34275" lIns="68575" spcFirstLastPara="1" rIns="68575" wrap="square" tIns="34275">
            <a:normAutofit/>
          </a:bodyPr>
          <a:lstStyle/>
          <a:p>
            <a:pPr indent="0" lvl="0" marL="0" rtl="0" algn="ctr">
              <a:lnSpc>
                <a:spcPct val="90000"/>
              </a:lnSpc>
              <a:spcBef>
                <a:spcPts val="0"/>
              </a:spcBef>
              <a:spcAft>
                <a:spcPts val="0"/>
              </a:spcAft>
              <a:buClr>
                <a:srgbClr val="92D050"/>
              </a:buClr>
              <a:buSzPts val="2100"/>
              <a:buNone/>
            </a:pPr>
            <a:r>
              <a:rPr lang="en-US" sz="2200" u="sng">
                <a:solidFill>
                  <a:schemeClr val="hlink"/>
                </a:solidFill>
                <a:latin typeface="Arial"/>
                <a:ea typeface="Arial"/>
                <a:cs typeface="Arial"/>
                <a:sym typeface="Arial"/>
                <a:hlinkClick r:id="rId3"/>
              </a:rPr>
              <a:t>Administrative Review Summaries | Arizona Department of Education</a:t>
            </a:r>
            <a:endParaRPr sz="2200">
              <a:solidFill>
                <a:srgbClr val="92D050"/>
              </a:solidFill>
              <a:latin typeface="Arial"/>
              <a:ea typeface="Arial"/>
              <a:cs typeface="Arial"/>
              <a:sym typeface="Arial"/>
            </a:endParaRPr>
          </a:p>
          <a:p>
            <a:pPr indent="0" lvl="1" marL="152400" rtl="0" algn="l">
              <a:lnSpc>
                <a:spcPct val="90000"/>
              </a:lnSpc>
              <a:spcBef>
                <a:spcPts val="400"/>
              </a:spcBef>
              <a:spcAft>
                <a:spcPts val="0"/>
              </a:spcAft>
              <a:buClr>
                <a:srgbClr val="1C1C1C"/>
              </a:buClr>
              <a:buSzPts val="2400"/>
              <a:buNone/>
            </a:pPr>
            <a:r>
              <a:t/>
            </a:r>
            <a:endParaRPr b="1" sz="2400">
              <a:latin typeface="Arial"/>
              <a:ea typeface="Arial"/>
              <a:cs typeface="Arial"/>
              <a:sym typeface="Arial"/>
            </a:endParaRPr>
          </a:p>
          <a:p>
            <a:pPr indent="0" lvl="1" marL="152400" rtl="0" algn="ctr">
              <a:lnSpc>
                <a:spcPct val="90000"/>
              </a:lnSpc>
              <a:spcBef>
                <a:spcPts val="400"/>
              </a:spcBef>
              <a:spcAft>
                <a:spcPts val="0"/>
              </a:spcAft>
              <a:buClr>
                <a:srgbClr val="1C1C1C"/>
              </a:buClr>
              <a:buSzPts val="2000"/>
              <a:buNone/>
            </a:pPr>
            <a:r>
              <a:rPr b="1" lang="en-US" sz="2500">
                <a:latin typeface="Arial"/>
                <a:ea typeface="Arial"/>
                <a:cs typeface="Arial"/>
                <a:sym typeface="Arial"/>
              </a:rPr>
              <a:t>Common AR Summary Report Findings:</a:t>
            </a:r>
            <a:endParaRPr b="1" sz="2500">
              <a:latin typeface="Arial"/>
              <a:ea typeface="Arial"/>
              <a:cs typeface="Arial"/>
              <a:sym typeface="Arial"/>
            </a:endParaRPr>
          </a:p>
          <a:p>
            <a:pPr indent="-215900" lvl="1" marL="292100" rtl="0" algn="l">
              <a:lnSpc>
                <a:spcPct val="90000"/>
              </a:lnSpc>
              <a:spcBef>
                <a:spcPts val="400"/>
              </a:spcBef>
              <a:spcAft>
                <a:spcPts val="0"/>
              </a:spcAft>
              <a:buClr>
                <a:srgbClr val="1C1C1C"/>
              </a:buClr>
              <a:buSzPts val="2200"/>
              <a:buFont typeface="Arial"/>
              <a:buChar char="•"/>
            </a:pPr>
            <a:r>
              <a:rPr lang="en-US" sz="2200">
                <a:latin typeface="Arial"/>
                <a:ea typeface="Arial"/>
                <a:cs typeface="Arial"/>
                <a:sym typeface="Arial"/>
              </a:rPr>
              <a:t>Missing elements: </a:t>
            </a:r>
            <a:r>
              <a:rPr lang="en-US" sz="2200" u="sng">
                <a:latin typeface="Arial"/>
                <a:ea typeface="Arial"/>
                <a:cs typeface="Arial"/>
                <a:sym typeface="Arial"/>
              </a:rPr>
              <a:t>Nutrition Promotion</a:t>
            </a:r>
            <a:r>
              <a:rPr lang="en-US" sz="2200">
                <a:latin typeface="Arial"/>
                <a:ea typeface="Arial"/>
                <a:cs typeface="Arial"/>
                <a:sym typeface="Arial"/>
              </a:rPr>
              <a:t> and Other Activities that promote student wellness.</a:t>
            </a:r>
            <a:endParaRPr sz="2600"/>
          </a:p>
          <a:p>
            <a:pPr indent="-215900" lvl="1" marL="292100" rtl="0" algn="l">
              <a:lnSpc>
                <a:spcPct val="90000"/>
              </a:lnSpc>
              <a:spcBef>
                <a:spcPts val="400"/>
              </a:spcBef>
              <a:spcAft>
                <a:spcPts val="0"/>
              </a:spcAft>
              <a:buClr>
                <a:srgbClr val="1C1C1C"/>
              </a:buClr>
              <a:buSzPts val="2200"/>
              <a:buFont typeface="Arial"/>
              <a:buChar char="•"/>
            </a:pPr>
            <a:r>
              <a:rPr lang="en-US" sz="2200">
                <a:latin typeface="Arial"/>
                <a:ea typeface="Arial"/>
                <a:cs typeface="Arial"/>
                <a:sym typeface="Arial"/>
              </a:rPr>
              <a:t>Public involvement, Wellness committee is open to the public and stakeholders.</a:t>
            </a:r>
            <a:endParaRPr sz="2600"/>
          </a:p>
          <a:p>
            <a:pPr indent="-215900" lvl="1" marL="292100" rtl="0" algn="l">
              <a:lnSpc>
                <a:spcPct val="90000"/>
              </a:lnSpc>
              <a:spcBef>
                <a:spcPts val="400"/>
              </a:spcBef>
              <a:spcAft>
                <a:spcPts val="0"/>
              </a:spcAft>
              <a:buClr>
                <a:srgbClr val="1C1C1C"/>
              </a:buClr>
              <a:buSzPts val="2200"/>
              <a:buFont typeface="Arial"/>
              <a:buChar char="•"/>
            </a:pPr>
            <a:r>
              <a:rPr lang="en-US" sz="2200">
                <a:latin typeface="Arial"/>
                <a:ea typeface="Arial"/>
                <a:cs typeface="Arial"/>
                <a:sym typeface="Arial"/>
              </a:rPr>
              <a:t>Public access to view LWP and/or LWP assessment.</a:t>
            </a:r>
            <a:endParaRPr sz="2600"/>
          </a:p>
          <a:p>
            <a:pPr indent="-215900" lvl="1" marL="292100" rtl="0" algn="l">
              <a:lnSpc>
                <a:spcPct val="90000"/>
              </a:lnSpc>
              <a:spcBef>
                <a:spcPts val="400"/>
              </a:spcBef>
              <a:spcAft>
                <a:spcPts val="0"/>
              </a:spcAft>
              <a:buClr>
                <a:srgbClr val="1C1C1C"/>
              </a:buClr>
              <a:buSzPts val="2200"/>
              <a:buFont typeface="Arial"/>
              <a:buChar char="•"/>
            </a:pPr>
            <a:r>
              <a:rPr lang="en-US" sz="2200">
                <a:latin typeface="Arial"/>
                <a:ea typeface="Arial"/>
                <a:cs typeface="Arial"/>
                <a:sym typeface="Arial"/>
              </a:rPr>
              <a:t>LWP not evaluated, no plans to evaluate.</a:t>
            </a:r>
            <a:endParaRPr sz="2600"/>
          </a:p>
          <a:p>
            <a:pPr indent="-25400" lvl="0" marL="177800" rtl="0" algn="l">
              <a:lnSpc>
                <a:spcPct val="90000"/>
              </a:lnSpc>
              <a:spcBef>
                <a:spcPts val="800"/>
              </a:spcBef>
              <a:spcAft>
                <a:spcPts val="0"/>
              </a:spcAft>
              <a:buClr>
                <a:schemeClr val="dk1"/>
              </a:buClr>
              <a:buSzPts val="2400"/>
              <a:buNone/>
            </a:pPr>
            <a:r>
              <a:t/>
            </a:r>
            <a:endParaRPr/>
          </a:p>
        </p:txBody>
      </p:sp>
      <p:sp>
        <p:nvSpPr>
          <p:cNvPr id="294" name="Google Shape;294;g35d87d00a80_1_127"/>
          <p:cNvSpPr txBox="1"/>
          <p:nvPr>
            <p:ph idx="2" type="body"/>
          </p:nvPr>
        </p:nvSpPr>
        <p:spPr>
          <a:xfrm>
            <a:off x="-1608003" y="2399299"/>
            <a:ext cx="395700" cy="1019700"/>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Clr>
                <a:schemeClr val="dk1"/>
              </a:buClr>
              <a:buSzPts val="12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g35d87d00a80_1_133"/>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chemeClr val="dk1"/>
              </a:buClr>
              <a:buSzPts val="3300"/>
              <a:buFont typeface="Arial"/>
              <a:buNone/>
            </a:pPr>
            <a:r>
              <a:rPr b="1" lang="en-US" sz="3300">
                <a:latin typeface="Arial"/>
                <a:ea typeface="Arial"/>
                <a:cs typeface="Arial"/>
                <a:sym typeface="Arial"/>
              </a:rPr>
              <a:t>Nutrition Promotion VS Nutrition Education</a:t>
            </a:r>
            <a:br>
              <a:rPr b="1" lang="en-US" sz="3300">
                <a:latin typeface="Arial"/>
                <a:ea typeface="Arial"/>
                <a:cs typeface="Arial"/>
                <a:sym typeface="Arial"/>
              </a:rPr>
            </a:br>
            <a:endParaRPr/>
          </a:p>
        </p:txBody>
      </p:sp>
      <p:sp>
        <p:nvSpPr>
          <p:cNvPr id="301" name="Google Shape;301;g35d87d00a80_1_133"/>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Clr>
                <a:schemeClr val="dk1"/>
              </a:buClr>
              <a:buSzPts val="2100"/>
              <a:buNone/>
            </a:pPr>
            <a:r>
              <a:rPr b="1" lang="en-US" sz="2100">
                <a:latin typeface="Arial"/>
                <a:ea typeface="Arial"/>
                <a:cs typeface="Arial"/>
                <a:sym typeface="Arial"/>
              </a:rPr>
              <a:t>Nutrition Promotion </a:t>
            </a:r>
            <a:r>
              <a:rPr lang="en-US" sz="2100">
                <a:latin typeface="Arial"/>
                <a:ea typeface="Arial"/>
                <a:cs typeface="Arial"/>
                <a:sym typeface="Arial"/>
              </a:rPr>
              <a:t>includes activities and participation in programs that promote and reinforce health and emphasize the school’s commitment to a health school nutrition environment.</a:t>
            </a:r>
            <a:br>
              <a:rPr lang="en-US" sz="2100">
                <a:latin typeface="Arial"/>
                <a:ea typeface="Arial"/>
                <a:cs typeface="Arial"/>
                <a:sym typeface="Arial"/>
              </a:rPr>
            </a:br>
            <a:br>
              <a:rPr lang="en-US" sz="2100">
                <a:latin typeface="Arial"/>
                <a:ea typeface="Arial"/>
                <a:cs typeface="Arial"/>
                <a:sym typeface="Arial"/>
              </a:rPr>
            </a:br>
            <a:r>
              <a:rPr b="1" lang="en-US" sz="2100">
                <a:latin typeface="Arial"/>
                <a:ea typeface="Arial"/>
                <a:cs typeface="Arial"/>
                <a:sym typeface="Arial"/>
              </a:rPr>
              <a:t>Nutrition education </a:t>
            </a:r>
            <a:r>
              <a:rPr lang="en-US" sz="2100">
                <a:latin typeface="Arial"/>
                <a:ea typeface="Arial"/>
                <a:cs typeface="Arial"/>
                <a:sym typeface="Arial"/>
              </a:rPr>
              <a:t>teaches behavior-focused skills and may be offered as part of a comprehensive, standards-based program designed to provide students with the knowledge and skills necessary to safeguard their health and make positive choices regarding food and nutrition, or nutrition education can be offered as sequential individual lessons throughout the school year.</a:t>
            </a:r>
            <a:br>
              <a:rPr lang="en-US" sz="2100">
                <a:latin typeface="Arial"/>
                <a:ea typeface="Arial"/>
                <a:cs typeface="Arial"/>
                <a:sym typeface="Arial"/>
              </a:rPr>
            </a:b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g35d87d00a80_1_139"/>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Clr>
                <a:srgbClr val="3F3F3F"/>
              </a:buClr>
              <a:buSzPts val="2700"/>
              <a:buFont typeface="Arial"/>
              <a:buNone/>
            </a:pPr>
            <a:r>
              <a:rPr b="1" i="0" lang="en-US" sz="2700" u="none" cap="none" strike="noStrike">
                <a:solidFill>
                  <a:srgbClr val="3F3F3F"/>
                </a:solidFill>
                <a:latin typeface="Arial"/>
                <a:ea typeface="Arial"/>
                <a:cs typeface="Arial"/>
                <a:sym typeface="Arial"/>
              </a:rPr>
              <a:t>LWP Administrative Review (AR) Findings </a:t>
            </a:r>
            <a:br>
              <a:rPr b="1" i="0" lang="en-US" sz="2700" u="none" cap="none" strike="noStrike">
                <a:solidFill>
                  <a:srgbClr val="3F3F3F"/>
                </a:solidFill>
                <a:latin typeface="Arial"/>
                <a:ea typeface="Arial"/>
                <a:cs typeface="Arial"/>
                <a:sym typeface="Arial"/>
              </a:rPr>
            </a:br>
            <a:r>
              <a:rPr b="1" i="0" lang="en-US" sz="2700" u="none" cap="none" strike="noStrike">
                <a:solidFill>
                  <a:srgbClr val="3F3F3F"/>
                </a:solidFill>
                <a:latin typeface="Arial"/>
                <a:ea typeface="Arial"/>
                <a:cs typeface="Arial"/>
                <a:sym typeface="Arial"/>
              </a:rPr>
              <a:t>SY 24-25</a:t>
            </a:r>
            <a:endParaRPr/>
          </a:p>
        </p:txBody>
      </p:sp>
      <p:sp>
        <p:nvSpPr>
          <p:cNvPr id="307" name="Google Shape;307;g35d87d00a80_1_139"/>
          <p:cNvSpPr txBox="1"/>
          <p:nvPr>
            <p:ph idx="1" type="body"/>
          </p:nvPr>
        </p:nvSpPr>
        <p:spPr>
          <a:xfrm>
            <a:off x="628650" y="1369226"/>
            <a:ext cx="7886700" cy="3614100"/>
          </a:xfrm>
          <a:prstGeom prst="rect">
            <a:avLst/>
          </a:prstGeom>
          <a:noFill/>
          <a:ln>
            <a:noFill/>
          </a:ln>
        </p:spPr>
        <p:txBody>
          <a:bodyPr anchorCtr="0" anchor="t" bIns="34275" lIns="68575" spcFirstLastPara="1" rIns="68575" wrap="square" tIns="34275">
            <a:normAutofit fontScale="40000" lnSpcReduction="10000"/>
          </a:bodyPr>
          <a:lstStyle/>
          <a:p>
            <a:pPr indent="0" lvl="0" marL="0" rtl="0" algn="l">
              <a:lnSpc>
                <a:spcPct val="300000"/>
              </a:lnSpc>
              <a:spcBef>
                <a:spcPts val="0"/>
              </a:spcBef>
              <a:spcAft>
                <a:spcPts val="0"/>
              </a:spcAft>
              <a:buSzPct val="74309"/>
              <a:buNone/>
            </a:pPr>
            <a:r>
              <a:rPr lang="en-US" sz="4710"/>
              <a:t>Projected Statistics:</a:t>
            </a:r>
            <a:endParaRPr sz="4710"/>
          </a:p>
          <a:p>
            <a:pPr indent="-170485" lvl="0" marL="177800" rtl="0" algn="l">
              <a:lnSpc>
                <a:spcPct val="300000"/>
              </a:lnSpc>
              <a:spcBef>
                <a:spcPts val="0"/>
              </a:spcBef>
              <a:spcAft>
                <a:spcPts val="0"/>
              </a:spcAft>
              <a:buClr>
                <a:schemeClr val="dk1"/>
              </a:buClr>
              <a:buSzPct val="99973"/>
              <a:buChar char="➢"/>
            </a:pPr>
            <a:r>
              <a:rPr lang="en-US" sz="3709">
                <a:latin typeface="Arial"/>
                <a:ea typeface="Arial"/>
                <a:cs typeface="Arial"/>
                <a:sym typeface="Arial"/>
              </a:rPr>
              <a:t>60% of LEAs had LWP findings</a:t>
            </a:r>
            <a:endParaRPr sz="2810"/>
          </a:p>
          <a:p>
            <a:pPr indent="-170485" lvl="0" marL="177800" rtl="0" algn="l">
              <a:lnSpc>
                <a:spcPct val="300000"/>
              </a:lnSpc>
              <a:spcBef>
                <a:spcPts val="800"/>
              </a:spcBef>
              <a:spcAft>
                <a:spcPts val="0"/>
              </a:spcAft>
              <a:buClr>
                <a:schemeClr val="dk1"/>
              </a:buClr>
              <a:buSzPct val="99973"/>
              <a:buChar char="➢"/>
            </a:pPr>
            <a:r>
              <a:rPr lang="en-US" sz="3709">
                <a:latin typeface="Arial"/>
                <a:ea typeface="Arial"/>
                <a:cs typeface="Arial"/>
                <a:sym typeface="Arial"/>
              </a:rPr>
              <a:t>38% of LEAs had missing LWP requirements</a:t>
            </a:r>
            <a:endParaRPr sz="2810"/>
          </a:p>
          <a:p>
            <a:pPr indent="-152430" lvl="0" marL="177800" rtl="0" algn="l">
              <a:lnSpc>
                <a:spcPct val="300000"/>
              </a:lnSpc>
              <a:spcBef>
                <a:spcPts val="800"/>
              </a:spcBef>
              <a:spcAft>
                <a:spcPts val="0"/>
              </a:spcAft>
              <a:buClr>
                <a:schemeClr val="dk1"/>
              </a:buClr>
              <a:buSzPct val="80828"/>
              <a:buChar char="➢"/>
            </a:pPr>
            <a:r>
              <a:rPr lang="en-US" sz="3709">
                <a:latin typeface="Arial"/>
                <a:ea typeface="Arial"/>
                <a:cs typeface="Arial"/>
                <a:sym typeface="Arial"/>
              </a:rPr>
              <a:t>17% did not evaluate or update the LWP</a:t>
            </a:r>
            <a:br>
              <a:rPr lang="en-US" sz="3709">
                <a:latin typeface="Arial"/>
                <a:ea typeface="Arial"/>
                <a:cs typeface="Arial"/>
                <a:sym typeface="Arial"/>
              </a:rPr>
            </a:br>
            <a:br>
              <a:rPr lang="en-US" sz="1800">
                <a:latin typeface="Arial"/>
                <a:ea typeface="Arial"/>
                <a:cs typeface="Arial"/>
                <a:sym typeface="Arial"/>
              </a:rPr>
            </a:b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g35d87d00a80_1_144"/>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chemeClr val="dk1"/>
              </a:buClr>
              <a:buSzPts val="3300"/>
              <a:buFont typeface="Play"/>
              <a:buNone/>
            </a:pPr>
            <a:r>
              <a:rPr b="1" lang="en-US"/>
              <a:t>ADE </a:t>
            </a:r>
            <a:r>
              <a:rPr b="1" lang="en-US" sz="3300">
                <a:latin typeface="Arial"/>
                <a:ea typeface="Arial"/>
                <a:cs typeface="Arial"/>
                <a:sym typeface="Arial"/>
              </a:rPr>
              <a:t>Resources</a:t>
            </a:r>
            <a:endParaRPr b="1"/>
          </a:p>
        </p:txBody>
      </p:sp>
      <p:sp>
        <p:nvSpPr>
          <p:cNvPr id="313" name="Google Shape;313;g35d87d00a80_1_144"/>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SzPts val="1400"/>
              <a:buNone/>
            </a:pPr>
            <a:r>
              <a:t/>
            </a:r>
            <a:endParaRPr/>
          </a:p>
          <a:p>
            <a:pPr indent="-171450" lvl="0" marL="177800" rtl="0" algn="l">
              <a:lnSpc>
                <a:spcPct val="90000"/>
              </a:lnSpc>
              <a:spcBef>
                <a:spcPts val="800"/>
              </a:spcBef>
              <a:spcAft>
                <a:spcPts val="0"/>
              </a:spcAft>
              <a:buClr>
                <a:schemeClr val="dk1"/>
              </a:buClr>
              <a:buSzPts val="2100"/>
              <a:buChar char="•"/>
            </a:pPr>
            <a:r>
              <a:rPr lang="en-US" u="sng">
                <a:solidFill>
                  <a:schemeClr val="hlink"/>
                </a:solidFill>
                <a:hlinkClick r:id="rId3"/>
              </a:rPr>
              <a:t>ADE LWP template</a:t>
            </a:r>
            <a:endParaRPr/>
          </a:p>
          <a:p>
            <a:pPr indent="-171450" lvl="0" marL="177800" rtl="0" algn="l">
              <a:lnSpc>
                <a:spcPct val="90000"/>
              </a:lnSpc>
              <a:spcBef>
                <a:spcPts val="800"/>
              </a:spcBef>
              <a:spcAft>
                <a:spcPts val="0"/>
              </a:spcAft>
              <a:buClr>
                <a:schemeClr val="dk1"/>
              </a:buClr>
              <a:buSzPts val="2100"/>
              <a:buChar char="•"/>
            </a:pPr>
            <a:r>
              <a:rPr lang="en-US" u="sng">
                <a:solidFill>
                  <a:schemeClr val="hlink"/>
                </a:solidFill>
                <a:hlinkClick r:id="rId4"/>
              </a:rPr>
              <a:t>ADE Assessment Tool</a:t>
            </a:r>
            <a:endParaRPr/>
          </a:p>
          <a:p>
            <a:pPr indent="-171450" lvl="0" marL="177800" rtl="0" algn="l">
              <a:lnSpc>
                <a:spcPct val="90000"/>
              </a:lnSpc>
              <a:spcBef>
                <a:spcPts val="800"/>
              </a:spcBef>
              <a:spcAft>
                <a:spcPts val="0"/>
              </a:spcAft>
              <a:buClr>
                <a:schemeClr val="dk1"/>
              </a:buClr>
              <a:buSzPts val="2100"/>
              <a:buChar char="•"/>
            </a:pPr>
            <a:r>
              <a:rPr lang="en-US" u="sng">
                <a:solidFill>
                  <a:schemeClr val="hlink"/>
                </a:solidFill>
                <a:hlinkClick r:id="rId5"/>
              </a:rPr>
              <a:t>Local Wellness Policy Assessment Comparison with a Model Policy</a:t>
            </a:r>
            <a:endParaRPr/>
          </a:p>
          <a:p>
            <a:pPr indent="-171450" lvl="0" marL="177800" rtl="0" algn="l">
              <a:lnSpc>
                <a:spcPct val="90000"/>
              </a:lnSpc>
              <a:spcBef>
                <a:spcPts val="800"/>
              </a:spcBef>
              <a:spcAft>
                <a:spcPts val="0"/>
              </a:spcAft>
              <a:buClr>
                <a:schemeClr val="dk1"/>
              </a:buClr>
              <a:buSzPts val="2100"/>
              <a:buChar char="•"/>
            </a:pPr>
            <a:r>
              <a:rPr lang="en-US" u="sng">
                <a:solidFill>
                  <a:schemeClr val="hlink"/>
                </a:solidFill>
                <a:hlinkClick r:id="rId6"/>
              </a:rPr>
              <a:t>School Wellness Report Card</a:t>
            </a:r>
            <a:endParaRPr/>
          </a:p>
          <a:p>
            <a:pPr indent="-171450" lvl="0" marL="177800" rtl="0" algn="l">
              <a:lnSpc>
                <a:spcPct val="90000"/>
              </a:lnSpc>
              <a:spcBef>
                <a:spcPts val="800"/>
              </a:spcBef>
              <a:spcAft>
                <a:spcPts val="0"/>
              </a:spcAft>
              <a:buClr>
                <a:schemeClr val="dk1"/>
              </a:buClr>
              <a:buSzPts val="2100"/>
              <a:buChar char="•"/>
            </a:pPr>
            <a:r>
              <a:rPr lang="en-US" u="sng">
                <a:solidFill>
                  <a:schemeClr val="hlink"/>
                </a:solidFill>
                <a:hlinkClick r:id="rId7"/>
              </a:rPr>
              <a:t>USDA Off-site Assessment Tool</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Agenda</a:t>
            </a:r>
            <a:endParaRPr/>
          </a:p>
        </p:txBody>
      </p:sp>
      <p:sp>
        <p:nvSpPr>
          <p:cNvPr id="191" name="Google Shape;191;p2"/>
          <p:cNvSpPr txBox="1"/>
          <p:nvPr>
            <p:ph idx="1" type="body"/>
          </p:nvPr>
        </p:nvSpPr>
        <p:spPr>
          <a:xfrm>
            <a:off x="311700" y="1152475"/>
            <a:ext cx="8520600" cy="36819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What is a wellness policy?</a:t>
            </a:r>
            <a:endParaRPr>
              <a:solidFill>
                <a:schemeClr val="dk1"/>
              </a:solidFill>
            </a:endParaRPr>
          </a:p>
          <a:p>
            <a:pPr indent="-342900" lvl="1" marL="914400" rtl="0" algn="l">
              <a:lnSpc>
                <a:spcPct val="115000"/>
              </a:lnSpc>
              <a:spcBef>
                <a:spcPts val="0"/>
              </a:spcBef>
              <a:spcAft>
                <a:spcPts val="0"/>
              </a:spcAft>
              <a:buClr>
                <a:schemeClr val="dk1"/>
              </a:buClr>
              <a:buSzPts val="1800"/>
              <a:buAutoNum type="alphaLcPeriod"/>
            </a:pPr>
            <a:r>
              <a:rPr lang="en-US" sz="1800">
                <a:solidFill>
                  <a:schemeClr val="dk1"/>
                </a:solidFill>
              </a:rPr>
              <a:t>Background</a:t>
            </a:r>
            <a:endParaRPr sz="1800">
              <a:solidFill>
                <a:schemeClr val="dk1"/>
              </a:solidFill>
            </a:endParaRPr>
          </a:p>
          <a:p>
            <a:pPr indent="-342900" lvl="1" marL="914400" rtl="0" algn="l">
              <a:lnSpc>
                <a:spcPct val="115000"/>
              </a:lnSpc>
              <a:spcBef>
                <a:spcPts val="0"/>
              </a:spcBef>
              <a:spcAft>
                <a:spcPts val="0"/>
              </a:spcAft>
              <a:buClr>
                <a:schemeClr val="dk1"/>
              </a:buClr>
              <a:buSzPts val="1800"/>
              <a:buAutoNum type="alphaLcPeriod"/>
            </a:pPr>
            <a:r>
              <a:rPr lang="en-US" sz="1800">
                <a:solidFill>
                  <a:schemeClr val="dk1"/>
                </a:solidFill>
              </a:rPr>
              <a:t>WSCC Model</a:t>
            </a:r>
            <a:endParaRPr sz="1800">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Arizona Department of Education Triennial Assessment</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The LIA’s Role</a:t>
            </a:r>
            <a:endParaRPr>
              <a:solidFill>
                <a:schemeClr val="dk1"/>
              </a:solidFill>
            </a:endParaRPr>
          </a:p>
          <a:p>
            <a:pPr indent="-342900" lvl="1" marL="914400" rtl="0" algn="l">
              <a:lnSpc>
                <a:spcPct val="115000"/>
              </a:lnSpc>
              <a:spcBef>
                <a:spcPts val="0"/>
              </a:spcBef>
              <a:spcAft>
                <a:spcPts val="0"/>
              </a:spcAft>
              <a:buClr>
                <a:schemeClr val="dk1"/>
              </a:buClr>
              <a:buSzPts val="1800"/>
              <a:buAutoNum type="alphaLcPeriod"/>
            </a:pPr>
            <a:r>
              <a:rPr lang="en-US" sz="1800">
                <a:solidFill>
                  <a:schemeClr val="dk1"/>
                </a:solidFill>
              </a:rPr>
              <a:t>SHACs</a:t>
            </a:r>
            <a:endParaRPr sz="1800">
              <a:solidFill>
                <a:schemeClr val="dk1"/>
              </a:solidFill>
            </a:endParaRPr>
          </a:p>
          <a:p>
            <a:pPr indent="-342900" lvl="1" marL="914400" rtl="0" algn="l">
              <a:lnSpc>
                <a:spcPct val="115000"/>
              </a:lnSpc>
              <a:spcBef>
                <a:spcPts val="0"/>
              </a:spcBef>
              <a:spcAft>
                <a:spcPts val="0"/>
              </a:spcAft>
              <a:buClr>
                <a:schemeClr val="dk1"/>
              </a:buClr>
              <a:buSzPts val="1800"/>
              <a:buAutoNum type="alphaLcPeriod"/>
            </a:pPr>
            <a:r>
              <a:rPr lang="en-US" sz="1800">
                <a:solidFill>
                  <a:schemeClr val="dk1"/>
                </a:solidFill>
              </a:rPr>
              <a:t>AZ Health Zone &amp; WellSAT Policy</a:t>
            </a:r>
            <a:endParaRPr sz="1800">
              <a:solidFill>
                <a:schemeClr val="dk1"/>
              </a:solidFill>
            </a:endParaRPr>
          </a:p>
          <a:p>
            <a:pPr indent="-342900" lvl="1" marL="914400" rtl="0" algn="l">
              <a:lnSpc>
                <a:spcPct val="115000"/>
              </a:lnSpc>
              <a:spcBef>
                <a:spcPts val="0"/>
              </a:spcBef>
              <a:spcAft>
                <a:spcPts val="0"/>
              </a:spcAft>
              <a:buClr>
                <a:schemeClr val="dk1"/>
              </a:buClr>
              <a:buSzPts val="1800"/>
              <a:buAutoNum type="alphaLcPeriod"/>
            </a:pPr>
            <a:r>
              <a:rPr lang="en-US" sz="1800">
                <a:solidFill>
                  <a:schemeClr val="dk1"/>
                </a:solidFill>
              </a:rPr>
              <a:t>Capacity Building</a:t>
            </a:r>
            <a:endParaRPr sz="1800">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Community Engagement</a:t>
            </a:r>
            <a:endParaRPr>
              <a:solidFill>
                <a:schemeClr val="dk1"/>
              </a:solidFill>
            </a:endParaRPr>
          </a:p>
          <a:p>
            <a:pPr indent="-342900" lvl="0" marL="457200" rtl="0" algn="l">
              <a:lnSpc>
                <a:spcPct val="115000"/>
              </a:lnSpc>
              <a:spcBef>
                <a:spcPts val="0"/>
              </a:spcBef>
              <a:spcAft>
                <a:spcPts val="0"/>
              </a:spcAft>
              <a:buClr>
                <a:schemeClr val="dk1"/>
              </a:buClr>
              <a:buSzPts val="1800"/>
              <a:buAutoNum type="arabicPeriod"/>
            </a:pPr>
            <a:r>
              <a:rPr lang="en-US">
                <a:solidFill>
                  <a:schemeClr val="dk1"/>
                </a:solidFill>
              </a:rPr>
              <a:t>Resources</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g35d87d00a80_1_149"/>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chemeClr val="dk1"/>
              </a:buClr>
              <a:buSzPts val="3300"/>
              <a:buFont typeface="Play"/>
              <a:buNone/>
            </a:pPr>
            <a:r>
              <a:rPr lang="en-US"/>
              <a:t>Thank you</a:t>
            </a:r>
            <a:endParaRPr/>
          </a:p>
        </p:txBody>
      </p:sp>
      <p:sp>
        <p:nvSpPr>
          <p:cNvPr id="319" name="Google Shape;319;g35d87d00a80_1_149"/>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Clr>
                <a:schemeClr val="dk1"/>
              </a:buClr>
              <a:buSzPts val="2100"/>
              <a:buNone/>
            </a:pPr>
            <a:r>
              <a:rPr lang="en-US"/>
              <a:t>Becky Jacobs, NDTR</a:t>
            </a:r>
            <a:endParaRPr/>
          </a:p>
          <a:p>
            <a:pPr indent="0" lvl="0" marL="0" rtl="0" algn="l">
              <a:lnSpc>
                <a:spcPct val="90000"/>
              </a:lnSpc>
              <a:spcBef>
                <a:spcPts val="800"/>
              </a:spcBef>
              <a:spcAft>
                <a:spcPts val="0"/>
              </a:spcAft>
              <a:buClr>
                <a:schemeClr val="dk1"/>
              </a:buClr>
              <a:buSzPts val="2100"/>
              <a:buNone/>
            </a:pPr>
            <a:r>
              <a:rPr lang="en-US"/>
              <a:t>Health and Nutrition Services Specialist </a:t>
            </a:r>
            <a:endParaRPr/>
          </a:p>
          <a:p>
            <a:pPr indent="0" lvl="0" marL="0" rtl="0" algn="l">
              <a:lnSpc>
                <a:spcPct val="90000"/>
              </a:lnSpc>
              <a:spcBef>
                <a:spcPts val="800"/>
              </a:spcBef>
              <a:spcAft>
                <a:spcPts val="0"/>
              </a:spcAft>
              <a:buClr>
                <a:schemeClr val="dk1"/>
              </a:buClr>
              <a:buSzPts val="2100"/>
              <a:buNone/>
            </a:pPr>
            <a:r>
              <a:rPr lang="en-US"/>
              <a:t>Arizona Department of Education Health and Nutrition Services </a:t>
            </a:r>
            <a:endParaRPr/>
          </a:p>
          <a:p>
            <a:pPr indent="0" lvl="0" marL="0" rtl="0" algn="l">
              <a:lnSpc>
                <a:spcPct val="90000"/>
              </a:lnSpc>
              <a:spcBef>
                <a:spcPts val="800"/>
              </a:spcBef>
              <a:spcAft>
                <a:spcPts val="0"/>
              </a:spcAft>
              <a:buClr>
                <a:schemeClr val="dk1"/>
              </a:buClr>
              <a:buSzPts val="2100"/>
              <a:buNone/>
            </a:pPr>
            <a:r>
              <a:rPr lang="en-US"/>
              <a:t>602-542-2111</a:t>
            </a:r>
            <a:endParaRPr/>
          </a:p>
          <a:p>
            <a:pPr indent="0" lvl="0" marL="0" rtl="0" algn="l">
              <a:lnSpc>
                <a:spcPct val="90000"/>
              </a:lnSpc>
              <a:spcBef>
                <a:spcPts val="800"/>
              </a:spcBef>
              <a:spcAft>
                <a:spcPts val="0"/>
              </a:spcAft>
              <a:buClr>
                <a:schemeClr val="dk1"/>
              </a:buClr>
              <a:buSzPts val="2100"/>
              <a:buNone/>
            </a:pPr>
            <a:r>
              <a:rPr lang="en-US"/>
              <a:t>Becky.Jacobs@azed.gov</a:t>
            </a:r>
            <a:endParaRPr/>
          </a:p>
          <a:p>
            <a:pPr indent="-38100" lvl="0" marL="177800" rtl="0" algn="l">
              <a:lnSpc>
                <a:spcPct val="90000"/>
              </a:lnSpc>
              <a:spcBef>
                <a:spcPts val="800"/>
              </a:spcBef>
              <a:spcAft>
                <a:spcPts val="0"/>
              </a:spcAft>
              <a:buClr>
                <a:schemeClr val="dk1"/>
              </a:buClr>
              <a:buSzPts val="21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7"/>
          <p:cNvSpPr txBox="1"/>
          <p:nvPr/>
        </p:nvSpPr>
        <p:spPr>
          <a:xfrm>
            <a:off x="1608000" y="1777900"/>
            <a:ext cx="5928000" cy="738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School Health Advisory Councils</a:t>
            </a:r>
            <a:br>
              <a:rPr b="0" i="0" lang="en-US" sz="1800" u="none" cap="none" strike="noStrike">
                <a:solidFill>
                  <a:schemeClr val="dk1"/>
                </a:solidFill>
                <a:latin typeface="Arial"/>
                <a:ea typeface="Arial"/>
                <a:cs typeface="Arial"/>
                <a:sym typeface="Arial"/>
              </a:rPr>
            </a:br>
            <a:r>
              <a:rPr b="0" i="0" lang="en-US" sz="1800" u="none" cap="none" strike="noStrike">
                <a:solidFill>
                  <a:schemeClr val="dk1"/>
                </a:solidFill>
                <a:latin typeface="Arial"/>
                <a:ea typeface="Arial"/>
                <a:cs typeface="Arial"/>
                <a:sym typeface="Arial"/>
              </a:rPr>
              <a:t>(</a:t>
            </a:r>
            <a:r>
              <a:rPr b="0" i="0" lang="en-US" sz="1800" u="none" cap="none" strike="noStrike">
                <a:solidFill>
                  <a:schemeClr val="dk1"/>
                </a:solidFill>
                <a:latin typeface="Arial"/>
                <a:ea typeface="Arial"/>
                <a:cs typeface="Arial"/>
                <a:sym typeface="Arial"/>
                <a:extLst>
                  <a:ext uri="http://customooxmlschemas.google.com/">
                    <go:slidesCustomData xmlns:go="http://customooxmlschemas.google.com/" textRoundtripDataId="4"/>
                  </a:ext>
                </a:extLst>
              </a:rPr>
              <a:t>SHAC</a:t>
            </a:r>
            <a:r>
              <a:rPr b="0" i="0" lang="en-US" sz="1800" u="none" cap="none" strike="noStrike">
                <a:solidFill>
                  <a:schemeClr val="dk1"/>
                </a:solidFill>
                <a:latin typeface="Arial"/>
                <a:ea typeface="Arial"/>
                <a:cs typeface="Arial"/>
                <a:sym typeface="Arial"/>
              </a:rPr>
              <a:t>s)</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SHACs</a:t>
            </a:r>
            <a:endParaRPr/>
          </a:p>
        </p:txBody>
      </p:sp>
      <p:sp>
        <p:nvSpPr>
          <p:cNvPr id="330" name="Google Shape;330;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US">
                <a:solidFill>
                  <a:schemeClr val="dk1"/>
                </a:solidFill>
              </a:rPr>
              <a:t>School Health Advisory Councils, also known as Wellness Committees</a:t>
            </a:r>
            <a:endParaRPr>
              <a:solidFill>
                <a:schemeClr val="dk1"/>
              </a:solidFill>
            </a:endParaRPr>
          </a:p>
          <a:p>
            <a:pPr indent="-342900" lvl="0" marL="457200" rtl="0" algn="l">
              <a:lnSpc>
                <a:spcPct val="115000"/>
              </a:lnSpc>
              <a:spcBef>
                <a:spcPts val="1200"/>
              </a:spcBef>
              <a:spcAft>
                <a:spcPts val="0"/>
              </a:spcAft>
              <a:buClr>
                <a:schemeClr val="dk1"/>
              </a:buClr>
              <a:buSzPts val="1800"/>
              <a:buChar char="●"/>
            </a:pPr>
            <a:r>
              <a:rPr lang="en-US">
                <a:solidFill>
                  <a:schemeClr val="dk1"/>
                </a:solidFill>
              </a:rPr>
              <a:t>Must operate at the district level</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Optional school-based committee</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Include various members of the school community</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Meet quarterly</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Responsible for maintenance, evaluation, and implementation of LWP</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Energize the policy with new initiatives</a:t>
            </a:r>
            <a:endParaRPr>
              <a:solidFill>
                <a:schemeClr val="dk1"/>
              </a:solidFill>
            </a:endParaRPr>
          </a:p>
          <a:p>
            <a:pPr indent="0" lvl="0" marL="457200" rtl="0" algn="l">
              <a:lnSpc>
                <a:spcPct val="115000"/>
              </a:lnSpc>
              <a:spcBef>
                <a:spcPts val="1200"/>
              </a:spcBef>
              <a:spcAft>
                <a:spcPts val="1200"/>
              </a:spcAft>
              <a:buSzPts val="1800"/>
              <a:buNone/>
            </a:pPr>
            <a:r>
              <a:t/>
            </a:r>
            <a:endParaRPr>
              <a:solidFill>
                <a:schemeClr val="dk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9"/>
          <p:cNvSpPr txBox="1"/>
          <p:nvPr/>
        </p:nvSpPr>
        <p:spPr>
          <a:xfrm>
            <a:off x="1927975" y="2110050"/>
            <a:ext cx="5787300" cy="461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WellSAT Policy and AZ Heath Zone</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10"/>
          <p:cNvSpPr txBox="1"/>
          <p:nvPr>
            <p:ph type="title"/>
          </p:nvPr>
        </p:nvSpPr>
        <p:spPr>
          <a:xfrm>
            <a:off x="782775" y="456775"/>
            <a:ext cx="29319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extLst>
                  <a:ext uri="http://customooxmlschemas.google.com/">
                    <go:slidesCustomData xmlns:go="http://customooxmlschemas.google.com/" textRoundtripDataId="6"/>
                  </a:ext>
                </a:extLst>
              </a:rPr>
              <a:t>WellSAT Policy</a:t>
            </a:r>
            <a:endParaRPr/>
          </a:p>
        </p:txBody>
      </p:sp>
      <p:sp>
        <p:nvSpPr>
          <p:cNvPr id="341" name="Google Shape;341;p10"/>
          <p:cNvSpPr txBox="1"/>
          <p:nvPr>
            <p:ph idx="1" type="body"/>
          </p:nvPr>
        </p:nvSpPr>
        <p:spPr>
          <a:xfrm>
            <a:off x="311700" y="1376325"/>
            <a:ext cx="3694200" cy="3192600"/>
          </a:xfrm>
          <a:prstGeom prst="rect">
            <a:avLst/>
          </a:prstGeom>
          <a:noFill/>
          <a:ln>
            <a:noFill/>
          </a:ln>
        </p:spPr>
        <p:txBody>
          <a:bodyPr anchorCtr="0" anchor="t" bIns="91425" lIns="91425" spcFirstLastPara="1" rIns="91425" wrap="square" tIns="91425">
            <a:normAutofit lnSpcReduction="10000"/>
          </a:bodyPr>
          <a:lstStyle/>
          <a:p>
            <a:pPr indent="-336550" lvl="0" marL="457200" rtl="0" algn="l">
              <a:lnSpc>
                <a:spcPct val="115000"/>
              </a:lnSpc>
              <a:spcBef>
                <a:spcPts val="0"/>
              </a:spcBef>
              <a:spcAft>
                <a:spcPts val="0"/>
              </a:spcAft>
              <a:buClr>
                <a:schemeClr val="dk1"/>
              </a:buClr>
              <a:buSzPts val="1700"/>
              <a:buChar char="●"/>
            </a:pPr>
            <a:r>
              <a:rPr lang="en-US" sz="1700">
                <a:solidFill>
                  <a:schemeClr val="dk1"/>
                </a:solidFill>
              </a:rPr>
              <a:t>Wellness School Assessment Tool (WellSAT)</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US" sz="1700">
                <a:solidFill>
                  <a:schemeClr val="dk1"/>
                </a:solidFill>
              </a:rPr>
              <a:t>An online tool to evaluate wellness policies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US" sz="1700">
                <a:solidFill>
                  <a:schemeClr val="dk1"/>
                </a:solidFill>
                <a:extLst>
                  <a:ext uri="http://customooxmlschemas.google.com/">
                    <go:slidesCustomData xmlns:go="http://customooxmlschemas.google.com/" textRoundtripDataId="7"/>
                  </a:ext>
                </a:extLst>
              </a:rPr>
              <a:t>Encompasses</a:t>
            </a:r>
            <a:r>
              <a:rPr lang="en-US" sz="1700">
                <a:solidFill>
                  <a:schemeClr val="dk1"/>
                </a:solidFill>
              </a:rPr>
              <a:t> nutrition and physical activity</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US" sz="1700">
                <a:solidFill>
                  <a:schemeClr val="dk1"/>
                </a:solidFill>
              </a:rPr>
              <a:t>Compares against a model policy</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US" sz="1700">
                <a:solidFill>
                  <a:schemeClr val="dk1"/>
                </a:solidFill>
              </a:rPr>
              <a:t>Can be used to facilitate the triennial assessment of local wellness policies</a:t>
            </a:r>
            <a:endParaRPr sz="1700">
              <a:solidFill>
                <a:schemeClr val="dk1"/>
              </a:solidFill>
            </a:endParaRPr>
          </a:p>
        </p:txBody>
      </p:sp>
      <p:sp>
        <p:nvSpPr>
          <p:cNvPr id="342" name="Google Shape;342;p10"/>
          <p:cNvSpPr/>
          <p:nvPr/>
        </p:nvSpPr>
        <p:spPr>
          <a:xfrm>
            <a:off x="5427700" y="947963"/>
            <a:ext cx="2372100" cy="1165500"/>
          </a:xfrm>
          <a:prstGeom prst="rect">
            <a:avLst/>
          </a:prstGeom>
          <a:solidFill>
            <a:schemeClr val="lt1"/>
          </a:solid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 name="Google Shape;343;p10"/>
          <p:cNvSpPr/>
          <p:nvPr/>
        </p:nvSpPr>
        <p:spPr>
          <a:xfrm>
            <a:off x="6654300" y="2113475"/>
            <a:ext cx="2372100" cy="1165500"/>
          </a:xfrm>
          <a:prstGeom prst="rect">
            <a:avLst/>
          </a:prstGeom>
          <a:solidFill>
            <a:schemeClr val="lt1"/>
          </a:solid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 name="Google Shape;344;p10"/>
          <p:cNvSpPr/>
          <p:nvPr/>
        </p:nvSpPr>
        <p:spPr>
          <a:xfrm>
            <a:off x="4282200" y="2113475"/>
            <a:ext cx="2372100" cy="1165500"/>
          </a:xfrm>
          <a:prstGeom prst="rect">
            <a:avLst/>
          </a:prstGeom>
          <a:solidFill>
            <a:schemeClr val="lt1"/>
          </a:solid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 name="Google Shape;345;p10"/>
          <p:cNvSpPr/>
          <p:nvPr/>
        </p:nvSpPr>
        <p:spPr>
          <a:xfrm>
            <a:off x="5427700" y="3278975"/>
            <a:ext cx="2372100" cy="1165500"/>
          </a:xfrm>
          <a:prstGeom prst="rect">
            <a:avLst/>
          </a:prstGeom>
          <a:solidFill>
            <a:schemeClr val="lt1"/>
          </a:solid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10"/>
          <p:cNvSpPr txBox="1"/>
          <p:nvPr/>
        </p:nvSpPr>
        <p:spPr>
          <a:xfrm>
            <a:off x="5457100" y="954975"/>
            <a:ext cx="2313300" cy="11154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Nutrition Environment </a:t>
            </a:r>
            <a:endParaRPr b="0" i="0" sz="1800" u="none" cap="none" strike="noStrike">
              <a:solidFill>
                <a:schemeClr val="dk2"/>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&amp; Services</a:t>
            </a:r>
            <a:endParaRPr b="0" i="0" sz="1800" u="none" cap="none" strike="noStrike">
              <a:solidFill>
                <a:schemeClr val="dk2"/>
              </a:solidFill>
              <a:latin typeface="Arial"/>
              <a:ea typeface="Arial"/>
              <a:cs typeface="Arial"/>
              <a:sym typeface="Arial"/>
            </a:endParaRPr>
          </a:p>
        </p:txBody>
      </p:sp>
      <p:sp>
        <p:nvSpPr>
          <p:cNvPr id="347" name="Google Shape;347;p10"/>
          <p:cNvSpPr txBox="1"/>
          <p:nvPr/>
        </p:nvSpPr>
        <p:spPr>
          <a:xfrm>
            <a:off x="4282200" y="2113463"/>
            <a:ext cx="2313300" cy="1165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Employee Wellness</a:t>
            </a:r>
            <a:endParaRPr b="0" i="0" sz="1800" u="none" cap="none" strike="noStrike">
              <a:solidFill>
                <a:schemeClr val="dk2"/>
              </a:solidFill>
              <a:latin typeface="Arial"/>
              <a:ea typeface="Arial"/>
              <a:cs typeface="Arial"/>
              <a:sym typeface="Arial"/>
            </a:endParaRPr>
          </a:p>
        </p:txBody>
      </p:sp>
      <p:sp>
        <p:nvSpPr>
          <p:cNvPr id="348" name="Google Shape;348;p10"/>
          <p:cNvSpPr txBox="1"/>
          <p:nvPr/>
        </p:nvSpPr>
        <p:spPr>
          <a:xfrm>
            <a:off x="5457100" y="3322075"/>
            <a:ext cx="2313300" cy="1015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Physical Education &amp; </a:t>
            </a:r>
            <a:endParaRPr b="0" i="0" sz="1800" u="none" cap="none" strike="noStrike">
              <a:solidFill>
                <a:schemeClr val="dk2"/>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Physical Activity</a:t>
            </a:r>
            <a:endParaRPr b="0" i="0" sz="1800" u="none" cap="none" strike="noStrike">
              <a:solidFill>
                <a:schemeClr val="dk2"/>
              </a:solidFill>
              <a:latin typeface="Arial"/>
              <a:ea typeface="Arial"/>
              <a:cs typeface="Arial"/>
              <a:sym typeface="Arial"/>
            </a:endParaRPr>
          </a:p>
        </p:txBody>
      </p:sp>
      <p:sp>
        <p:nvSpPr>
          <p:cNvPr id="349" name="Google Shape;349;p10"/>
          <p:cNvSpPr txBox="1"/>
          <p:nvPr/>
        </p:nvSpPr>
        <p:spPr>
          <a:xfrm>
            <a:off x="6667200" y="2113475"/>
            <a:ext cx="2346300" cy="1165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Nutrition Education</a:t>
            </a:r>
            <a:endParaRPr b="0" i="0" sz="1800" u="none" cap="none" strike="noStrike">
              <a:solidFill>
                <a:schemeClr val="dk2"/>
              </a:solidFill>
              <a:latin typeface="Arial"/>
              <a:ea typeface="Arial"/>
              <a:cs typeface="Arial"/>
              <a:sym typeface="Arial"/>
            </a:endParaRPr>
          </a:p>
        </p:txBody>
      </p:sp>
      <p:sp>
        <p:nvSpPr>
          <p:cNvPr id="350" name="Google Shape;350;p10"/>
          <p:cNvSpPr/>
          <p:nvPr/>
        </p:nvSpPr>
        <p:spPr>
          <a:xfrm>
            <a:off x="4691175" y="574375"/>
            <a:ext cx="3766500" cy="337500"/>
          </a:xfrm>
          <a:prstGeom prst="rect">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Federal Requirements</a:t>
            </a:r>
            <a:endParaRPr b="0" i="0" sz="1800" u="none" cap="none" strike="noStrike">
              <a:solidFill>
                <a:srgbClr val="000000"/>
              </a:solidFill>
              <a:latin typeface="Arial"/>
              <a:ea typeface="Arial"/>
              <a:cs typeface="Arial"/>
              <a:sym typeface="Arial"/>
            </a:endParaRPr>
          </a:p>
        </p:txBody>
      </p:sp>
      <p:sp>
        <p:nvSpPr>
          <p:cNvPr id="351" name="Google Shape;351;p10"/>
          <p:cNvSpPr/>
          <p:nvPr/>
        </p:nvSpPr>
        <p:spPr>
          <a:xfrm>
            <a:off x="4691175" y="4480575"/>
            <a:ext cx="3766500" cy="337500"/>
          </a:xfrm>
          <a:prstGeom prst="rect">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000000"/>
                </a:solidFill>
                <a:latin typeface="Arial"/>
                <a:ea typeface="Arial"/>
                <a:cs typeface="Arial"/>
                <a:sym typeface="Arial"/>
              </a:rPr>
              <a:t>Implementation &amp; Coordination</a:t>
            </a:r>
            <a:endParaRPr b="0" i="0" sz="1700" u="none" cap="none" strike="noStrik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WellSAT Policy</a:t>
            </a:r>
            <a:endParaRPr/>
          </a:p>
        </p:txBody>
      </p:sp>
      <p:sp>
        <p:nvSpPr>
          <p:cNvPr id="357" name="Google Shape;357;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lang="en-US">
                <a:solidFill>
                  <a:schemeClr val="dk1"/>
                </a:solidFill>
              </a:rPr>
              <a:t>WellSAT Policy is a tool that evaluates the strength and comprehensiveness of a local wellness </a:t>
            </a:r>
            <a:r>
              <a:rPr lang="en-US">
                <a:solidFill>
                  <a:schemeClr val="dk1"/>
                </a:solidFill>
                <a:extLst>
                  <a:ext uri="http://customooxmlschemas.google.com/">
                    <go:slidesCustomData xmlns:go="http://customooxmlschemas.google.com/" textRoundtripDataId="8"/>
                  </a:ext>
                </a:extLst>
              </a:rPr>
              <a:t>policy</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AZ Health Zone uses this tool as an official evaluation</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This training is part one of a two part training</a:t>
            </a:r>
            <a:endParaRPr>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Part two is offered by State Evaluation Team (SET)</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Once both trainings are completed, you will be a certified WellSAT Policy Consultant for the FY 2026-2030 grant cycle</a:t>
            </a:r>
            <a:endParaRPr>
              <a:solidFill>
                <a:schemeClr val="dk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2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600"/>
              <a:buNone/>
            </a:pPr>
            <a:r>
              <a:rPr lang="en-US" sz="1800"/>
              <a:t>The Local Implementing Agency Role</a:t>
            </a:r>
            <a:endParaRPr sz="18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Local Implementing Agency Role</a:t>
            </a:r>
            <a:endParaRPr/>
          </a:p>
        </p:txBody>
      </p:sp>
      <p:sp>
        <p:nvSpPr>
          <p:cNvPr id="368" name="Google Shape;368;p3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lang="en-US">
                <a:solidFill>
                  <a:schemeClr val="dk1"/>
                </a:solidFill>
              </a:rPr>
              <a:t>Educate district and school partners on the benefits of:</a:t>
            </a:r>
            <a:endParaRPr>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Reviving their local wellness policy</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Starting a wellness committee or SHAC</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Partnering with AZ Health Zone</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Support sites with:</a:t>
            </a:r>
            <a:endParaRPr>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Organizing a wellness committee or SHAC</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Assessing and updating their local wellness policy</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Understanding the Triennial Assessment</a:t>
            </a:r>
            <a:endParaRPr sz="1800">
              <a:solidFill>
                <a:schemeClr val="dk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g35fc1ddf675_0_0"/>
          <p:cNvSpPr/>
          <p:nvPr/>
        </p:nvSpPr>
        <p:spPr>
          <a:xfrm>
            <a:off x="2200200" y="383900"/>
            <a:ext cx="4772100" cy="4539600"/>
          </a:xfrm>
          <a:prstGeom prst="ellipse">
            <a:avLst/>
          </a:prstGeom>
          <a:noFill/>
          <a:ln cap="flat" cmpd="sng" w="1143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 name="Google Shape;374;g35fc1ddf675_0_0"/>
          <p:cNvSpPr/>
          <p:nvPr/>
        </p:nvSpPr>
        <p:spPr>
          <a:xfrm>
            <a:off x="3395775" y="149275"/>
            <a:ext cx="2114100" cy="1171500"/>
          </a:xfrm>
          <a:prstGeom prst="roundRect">
            <a:avLst>
              <a:gd fmla="val 16667" name="adj"/>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1CADE4"/>
                </a:solidFill>
                <a:latin typeface="Archivo Black"/>
                <a:ea typeface="Archivo Black"/>
                <a:cs typeface="Archivo Black"/>
                <a:sym typeface="Archivo Black"/>
              </a:rPr>
              <a:t>Step 1. Collect</a:t>
            </a:r>
            <a:endParaRPr b="0" i="0" sz="1700" u="none" cap="none" strike="noStrike">
              <a:solidFill>
                <a:srgbClr val="1CADE4"/>
              </a:solidFill>
              <a:latin typeface="Archivo Black"/>
              <a:ea typeface="Archivo Black"/>
              <a:cs typeface="Archivo Black"/>
              <a:sym typeface="Archivo Black"/>
            </a:endParaRPr>
          </a:p>
        </p:txBody>
      </p:sp>
      <p:sp>
        <p:nvSpPr>
          <p:cNvPr id="375" name="Google Shape;375;g35fc1ddf675_0_0"/>
          <p:cNvSpPr/>
          <p:nvPr/>
        </p:nvSpPr>
        <p:spPr>
          <a:xfrm>
            <a:off x="5837175" y="1320775"/>
            <a:ext cx="2114100" cy="1171500"/>
          </a:xfrm>
          <a:prstGeom prst="roundRect">
            <a:avLst>
              <a:gd fmla="val 16667" name="adj"/>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1CADE4"/>
                </a:solidFill>
                <a:latin typeface="Archivo Black"/>
                <a:ea typeface="Archivo Black"/>
                <a:cs typeface="Archivo Black"/>
                <a:sym typeface="Archivo Black"/>
              </a:rPr>
              <a:t>Step 2.  Assess</a:t>
            </a:r>
            <a:endParaRPr b="0" i="0" sz="1700" u="none" cap="none" strike="noStrike">
              <a:solidFill>
                <a:srgbClr val="1CADE4"/>
              </a:solidFill>
              <a:latin typeface="Archivo Black"/>
              <a:ea typeface="Archivo Black"/>
              <a:cs typeface="Archivo Black"/>
              <a:sym typeface="Archivo Black"/>
            </a:endParaRPr>
          </a:p>
        </p:txBody>
      </p:sp>
      <p:sp>
        <p:nvSpPr>
          <p:cNvPr id="376" name="Google Shape;376;g35fc1ddf675_0_0"/>
          <p:cNvSpPr/>
          <p:nvPr/>
        </p:nvSpPr>
        <p:spPr>
          <a:xfrm>
            <a:off x="5895300" y="3106600"/>
            <a:ext cx="2114100" cy="1171500"/>
          </a:xfrm>
          <a:prstGeom prst="roundRect">
            <a:avLst>
              <a:gd fmla="val 16667" name="adj"/>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1CADE4"/>
                </a:solidFill>
                <a:latin typeface="Archivo Black"/>
                <a:ea typeface="Archivo Black"/>
                <a:cs typeface="Archivo Black"/>
                <a:sym typeface="Archivo Black"/>
              </a:rPr>
              <a:t>Step 3. Recommend</a:t>
            </a:r>
            <a:endParaRPr b="0" i="0" sz="1700" u="none" cap="none" strike="noStrike">
              <a:solidFill>
                <a:srgbClr val="1CADE4"/>
              </a:solidFill>
              <a:latin typeface="Archivo Black"/>
              <a:ea typeface="Archivo Black"/>
              <a:cs typeface="Archivo Black"/>
              <a:sym typeface="Archivo Black"/>
            </a:endParaRPr>
          </a:p>
        </p:txBody>
      </p:sp>
      <p:sp>
        <p:nvSpPr>
          <p:cNvPr id="377" name="Google Shape;377;g35fc1ddf675_0_0"/>
          <p:cNvSpPr/>
          <p:nvPr/>
        </p:nvSpPr>
        <p:spPr>
          <a:xfrm>
            <a:off x="3514950" y="3878400"/>
            <a:ext cx="2114100" cy="1171500"/>
          </a:xfrm>
          <a:prstGeom prst="roundRect">
            <a:avLst>
              <a:gd fmla="val 16667" name="adj"/>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1CADE4"/>
                </a:solidFill>
                <a:latin typeface="Archivo Black"/>
                <a:ea typeface="Archivo Black"/>
                <a:cs typeface="Archivo Black"/>
                <a:sym typeface="Archivo Black"/>
              </a:rPr>
              <a:t>Step 4. Edit</a:t>
            </a:r>
            <a:endParaRPr b="0" i="0" sz="1700" u="none" cap="none" strike="noStrike">
              <a:solidFill>
                <a:srgbClr val="1CADE4"/>
              </a:solidFill>
              <a:latin typeface="Archivo Black"/>
              <a:ea typeface="Archivo Black"/>
              <a:cs typeface="Archivo Black"/>
              <a:sym typeface="Archivo Black"/>
            </a:endParaRPr>
          </a:p>
        </p:txBody>
      </p:sp>
      <p:sp>
        <p:nvSpPr>
          <p:cNvPr id="378" name="Google Shape;378;g35fc1ddf675_0_0"/>
          <p:cNvSpPr/>
          <p:nvPr/>
        </p:nvSpPr>
        <p:spPr>
          <a:xfrm>
            <a:off x="1281675" y="3106600"/>
            <a:ext cx="2114100" cy="1171500"/>
          </a:xfrm>
          <a:prstGeom prst="roundRect">
            <a:avLst>
              <a:gd fmla="val 16667" name="adj"/>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1CADE4"/>
                </a:solidFill>
                <a:latin typeface="Archivo Black"/>
                <a:ea typeface="Archivo Black"/>
                <a:cs typeface="Archivo Black"/>
                <a:sym typeface="Archivo Black"/>
              </a:rPr>
              <a:t>Step 5. Share</a:t>
            </a:r>
            <a:endParaRPr b="0" i="0" sz="1700" u="none" cap="none" strike="noStrike">
              <a:solidFill>
                <a:srgbClr val="1CADE4"/>
              </a:solidFill>
              <a:latin typeface="Archivo Black"/>
              <a:ea typeface="Archivo Black"/>
              <a:cs typeface="Archivo Black"/>
              <a:sym typeface="Archivo Black"/>
            </a:endParaRPr>
          </a:p>
        </p:txBody>
      </p:sp>
      <p:sp>
        <p:nvSpPr>
          <p:cNvPr id="379" name="Google Shape;379;g35fc1ddf675_0_0"/>
          <p:cNvSpPr/>
          <p:nvPr/>
        </p:nvSpPr>
        <p:spPr>
          <a:xfrm>
            <a:off x="872400" y="1320775"/>
            <a:ext cx="2114100" cy="1171500"/>
          </a:xfrm>
          <a:prstGeom prst="roundRect">
            <a:avLst>
              <a:gd fmla="val 16667" name="adj"/>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en-US" sz="1700" u="none" cap="none" strike="noStrike">
                <a:solidFill>
                  <a:srgbClr val="1CADE4"/>
                </a:solidFill>
                <a:latin typeface="Archivo Black"/>
                <a:ea typeface="Archivo Black"/>
                <a:cs typeface="Archivo Black"/>
                <a:sym typeface="Archivo Black"/>
              </a:rPr>
              <a:t>Step 6. Change</a:t>
            </a:r>
            <a:endParaRPr b="0" i="0" sz="1700" u="none" cap="none" strike="noStrike">
              <a:solidFill>
                <a:srgbClr val="1CADE4"/>
              </a:solidFill>
              <a:latin typeface="Archivo Black"/>
              <a:ea typeface="Archivo Black"/>
              <a:cs typeface="Archivo Black"/>
              <a:sym typeface="Archivo Black"/>
            </a:endParaRPr>
          </a:p>
        </p:txBody>
      </p:sp>
      <p:sp>
        <p:nvSpPr>
          <p:cNvPr id="380" name="Google Shape;380;g35fc1ddf675_0_0"/>
          <p:cNvSpPr/>
          <p:nvPr/>
        </p:nvSpPr>
        <p:spPr>
          <a:xfrm>
            <a:off x="822975" y="1148875"/>
            <a:ext cx="2245500" cy="1515300"/>
          </a:xfrm>
          <a:prstGeom prst="ellipse">
            <a:avLst/>
          </a:prstGeom>
          <a:no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 name="Google Shape;381;g35fc1ddf675_0_0"/>
          <p:cNvSpPr/>
          <p:nvPr/>
        </p:nvSpPr>
        <p:spPr>
          <a:xfrm>
            <a:off x="3449250" y="3814500"/>
            <a:ext cx="2245500" cy="1299300"/>
          </a:xfrm>
          <a:prstGeom prst="ellipse">
            <a:avLst/>
          </a:prstGeom>
          <a:no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 name="Google Shape;382;g35fc1ddf675_0_0"/>
          <p:cNvSpPr/>
          <p:nvPr/>
        </p:nvSpPr>
        <p:spPr>
          <a:xfrm>
            <a:off x="1215975" y="2978800"/>
            <a:ext cx="2245500" cy="1427100"/>
          </a:xfrm>
          <a:prstGeom prst="ellipse">
            <a:avLst/>
          </a:prstGeom>
          <a:no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 name="Google Shape;383;g35fc1ddf675_0_0"/>
          <p:cNvSpPr txBox="1"/>
          <p:nvPr/>
        </p:nvSpPr>
        <p:spPr>
          <a:xfrm>
            <a:off x="3703500" y="1744900"/>
            <a:ext cx="1737000" cy="1293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rgbClr val="5E5181"/>
                </a:solidFill>
                <a:latin typeface="Archivo Black"/>
                <a:ea typeface="Archivo Black"/>
                <a:cs typeface="Archivo Black"/>
                <a:sym typeface="Archivo Black"/>
              </a:rPr>
              <a:t>LWPs re-assessed every 3 years</a:t>
            </a:r>
            <a:endParaRPr b="0" i="0" sz="1800" u="none" cap="none" strike="noStrike">
              <a:solidFill>
                <a:srgbClr val="5E5181"/>
              </a:solidFill>
              <a:latin typeface="Archivo Black"/>
              <a:ea typeface="Archivo Black"/>
              <a:cs typeface="Archivo Black"/>
              <a:sym typeface="Archivo Black"/>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When To Use the WellSAT Policy</a:t>
            </a:r>
            <a:endParaRPr/>
          </a:p>
        </p:txBody>
      </p:sp>
      <p:sp>
        <p:nvSpPr>
          <p:cNvPr id="389" name="Google Shape;389;p29"/>
          <p:cNvSpPr txBox="1"/>
          <p:nvPr>
            <p:ph idx="1" type="body"/>
          </p:nvPr>
        </p:nvSpPr>
        <p:spPr>
          <a:xfrm>
            <a:off x="311700" y="1730829"/>
            <a:ext cx="8520600" cy="2967646"/>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lang="en-US">
                <a:solidFill>
                  <a:schemeClr val="dk1"/>
                </a:solidFill>
              </a:rPr>
              <a:t>When there is a school/district partner up for Triennial Assessment</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When there is a school/district partner looking to update their policy or re-start their wellness committee</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When you’ve written about supporting local wellness policy efforts in your Community Project Plan</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
          <p:cNvSpPr txBox="1"/>
          <p:nvPr>
            <p:ph idx="1" type="body"/>
          </p:nvPr>
        </p:nvSpPr>
        <p:spPr>
          <a:xfrm>
            <a:off x="311700" y="863550"/>
            <a:ext cx="8520600" cy="3416400"/>
          </a:xfrm>
          <a:prstGeom prst="rect">
            <a:avLst/>
          </a:prstGeom>
          <a:noFill/>
          <a:ln>
            <a:noFill/>
          </a:ln>
        </p:spPr>
        <p:txBody>
          <a:bodyPr anchorCtr="0" anchor="ctr" bIns="91425" lIns="91425" spcFirstLastPara="1" rIns="91425" wrap="square" tIns="91425">
            <a:normAutofit/>
          </a:bodyPr>
          <a:lstStyle/>
          <a:p>
            <a:pPr indent="0" lvl="0" marL="0" rtl="0" algn="ctr">
              <a:lnSpc>
                <a:spcPct val="115000"/>
              </a:lnSpc>
              <a:spcBef>
                <a:spcPts val="0"/>
              </a:spcBef>
              <a:spcAft>
                <a:spcPts val="1200"/>
              </a:spcAft>
              <a:buSzPts val="1800"/>
              <a:buNone/>
            </a:pPr>
            <a:r>
              <a:rPr lang="en-US" sz="3000">
                <a:solidFill>
                  <a:schemeClr val="dk1"/>
                </a:solidFill>
              </a:rPr>
              <a:t>What is a Local Wellness Policy?</a:t>
            </a:r>
            <a:endParaRPr sz="3000">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32"/>
          <p:cNvSpPr txBox="1"/>
          <p:nvPr/>
        </p:nvSpPr>
        <p:spPr>
          <a:xfrm>
            <a:off x="3262451" y="2310140"/>
            <a:ext cx="3063659"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Arial"/>
                <a:ea typeface="Arial"/>
                <a:cs typeface="Arial"/>
                <a:sym typeface="Arial"/>
              </a:rPr>
              <a:t>Capacity Building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3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Capacity Building</a:t>
            </a:r>
            <a:endParaRPr/>
          </a:p>
        </p:txBody>
      </p:sp>
      <p:sp>
        <p:nvSpPr>
          <p:cNvPr id="400" name="Google Shape;400;p3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Char char="●"/>
            </a:pPr>
            <a:r>
              <a:rPr lang="en-US">
                <a:solidFill>
                  <a:schemeClr val="dk1"/>
                </a:solidFill>
              </a:rPr>
              <a:t>SNAP-Ed Federal Guidance:</a:t>
            </a:r>
            <a:endParaRPr/>
          </a:p>
          <a:p>
            <a:pPr indent="-317500" lvl="1" marL="914400" rtl="0" algn="l">
              <a:lnSpc>
                <a:spcPct val="115000"/>
              </a:lnSpc>
              <a:spcBef>
                <a:spcPts val="0"/>
              </a:spcBef>
              <a:spcAft>
                <a:spcPts val="0"/>
              </a:spcAft>
              <a:buSzPts val="1400"/>
              <a:buChar char="○"/>
            </a:pPr>
            <a:r>
              <a:rPr lang="en-US" sz="1800">
                <a:solidFill>
                  <a:schemeClr val="dk1"/>
                </a:solidFill>
              </a:rPr>
              <a:t>“SNAP-Ed providers may participate in—but not lead—school wellness committees. Leadership in developing, implementing, maintaining, and enforcing the local wellness policy remains the responsibility of the LEA. SNAP-Ed providers may offer consultation on strategies that will help schools become community nutrition and wellness hubs.“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4" name="Shape 404"/>
        <p:cNvGrpSpPr/>
        <p:nvPr/>
      </p:nvGrpSpPr>
      <p:grpSpPr>
        <a:xfrm>
          <a:off x="0" y="0"/>
          <a:ext cx="0" cy="0"/>
          <a:chOff x="0" y="0"/>
          <a:chExt cx="0" cy="0"/>
        </a:xfrm>
      </p:grpSpPr>
      <p:sp>
        <p:nvSpPr>
          <p:cNvPr id="405" name="Google Shape;405;p3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Capacity Building</a:t>
            </a:r>
            <a:endParaRPr/>
          </a:p>
        </p:txBody>
      </p:sp>
      <p:sp>
        <p:nvSpPr>
          <p:cNvPr id="406" name="Google Shape;406;p3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Char char="●"/>
            </a:pPr>
            <a:r>
              <a:rPr lang="en-US">
                <a:solidFill>
                  <a:schemeClr val="dk1"/>
                </a:solidFill>
              </a:rPr>
              <a:t>Staff training on:</a:t>
            </a:r>
            <a:endParaRPr/>
          </a:p>
          <a:p>
            <a:pPr indent="-317500" lvl="1" marL="914400" rtl="0" algn="l">
              <a:lnSpc>
                <a:spcPct val="115000"/>
              </a:lnSpc>
              <a:spcBef>
                <a:spcPts val="0"/>
              </a:spcBef>
              <a:spcAft>
                <a:spcPts val="0"/>
              </a:spcAft>
              <a:buSzPts val="1400"/>
              <a:buChar char="○"/>
            </a:pPr>
            <a:r>
              <a:rPr lang="en-US" sz="1800">
                <a:solidFill>
                  <a:schemeClr val="dk1"/>
                </a:solidFill>
              </a:rPr>
              <a:t>Local wellness policy</a:t>
            </a:r>
            <a:endParaRPr/>
          </a:p>
          <a:p>
            <a:pPr indent="-317500" lvl="1" marL="914400" rtl="0" algn="l">
              <a:lnSpc>
                <a:spcPct val="115000"/>
              </a:lnSpc>
              <a:spcBef>
                <a:spcPts val="0"/>
              </a:spcBef>
              <a:spcAft>
                <a:spcPts val="0"/>
              </a:spcAft>
              <a:buSzPts val="1400"/>
              <a:buChar char="○"/>
            </a:pPr>
            <a:r>
              <a:rPr lang="en-US" sz="1800">
                <a:solidFill>
                  <a:schemeClr val="dk1"/>
                </a:solidFill>
              </a:rPr>
              <a:t>Assessments</a:t>
            </a:r>
            <a:endParaRPr/>
          </a:p>
          <a:p>
            <a:pPr indent="-317500" lvl="1" marL="914400" rtl="0" algn="l">
              <a:lnSpc>
                <a:spcPct val="115000"/>
              </a:lnSpc>
              <a:spcBef>
                <a:spcPts val="0"/>
              </a:spcBef>
              <a:spcAft>
                <a:spcPts val="0"/>
              </a:spcAft>
              <a:buSzPts val="1400"/>
              <a:buChar char="○"/>
            </a:pPr>
            <a:r>
              <a:rPr lang="en-US" sz="1800">
                <a:solidFill>
                  <a:schemeClr val="dk1"/>
                </a:solidFill>
              </a:rPr>
              <a:t>Community engagement</a:t>
            </a:r>
            <a:endParaRPr/>
          </a:p>
          <a:p>
            <a:pPr indent="-342900" lvl="0" marL="457200" rtl="0" algn="l">
              <a:lnSpc>
                <a:spcPct val="115000"/>
              </a:lnSpc>
              <a:spcBef>
                <a:spcPts val="0"/>
              </a:spcBef>
              <a:spcAft>
                <a:spcPts val="0"/>
              </a:spcAft>
              <a:buSzPts val="1800"/>
              <a:buChar char="●"/>
            </a:pPr>
            <a:r>
              <a:rPr lang="en-US">
                <a:solidFill>
                  <a:schemeClr val="dk1"/>
                </a:solidFill>
              </a:rPr>
              <a:t>Wellness Champions</a:t>
            </a:r>
            <a:endParaRPr/>
          </a:p>
          <a:p>
            <a:pPr indent="-317500" lvl="1" marL="914400" rtl="0" algn="l">
              <a:lnSpc>
                <a:spcPct val="115000"/>
              </a:lnSpc>
              <a:spcBef>
                <a:spcPts val="0"/>
              </a:spcBef>
              <a:spcAft>
                <a:spcPts val="0"/>
              </a:spcAft>
              <a:buSzPts val="1400"/>
              <a:buChar char="○"/>
            </a:pPr>
            <a:r>
              <a:rPr lang="en-US" sz="1800">
                <a:solidFill>
                  <a:schemeClr val="dk1"/>
                </a:solidFill>
              </a:rPr>
              <a:t>From school or community</a:t>
            </a:r>
            <a:endParaRPr/>
          </a:p>
          <a:p>
            <a:pPr indent="-317500" lvl="1" marL="914400" rtl="0" algn="l">
              <a:lnSpc>
                <a:spcPct val="115000"/>
              </a:lnSpc>
              <a:spcBef>
                <a:spcPts val="0"/>
              </a:spcBef>
              <a:spcAft>
                <a:spcPts val="0"/>
              </a:spcAft>
              <a:buSzPts val="1400"/>
              <a:buChar char="○"/>
            </a:pPr>
            <a:r>
              <a:rPr lang="en-US" sz="1800">
                <a:solidFill>
                  <a:schemeClr val="dk1"/>
                </a:solidFill>
              </a:rPr>
              <a:t>Stipends</a:t>
            </a:r>
            <a:endParaRPr/>
          </a:p>
          <a:p>
            <a:pPr indent="-317500" lvl="1" marL="914400" rtl="0" algn="l">
              <a:lnSpc>
                <a:spcPct val="115000"/>
              </a:lnSpc>
              <a:spcBef>
                <a:spcPts val="0"/>
              </a:spcBef>
              <a:spcAft>
                <a:spcPts val="0"/>
              </a:spcAft>
              <a:buSzPts val="1400"/>
              <a:buChar char="○"/>
            </a:pPr>
            <a:r>
              <a:rPr lang="en-US" sz="1800">
                <a:solidFill>
                  <a:schemeClr val="dk1"/>
                </a:solidFill>
              </a:rPr>
              <a:t>Community support and cross sector collaboration</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5"/>
          <p:cNvSpPr txBox="1"/>
          <p:nvPr/>
        </p:nvSpPr>
        <p:spPr>
          <a:xfrm>
            <a:off x="2450265" y="2310140"/>
            <a:ext cx="4243469"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Arial"/>
                <a:ea typeface="Arial"/>
                <a:cs typeface="Arial"/>
                <a:sym typeface="Arial"/>
              </a:rPr>
              <a:t>Community Engagement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3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Community Engagement</a:t>
            </a:r>
            <a:endParaRPr/>
          </a:p>
        </p:txBody>
      </p:sp>
      <p:sp>
        <p:nvSpPr>
          <p:cNvPr id="417" name="Google Shape;417;p36"/>
          <p:cNvSpPr txBox="1"/>
          <p:nvPr>
            <p:ph idx="1" type="body"/>
          </p:nvPr>
        </p:nvSpPr>
        <p:spPr>
          <a:xfrm>
            <a:off x="311700" y="1152475"/>
            <a:ext cx="8520600" cy="3416400"/>
          </a:xfrm>
          <a:prstGeom prst="rect">
            <a:avLst/>
          </a:prstGeom>
          <a:noFill/>
          <a:ln>
            <a:noFill/>
          </a:ln>
        </p:spPr>
        <p:txBody>
          <a:bodyPr anchorCtr="0" anchor="ctr" bIns="91425" lIns="91425" spcFirstLastPara="1" rIns="91425" wrap="square" tIns="91425">
            <a:normAutofit/>
          </a:bodyPr>
          <a:lstStyle/>
          <a:p>
            <a:pPr indent="0" lvl="0" marL="114300" rtl="0" algn="ctr">
              <a:lnSpc>
                <a:spcPct val="115000"/>
              </a:lnSpc>
              <a:spcBef>
                <a:spcPts val="0"/>
              </a:spcBef>
              <a:spcAft>
                <a:spcPts val="0"/>
              </a:spcAft>
              <a:buSzPts val="1800"/>
              <a:buNone/>
            </a:pPr>
            <a:r>
              <a:rPr lang="en-US">
                <a:solidFill>
                  <a:schemeClr val="dk1"/>
                </a:solidFill>
              </a:rPr>
              <a:t>A set of purposeful efforts that include </a:t>
            </a:r>
            <a:r>
              <a:rPr b="1" lang="en-US">
                <a:solidFill>
                  <a:schemeClr val="dk1"/>
                </a:solidFill>
              </a:rPr>
              <a:t>consulting</a:t>
            </a:r>
            <a:r>
              <a:rPr lang="en-US">
                <a:solidFill>
                  <a:schemeClr val="dk1"/>
                </a:solidFill>
              </a:rPr>
              <a:t> with, </a:t>
            </a:r>
            <a:r>
              <a:rPr b="1" lang="en-US">
                <a:solidFill>
                  <a:schemeClr val="dk1"/>
                </a:solidFill>
              </a:rPr>
              <a:t>involving</a:t>
            </a:r>
            <a:r>
              <a:rPr lang="en-US">
                <a:solidFill>
                  <a:schemeClr val="dk1"/>
                </a:solidFill>
              </a:rPr>
              <a:t> and/or </a:t>
            </a:r>
            <a:r>
              <a:rPr b="1" lang="en-US">
                <a:solidFill>
                  <a:schemeClr val="dk1"/>
                </a:solidFill>
              </a:rPr>
              <a:t>collaborating</a:t>
            </a:r>
            <a:r>
              <a:rPr lang="en-US">
                <a:solidFill>
                  <a:schemeClr val="dk1"/>
                </a:solidFill>
              </a:rPr>
              <a:t> with residents residing in a SNAP-Ed eligible community to communicate and incorporate their priorities, needs, and visions into the AZ Health Zone local agency, site and/or partner program activities and goals.</a:t>
            </a:r>
            <a:endParaRPr/>
          </a:p>
          <a:p>
            <a:pPr indent="0" lvl="0" marL="114300" rtl="0" algn="l">
              <a:lnSpc>
                <a:spcPct val="115000"/>
              </a:lnSpc>
              <a:spcBef>
                <a:spcPts val="0"/>
              </a:spcBef>
              <a:spcAft>
                <a:spcPts val="0"/>
              </a:spcAft>
              <a:buSzPts val="1800"/>
              <a:buNone/>
            </a:pPr>
            <a: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3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Community Engagement</a:t>
            </a:r>
            <a:endParaRPr/>
          </a:p>
        </p:txBody>
      </p:sp>
      <p:sp>
        <p:nvSpPr>
          <p:cNvPr id="423" name="Google Shape;423;p3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p>
            <a:pPr indent="-317500" lvl="0" marL="457200" rtl="0" algn="l">
              <a:lnSpc>
                <a:spcPct val="115000"/>
              </a:lnSpc>
              <a:spcBef>
                <a:spcPts val="0"/>
              </a:spcBef>
              <a:spcAft>
                <a:spcPts val="0"/>
              </a:spcAft>
              <a:buSzPts val="1400"/>
              <a:buChar char="●"/>
            </a:pPr>
            <a:r>
              <a:rPr lang="en-US" sz="1800">
                <a:solidFill>
                  <a:schemeClr val="dk1"/>
                </a:solidFill>
              </a:rPr>
              <a:t>Students and caretakers</a:t>
            </a:r>
            <a:endParaRPr/>
          </a:p>
          <a:p>
            <a:pPr indent="-317500" lvl="0" marL="457200" rtl="0" algn="l">
              <a:lnSpc>
                <a:spcPct val="115000"/>
              </a:lnSpc>
              <a:spcBef>
                <a:spcPts val="0"/>
              </a:spcBef>
              <a:spcAft>
                <a:spcPts val="0"/>
              </a:spcAft>
              <a:buSzPts val="1400"/>
              <a:buChar char="●"/>
            </a:pPr>
            <a:r>
              <a:rPr lang="en-US" sz="1800">
                <a:solidFill>
                  <a:schemeClr val="dk1"/>
                </a:solidFill>
              </a:rPr>
              <a:t>Others who live in the school community</a:t>
            </a:r>
            <a:endParaRPr/>
          </a:p>
          <a:p>
            <a:pPr indent="-317500" lvl="0" marL="457200" rtl="0" algn="l">
              <a:lnSpc>
                <a:spcPct val="115000"/>
              </a:lnSpc>
              <a:spcBef>
                <a:spcPts val="0"/>
              </a:spcBef>
              <a:spcAft>
                <a:spcPts val="0"/>
              </a:spcAft>
              <a:buSzPts val="1400"/>
              <a:buChar char="●"/>
            </a:pPr>
            <a:r>
              <a:rPr lang="en-US" sz="1800">
                <a:solidFill>
                  <a:schemeClr val="dk1"/>
                </a:solidFill>
              </a:rPr>
              <a:t>Local organizations</a:t>
            </a:r>
            <a:endParaRPr/>
          </a:p>
          <a:p>
            <a:pPr indent="-228600" lvl="0" marL="457200" rtl="0" algn="l">
              <a:lnSpc>
                <a:spcPct val="115000"/>
              </a:lnSpc>
              <a:spcBef>
                <a:spcPts val="0"/>
              </a:spcBef>
              <a:spcAft>
                <a:spcPts val="0"/>
              </a:spcAft>
              <a:buSzPts val="1400"/>
              <a:buNone/>
            </a:pPr>
            <a:r>
              <a:t/>
            </a:r>
            <a:endParaRPr/>
          </a:p>
        </p:txBody>
      </p:sp>
      <p:sp>
        <p:nvSpPr>
          <p:cNvPr id="424" name="Google Shape;424;p3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p>
            <a:pPr indent="-317500" lvl="0" marL="457200" rtl="0" algn="l">
              <a:lnSpc>
                <a:spcPct val="115000"/>
              </a:lnSpc>
              <a:spcBef>
                <a:spcPts val="0"/>
              </a:spcBef>
              <a:spcAft>
                <a:spcPts val="0"/>
              </a:spcAft>
              <a:buSzPts val="1400"/>
              <a:buChar char="●"/>
            </a:pPr>
            <a:r>
              <a:rPr lang="en-US" sz="1800">
                <a:solidFill>
                  <a:schemeClr val="dk1"/>
                </a:solidFill>
              </a:rPr>
              <a:t>Surveys</a:t>
            </a:r>
            <a:endParaRPr/>
          </a:p>
          <a:p>
            <a:pPr indent="-317500" lvl="0" marL="457200" rtl="0" algn="l">
              <a:lnSpc>
                <a:spcPct val="115000"/>
              </a:lnSpc>
              <a:spcBef>
                <a:spcPts val="0"/>
              </a:spcBef>
              <a:spcAft>
                <a:spcPts val="0"/>
              </a:spcAft>
              <a:buSzPts val="1400"/>
              <a:buChar char="●"/>
            </a:pPr>
            <a:r>
              <a:rPr lang="en-US" sz="1800">
                <a:solidFill>
                  <a:schemeClr val="dk1"/>
                </a:solidFill>
              </a:rPr>
              <a:t>1:1 Interviews</a:t>
            </a:r>
            <a:endParaRPr/>
          </a:p>
          <a:p>
            <a:pPr indent="-317500" lvl="0" marL="457200" rtl="0" algn="l">
              <a:lnSpc>
                <a:spcPct val="115000"/>
              </a:lnSpc>
              <a:spcBef>
                <a:spcPts val="0"/>
              </a:spcBef>
              <a:spcAft>
                <a:spcPts val="0"/>
              </a:spcAft>
              <a:buSzPts val="1400"/>
              <a:buChar char="●"/>
            </a:pPr>
            <a:r>
              <a:rPr lang="en-US" sz="1800">
                <a:solidFill>
                  <a:schemeClr val="dk1"/>
                </a:solidFill>
              </a:rPr>
              <a:t>Focus Groups</a:t>
            </a:r>
            <a:endParaRPr/>
          </a:p>
          <a:p>
            <a:pPr indent="-317500" lvl="0" marL="457200" rtl="0" algn="l">
              <a:lnSpc>
                <a:spcPct val="115000"/>
              </a:lnSpc>
              <a:spcBef>
                <a:spcPts val="0"/>
              </a:spcBef>
              <a:spcAft>
                <a:spcPts val="0"/>
              </a:spcAft>
              <a:buSzPts val="1400"/>
              <a:buChar char="●"/>
            </a:pPr>
            <a:r>
              <a:rPr lang="en-US" sz="1800">
                <a:solidFill>
                  <a:schemeClr val="dk1"/>
                </a:solidFill>
              </a:rPr>
              <a:t>Feedback boards</a:t>
            </a:r>
            <a:endParaRPr/>
          </a:p>
          <a:p>
            <a:pPr indent="-317500" lvl="0" marL="457200" rtl="0" algn="l">
              <a:lnSpc>
                <a:spcPct val="115000"/>
              </a:lnSpc>
              <a:spcBef>
                <a:spcPts val="0"/>
              </a:spcBef>
              <a:spcAft>
                <a:spcPts val="0"/>
              </a:spcAft>
              <a:buSzPts val="1400"/>
              <a:buChar char="●"/>
            </a:pPr>
            <a:r>
              <a:rPr lang="en-US" sz="1800">
                <a:solidFill>
                  <a:schemeClr val="dk1"/>
                </a:solidFill>
              </a:rPr>
              <a:t>Attendance at Wellness Committees/SHACS</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sp>
        <p:nvSpPr>
          <p:cNvPr id="429" name="Google Shape;429;p38"/>
          <p:cNvSpPr txBox="1"/>
          <p:nvPr/>
        </p:nvSpPr>
        <p:spPr>
          <a:xfrm>
            <a:off x="4051665" y="2263973"/>
            <a:ext cx="1410964"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Resources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3" name="Shape 433"/>
        <p:cNvGrpSpPr/>
        <p:nvPr/>
      </p:nvGrpSpPr>
      <p:grpSpPr>
        <a:xfrm>
          <a:off x="0" y="0"/>
          <a:ext cx="0" cy="0"/>
          <a:chOff x="0" y="0"/>
          <a:chExt cx="0" cy="0"/>
        </a:xfrm>
      </p:grpSpPr>
      <p:sp>
        <p:nvSpPr>
          <p:cNvPr id="434" name="Google Shape;434;p3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Resources</a:t>
            </a:r>
            <a:endParaRPr/>
          </a:p>
        </p:txBody>
      </p:sp>
      <p:sp>
        <p:nvSpPr>
          <p:cNvPr id="435" name="Google Shape;435;p3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Char char="●"/>
            </a:pPr>
            <a:r>
              <a:rPr lang="en-US"/>
              <a:t>AZ Health Zone How to Start and Run a Wellness Committee</a:t>
            </a:r>
            <a:endParaRPr/>
          </a:p>
          <a:p>
            <a:pPr indent="-342900" lvl="0" marL="457200" rtl="0" algn="l">
              <a:lnSpc>
                <a:spcPct val="115000"/>
              </a:lnSpc>
              <a:spcBef>
                <a:spcPts val="0"/>
              </a:spcBef>
              <a:spcAft>
                <a:spcPts val="0"/>
              </a:spcAft>
              <a:buSzPts val="1800"/>
              <a:buChar char="●"/>
            </a:pPr>
            <a:r>
              <a:rPr lang="en-US"/>
              <a:t>AZ Health Zone 10 Tips for Revising a Wellness Committee</a:t>
            </a:r>
            <a:endParaRPr/>
          </a:p>
          <a:p>
            <a:pPr indent="-342900" lvl="0" marL="457200" rtl="0" algn="l">
              <a:lnSpc>
                <a:spcPct val="115000"/>
              </a:lnSpc>
              <a:spcBef>
                <a:spcPts val="0"/>
              </a:spcBef>
              <a:spcAft>
                <a:spcPts val="0"/>
              </a:spcAft>
              <a:buSzPts val="1800"/>
              <a:buChar char="●"/>
            </a:pPr>
            <a:r>
              <a:rPr lang="en-US"/>
              <a:t>AZ Health Zone WellSAT Policy Consultant Guide</a:t>
            </a:r>
            <a:endParaRPr/>
          </a:p>
          <a:p>
            <a:pPr indent="-342900" lvl="0" marL="457200" rtl="0" algn="l">
              <a:lnSpc>
                <a:spcPct val="115000"/>
              </a:lnSpc>
              <a:spcBef>
                <a:spcPts val="0"/>
              </a:spcBef>
              <a:spcAft>
                <a:spcPts val="0"/>
              </a:spcAft>
              <a:buSzPts val="1800"/>
              <a:buChar char="●"/>
            </a:pPr>
            <a:r>
              <a:rPr lang="en-US" u="sng">
                <a:solidFill>
                  <a:schemeClr val="hlink"/>
                </a:solidFill>
                <a:hlinkClick r:id="rId3"/>
              </a:rPr>
              <a:t>WellSAT Website</a:t>
            </a:r>
            <a:endParaRPr/>
          </a:p>
          <a:p>
            <a:pPr indent="-342900" lvl="0" marL="457200" rtl="0" algn="l">
              <a:lnSpc>
                <a:spcPct val="115000"/>
              </a:lnSpc>
              <a:spcBef>
                <a:spcPts val="0"/>
              </a:spcBef>
              <a:spcAft>
                <a:spcPts val="0"/>
              </a:spcAft>
              <a:buSzPts val="1800"/>
              <a:buChar char="●"/>
            </a:pPr>
            <a:r>
              <a:rPr lang="en-US" u="sng">
                <a:solidFill>
                  <a:schemeClr val="hlink"/>
                </a:solidFill>
                <a:hlinkClick r:id="rId4"/>
              </a:rPr>
              <a:t>Arizona Department of Education</a:t>
            </a:r>
            <a:endParaRPr/>
          </a:p>
          <a:p>
            <a:pPr indent="-342900" lvl="0" marL="457200" rtl="0" algn="l">
              <a:lnSpc>
                <a:spcPct val="115000"/>
              </a:lnSpc>
              <a:spcBef>
                <a:spcPts val="0"/>
              </a:spcBef>
              <a:spcAft>
                <a:spcPts val="0"/>
              </a:spcAft>
              <a:buSzPts val="1800"/>
              <a:buChar char="●"/>
            </a:pPr>
            <a:r>
              <a:rPr lang="en-US" u="sng">
                <a:solidFill>
                  <a:schemeClr val="hlink"/>
                </a:solidFill>
                <a:hlinkClick r:id="rId5"/>
              </a:rPr>
              <a:t>Alliance for a Healthier Generation</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9" name="Shape 439"/>
        <p:cNvGrpSpPr/>
        <p:nvPr/>
      </p:nvGrpSpPr>
      <p:grpSpPr>
        <a:xfrm>
          <a:off x="0" y="0"/>
          <a:ext cx="0" cy="0"/>
          <a:chOff x="0" y="0"/>
          <a:chExt cx="0" cy="0"/>
        </a:xfrm>
      </p:grpSpPr>
      <p:sp>
        <p:nvSpPr>
          <p:cNvPr id="440" name="Google Shape;440;p4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CONGRATULATIONS!!!</a:t>
            </a:r>
            <a:endParaRPr/>
          </a:p>
        </p:txBody>
      </p:sp>
      <p:sp>
        <p:nvSpPr>
          <p:cNvPr id="441" name="Google Shape;441;p4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114300" rtl="0" algn="ctr">
              <a:lnSpc>
                <a:spcPct val="115000"/>
              </a:lnSpc>
              <a:spcBef>
                <a:spcPts val="0"/>
              </a:spcBef>
              <a:spcAft>
                <a:spcPts val="0"/>
              </a:spcAft>
              <a:buSzPts val="1800"/>
              <a:buNone/>
            </a:pPr>
            <a:r>
              <a:rPr lang="en-US"/>
              <a:t>You have completed part 1 of the two-part WellSAT Policy training!</a:t>
            </a:r>
            <a:endParaRPr/>
          </a:p>
          <a:p>
            <a:pPr indent="0" lvl="0" marL="114300" rtl="0" algn="ctr">
              <a:lnSpc>
                <a:spcPct val="115000"/>
              </a:lnSpc>
              <a:spcBef>
                <a:spcPts val="0"/>
              </a:spcBef>
              <a:spcAft>
                <a:spcPts val="0"/>
              </a:spcAft>
              <a:buSzPts val="1800"/>
              <a:buNone/>
            </a:pPr>
            <a:r>
              <a:t/>
            </a:r>
            <a:endParaRPr/>
          </a:p>
          <a:p>
            <a:pPr indent="0" lvl="0" marL="114300" rtl="0" algn="ctr">
              <a:lnSpc>
                <a:spcPct val="115000"/>
              </a:lnSpc>
              <a:spcBef>
                <a:spcPts val="0"/>
              </a:spcBef>
              <a:spcAft>
                <a:spcPts val="0"/>
              </a:spcAft>
              <a:buSzPts val="1800"/>
              <a:buNone/>
            </a:pPr>
            <a:r>
              <a:rPr lang="en-US"/>
              <a:t>You may not advance to WellSAT Policy Part 2 training on with the AZ Health Zone State Evaluation Team. </a:t>
            </a:r>
            <a:endParaRPr/>
          </a:p>
          <a:p>
            <a:pPr indent="0" lvl="0" marL="114300" rtl="0" algn="ctr">
              <a:lnSpc>
                <a:spcPct val="115000"/>
              </a:lnSpc>
              <a:spcBef>
                <a:spcPts val="0"/>
              </a:spcBef>
              <a:spcAft>
                <a:spcPts val="0"/>
              </a:spcAft>
              <a:buSzPts val="1800"/>
              <a:buNone/>
            </a:pPr>
            <a:r>
              <a:t/>
            </a:r>
            <a:endParaRPr/>
          </a:p>
          <a:p>
            <a:pPr indent="0" lvl="0" marL="114300" rtl="0" algn="ctr">
              <a:lnSpc>
                <a:spcPct val="115000"/>
              </a:lnSpc>
              <a:spcBef>
                <a:spcPts val="0"/>
              </a:spcBef>
              <a:spcAft>
                <a:spcPts val="0"/>
              </a:spcAft>
              <a:buSzPts val="1800"/>
              <a:buNone/>
            </a:pPr>
            <a:r>
              <a:rPr lang="en-US"/>
              <a:t>For questions on this training or support in your SHAC and local wellness policy work, please contact: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What is a Local Wellness Policy?</a:t>
            </a:r>
            <a:endParaRPr/>
          </a:p>
        </p:txBody>
      </p:sp>
      <p:sp>
        <p:nvSpPr>
          <p:cNvPr id="202" name="Google Shape;202;p4"/>
          <p:cNvSpPr txBox="1"/>
          <p:nvPr>
            <p:ph idx="1" type="body"/>
          </p:nvPr>
        </p:nvSpPr>
        <p:spPr>
          <a:xfrm>
            <a:off x="311700" y="1152475"/>
            <a:ext cx="8520600" cy="3416400"/>
          </a:xfrm>
          <a:prstGeom prst="rect">
            <a:avLst/>
          </a:prstGeom>
          <a:noFill/>
          <a:ln>
            <a:noFill/>
          </a:ln>
        </p:spPr>
        <p:txBody>
          <a:bodyPr anchorCtr="0" anchor="ctr" bIns="91425" lIns="91425" spcFirstLastPara="1" rIns="91425" wrap="square" tIns="91425">
            <a:normAutofit/>
          </a:bodyPr>
          <a:lstStyle/>
          <a:p>
            <a:pPr indent="0" lvl="0" marL="0" rtl="0" algn="ctr">
              <a:lnSpc>
                <a:spcPct val="115000"/>
              </a:lnSpc>
              <a:spcBef>
                <a:spcPts val="0"/>
              </a:spcBef>
              <a:spcAft>
                <a:spcPts val="1200"/>
              </a:spcAft>
              <a:buSzPts val="1800"/>
              <a:buNone/>
            </a:pPr>
            <a:r>
              <a:rPr lang="en-US">
                <a:solidFill>
                  <a:schemeClr val="dk1"/>
                </a:solidFill>
              </a:rPr>
              <a:t>A local wellness policy (LWP) is a document created by a Local Education Agency (LEA) or district, that documents the policies and efforts to establish an environment that promotes students’ health, well-being, and ability to learn.</a:t>
            </a:r>
            <a:br>
              <a:rPr lang="en-US">
                <a:solidFill>
                  <a:schemeClr val="dk1"/>
                </a:solidFill>
              </a:rPr>
            </a:b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Background</a:t>
            </a:r>
            <a:endParaRPr/>
          </a:p>
        </p:txBody>
      </p:sp>
      <p:pic>
        <p:nvPicPr>
          <p:cNvPr descr="Valid document line icon. Approved document vector illustration isolated on white. Note with check outline style design, designed for web and app. Eps 10. (Provided by Getty Images)" id="208" name="Google Shape;208;p6"/>
          <p:cNvPicPr preferRelativeResize="0"/>
          <p:nvPr/>
        </p:nvPicPr>
        <p:blipFill rotWithShape="1">
          <a:blip r:embed="rId4">
            <a:alphaModFix/>
          </a:blip>
          <a:srcRect b="0" l="0" r="0" t="0"/>
          <a:stretch/>
        </p:blipFill>
        <p:spPr>
          <a:xfrm>
            <a:off x="669100" y="1654599"/>
            <a:ext cx="1533926" cy="1533926"/>
          </a:xfrm>
          <a:prstGeom prst="rect">
            <a:avLst/>
          </a:prstGeom>
          <a:noFill/>
          <a:ln>
            <a:noFill/>
          </a:ln>
        </p:spPr>
      </p:pic>
      <p:pic>
        <p:nvPicPr>
          <p:cNvPr descr="School building thin line icon, education concept, high school silhouette sign on white background, building with flag icon in outline style for mobile concept and web design. Vector graphics. (Provided by Getty Images)" id="209" name="Google Shape;209;p6"/>
          <p:cNvPicPr preferRelativeResize="0"/>
          <p:nvPr/>
        </p:nvPicPr>
        <p:blipFill rotWithShape="1">
          <a:blip r:embed="rId5">
            <a:alphaModFix/>
          </a:blip>
          <a:srcRect b="0" l="0" r="0" t="0"/>
          <a:stretch/>
        </p:blipFill>
        <p:spPr>
          <a:xfrm>
            <a:off x="3623013" y="1578275"/>
            <a:ext cx="1686574" cy="1686574"/>
          </a:xfrm>
          <a:prstGeom prst="rect">
            <a:avLst/>
          </a:prstGeom>
          <a:noFill/>
          <a:ln>
            <a:noFill/>
          </a:ln>
        </p:spPr>
      </p:pic>
      <p:pic>
        <p:nvPicPr>
          <p:cNvPr id="210" name="Google Shape;210;p6"/>
          <p:cNvPicPr preferRelativeResize="0"/>
          <p:nvPr/>
        </p:nvPicPr>
        <p:blipFill rotWithShape="1">
          <a:blip r:embed="rId6">
            <a:alphaModFix/>
          </a:blip>
          <a:srcRect b="0" l="0" r="0" t="0"/>
          <a:stretch/>
        </p:blipFill>
        <p:spPr>
          <a:xfrm>
            <a:off x="6622875" y="1634637"/>
            <a:ext cx="1187456" cy="1573851"/>
          </a:xfrm>
          <a:prstGeom prst="rect">
            <a:avLst/>
          </a:prstGeom>
          <a:noFill/>
          <a:ln>
            <a:noFill/>
          </a:ln>
        </p:spPr>
      </p:pic>
      <p:sp>
        <p:nvSpPr>
          <p:cNvPr id="211" name="Google Shape;211;p6"/>
          <p:cNvSpPr txBox="1"/>
          <p:nvPr/>
        </p:nvSpPr>
        <p:spPr>
          <a:xfrm>
            <a:off x="338063" y="3492400"/>
            <a:ext cx="2196000" cy="738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Strong local wellness policy</a:t>
            </a:r>
            <a:endParaRPr b="0" i="0" sz="1800" u="none" cap="none" strike="noStrike">
              <a:solidFill>
                <a:schemeClr val="dk2"/>
              </a:solidFill>
              <a:latin typeface="Arial"/>
              <a:ea typeface="Arial"/>
              <a:cs typeface="Arial"/>
              <a:sym typeface="Arial"/>
            </a:endParaRPr>
          </a:p>
        </p:txBody>
      </p:sp>
      <p:sp>
        <p:nvSpPr>
          <p:cNvPr id="212" name="Google Shape;212;p6"/>
          <p:cNvSpPr txBox="1"/>
          <p:nvPr/>
        </p:nvSpPr>
        <p:spPr>
          <a:xfrm>
            <a:off x="3477775" y="3769600"/>
            <a:ext cx="18318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Healthy School</a:t>
            </a:r>
            <a:endParaRPr b="0" i="0" sz="1800" u="none" cap="none" strike="noStrike">
              <a:solidFill>
                <a:schemeClr val="dk2"/>
              </a:solidFill>
              <a:latin typeface="Arial"/>
              <a:ea typeface="Arial"/>
              <a:cs typeface="Arial"/>
              <a:sym typeface="Arial"/>
            </a:endParaRPr>
          </a:p>
        </p:txBody>
      </p:sp>
      <p:sp>
        <p:nvSpPr>
          <p:cNvPr id="213" name="Google Shape;213;p6"/>
          <p:cNvSpPr txBox="1"/>
          <p:nvPr/>
        </p:nvSpPr>
        <p:spPr>
          <a:xfrm>
            <a:off x="6179275" y="3769600"/>
            <a:ext cx="2252400" cy="461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2"/>
                </a:solidFill>
                <a:latin typeface="Arial"/>
                <a:ea typeface="Arial"/>
                <a:cs typeface="Arial"/>
                <a:sym typeface="Arial"/>
              </a:rPr>
              <a:t>Healthy Students</a:t>
            </a:r>
            <a:endParaRPr b="0" i="0" sz="1800" u="none" cap="none" strike="noStrike">
              <a:solidFill>
                <a:schemeClr val="dk2"/>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US"/>
              <a:t>Background</a:t>
            </a:r>
            <a:endParaRPr/>
          </a:p>
        </p:txBody>
      </p:sp>
      <p:sp>
        <p:nvSpPr>
          <p:cNvPr id="219" name="Google Shape;219;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lang="en-US">
                <a:solidFill>
                  <a:schemeClr val="dk1"/>
                </a:solidFill>
              </a:rPr>
              <a:t>2010 Healthy Hunger Free Kids Act</a:t>
            </a:r>
            <a:endParaRPr>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Mandates use of</a:t>
            </a:r>
            <a:r>
              <a:rPr lang="en-US" sz="1800">
                <a:solidFill>
                  <a:schemeClr val="dk1"/>
                </a:solidFill>
                <a:extLst>
                  <a:ext uri="http://customooxmlschemas.google.com/">
                    <go:slidesCustomData xmlns:go="http://customooxmlschemas.google.com/" textRoundtripDataId="0"/>
                  </a:ext>
                </a:extLst>
              </a:rPr>
              <a:t> </a:t>
            </a:r>
            <a:r>
              <a:rPr lang="en-US" sz="1800">
                <a:solidFill>
                  <a:schemeClr val="dk1"/>
                </a:solidFill>
              </a:rPr>
              <a:t>local wellness policy for all operators of National School Lunch or Breakfast Program</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Triennial Assessment</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a:solidFill>
                  <a:schemeClr val="dk1"/>
                </a:solidFill>
              </a:rPr>
              <a:t>Triennial assessment</a:t>
            </a:r>
            <a:endParaRPr>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Public posting and feedback on LWP</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Assessment of policy strength and comprehensiveness</a:t>
            </a:r>
            <a:endParaRPr sz="1800">
              <a:solidFill>
                <a:schemeClr val="dk1"/>
              </a:solidFill>
            </a:endParaRPr>
          </a:p>
          <a:p>
            <a:pPr indent="-342900" lvl="1" marL="914400" rtl="0" algn="l">
              <a:lnSpc>
                <a:spcPct val="115000"/>
              </a:lnSpc>
              <a:spcBef>
                <a:spcPts val="0"/>
              </a:spcBef>
              <a:spcAft>
                <a:spcPts val="0"/>
              </a:spcAft>
              <a:buClr>
                <a:schemeClr val="dk1"/>
              </a:buClr>
              <a:buSzPts val="1800"/>
              <a:buChar char="○"/>
            </a:pPr>
            <a:r>
              <a:rPr lang="en-US" sz="1800">
                <a:solidFill>
                  <a:schemeClr val="dk1"/>
                </a:solidFill>
              </a:rPr>
              <a:t>Assessment of policy implementation</a:t>
            </a:r>
            <a:endParaRPr sz="18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pic>
        <p:nvPicPr>
          <p:cNvPr id="224" name="Google Shape;224;p11"/>
          <p:cNvPicPr preferRelativeResize="0"/>
          <p:nvPr/>
        </p:nvPicPr>
        <p:blipFill rotWithShape="1">
          <a:blip r:embed="rId3">
            <a:alphaModFix/>
          </a:blip>
          <a:srcRect b="0" l="0" r="0" t="0"/>
          <a:stretch/>
        </p:blipFill>
        <p:spPr>
          <a:xfrm>
            <a:off x="2205840" y="0"/>
            <a:ext cx="4732319" cy="5143500"/>
          </a:xfrm>
          <a:prstGeom prst="rect">
            <a:avLst/>
          </a:prstGeom>
          <a:noFill/>
          <a:ln>
            <a:noFill/>
          </a:ln>
        </p:spPr>
      </p:pic>
      <p:sp>
        <p:nvSpPr>
          <p:cNvPr id="225" name="Google Shape;225;p11"/>
          <p:cNvSpPr/>
          <p:nvPr/>
        </p:nvSpPr>
        <p:spPr>
          <a:xfrm>
            <a:off x="5464400" y="2333675"/>
            <a:ext cx="782700" cy="620700"/>
          </a:xfrm>
          <a:prstGeom prst="ellipse">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 name="Google Shape;226;p11"/>
          <p:cNvSpPr/>
          <p:nvPr/>
        </p:nvSpPr>
        <p:spPr>
          <a:xfrm>
            <a:off x="5000425" y="1661875"/>
            <a:ext cx="782700" cy="546600"/>
          </a:xfrm>
          <a:prstGeom prst="ellipse">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 name="Google Shape;227;p11"/>
          <p:cNvSpPr/>
          <p:nvPr/>
        </p:nvSpPr>
        <p:spPr>
          <a:xfrm>
            <a:off x="3302500" y="1661875"/>
            <a:ext cx="782700" cy="546600"/>
          </a:xfrm>
          <a:prstGeom prst="ellipse">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11"/>
          <p:cNvSpPr/>
          <p:nvPr/>
        </p:nvSpPr>
        <p:spPr>
          <a:xfrm>
            <a:off x="2814075" y="2406900"/>
            <a:ext cx="782700" cy="620700"/>
          </a:xfrm>
          <a:prstGeom prst="ellipse">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 name="Google Shape;229;p11"/>
          <p:cNvSpPr/>
          <p:nvPr/>
        </p:nvSpPr>
        <p:spPr>
          <a:xfrm>
            <a:off x="3409225" y="3840850"/>
            <a:ext cx="720000" cy="546600"/>
          </a:xfrm>
          <a:prstGeom prst="ellipse">
            <a:avLst/>
          </a:prstGeom>
          <a:noFill/>
          <a:ln cap="flat" cmpd="sng" w="38100">
            <a:solidFill>
              <a:srgbClr val="5E518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g35d87d00a80_1_75"/>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p>
            <a:pPr indent="0" lvl="0" marL="0" rtl="0" algn="ctr">
              <a:lnSpc>
                <a:spcPct val="90000"/>
              </a:lnSpc>
              <a:spcBef>
                <a:spcPts val="0"/>
              </a:spcBef>
              <a:spcAft>
                <a:spcPts val="0"/>
              </a:spcAft>
              <a:buClr>
                <a:schemeClr val="dk1"/>
              </a:buClr>
              <a:buSzPts val="3600"/>
              <a:buFont typeface="Arial"/>
              <a:buNone/>
            </a:pPr>
            <a:r>
              <a:rPr lang="en-US" sz="3600">
                <a:latin typeface="Arial"/>
                <a:ea typeface="Arial"/>
                <a:cs typeface="Arial"/>
                <a:sym typeface="Arial"/>
              </a:rPr>
              <a:t>Arizona Department of Education</a:t>
            </a:r>
            <a:br>
              <a:rPr lang="en-US">
                <a:latin typeface="Arial"/>
                <a:ea typeface="Arial"/>
                <a:cs typeface="Arial"/>
                <a:sym typeface="Arial"/>
              </a:rPr>
            </a:br>
            <a:endParaRPr/>
          </a:p>
        </p:txBody>
      </p:sp>
      <p:sp>
        <p:nvSpPr>
          <p:cNvPr id="235" name="Google Shape;235;g35d87d00a80_1_75"/>
          <p:cNvSpPr txBox="1"/>
          <p:nvPr>
            <p:ph idx="1" type="subTitle"/>
          </p:nvPr>
        </p:nvSpPr>
        <p:spPr>
          <a:xfrm>
            <a:off x="1143000" y="2701528"/>
            <a:ext cx="6858000" cy="1241700"/>
          </a:xfrm>
          <a:prstGeom prst="rect">
            <a:avLst/>
          </a:prstGeom>
          <a:noFill/>
          <a:ln>
            <a:noFill/>
          </a:ln>
        </p:spPr>
        <p:txBody>
          <a:bodyPr anchorCtr="0" anchor="t" bIns="34275" lIns="68575" spcFirstLastPara="1" rIns="68575" wrap="square" tIns="34275">
            <a:normAutofit/>
          </a:bodyPr>
          <a:lstStyle/>
          <a:p>
            <a:pPr indent="0" lvl="0" marL="0" rtl="0" algn="ctr">
              <a:lnSpc>
                <a:spcPct val="90000"/>
              </a:lnSpc>
              <a:spcBef>
                <a:spcPts val="0"/>
              </a:spcBef>
              <a:spcAft>
                <a:spcPts val="0"/>
              </a:spcAft>
              <a:buClr>
                <a:schemeClr val="dk1"/>
              </a:buClr>
              <a:buSzPts val="3600"/>
              <a:buNone/>
            </a:pPr>
            <a:r>
              <a:rPr lang="en-US" sz="3600">
                <a:latin typeface="Arial"/>
                <a:ea typeface="Arial"/>
                <a:cs typeface="Arial"/>
                <a:sym typeface="Arial"/>
              </a:rPr>
              <a:t>Triennial Assessment of the</a:t>
            </a:r>
            <a:br>
              <a:rPr lang="en-US" sz="3600">
                <a:latin typeface="Arial"/>
                <a:ea typeface="Arial"/>
                <a:cs typeface="Arial"/>
                <a:sym typeface="Arial"/>
              </a:rPr>
            </a:br>
            <a:r>
              <a:rPr lang="en-US" sz="3600">
                <a:latin typeface="Arial"/>
                <a:ea typeface="Arial"/>
                <a:cs typeface="Arial"/>
                <a:sym typeface="Arial"/>
              </a:rPr>
              <a:t>Local Wellness Policy</a:t>
            </a:r>
            <a:endParaRPr sz="3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g35d87d00a80_1_81"/>
          <p:cNvSpPr txBox="1"/>
          <p:nvPr>
            <p:ph type="title"/>
          </p:nvPr>
        </p:nvSpPr>
        <p:spPr>
          <a:xfrm>
            <a:off x="629841" y="342900"/>
            <a:ext cx="2949178" cy="4052888"/>
          </a:xfrm>
          <a:prstGeom prst="rect">
            <a:avLst/>
          </a:prstGeom>
          <a:noFill/>
          <a:ln>
            <a:noFill/>
          </a:ln>
        </p:spPr>
        <p:txBody>
          <a:bodyPr anchorCtr="0" anchor="b" bIns="34275" lIns="68575" spcFirstLastPara="1" rIns="68575" wrap="square" tIns="34275">
            <a:normAutofit/>
          </a:bodyPr>
          <a:lstStyle/>
          <a:p>
            <a:pPr indent="0" lvl="0" marL="0" rtl="0" algn="l">
              <a:lnSpc>
                <a:spcPct val="90000"/>
              </a:lnSpc>
              <a:spcBef>
                <a:spcPts val="0"/>
              </a:spcBef>
              <a:spcAft>
                <a:spcPts val="0"/>
              </a:spcAft>
              <a:buClr>
                <a:schemeClr val="dk1"/>
              </a:buClr>
              <a:buSzPts val="2400"/>
              <a:buFont typeface="Play"/>
              <a:buNone/>
            </a:pPr>
            <a:r>
              <a:t/>
            </a:r>
            <a:endParaRPr/>
          </a:p>
        </p:txBody>
      </p:sp>
      <p:sp>
        <p:nvSpPr>
          <p:cNvPr id="242" name="Google Shape;242;g35d87d00a80_1_81"/>
          <p:cNvSpPr txBox="1"/>
          <p:nvPr>
            <p:ph idx="1" type="body"/>
          </p:nvPr>
        </p:nvSpPr>
        <p:spPr>
          <a:xfrm>
            <a:off x="3887391" y="740569"/>
            <a:ext cx="4629150" cy="3655219"/>
          </a:xfrm>
          <a:prstGeom prst="rect">
            <a:avLst/>
          </a:prstGeom>
          <a:noFill/>
          <a:ln>
            <a:noFill/>
          </a:ln>
        </p:spPr>
        <p:txBody>
          <a:bodyPr anchorCtr="0" anchor="t" bIns="34275" lIns="68575" spcFirstLastPara="1" rIns="68575" wrap="square" tIns="34275">
            <a:normAutofit fontScale="77500" lnSpcReduction="10000"/>
          </a:bodyPr>
          <a:lstStyle/>
          <a:p>
            <a:pPr indent="-149225" lvl="0" marL="177800" rtl="0" algn="l">
              <a:lnSpc>
                <a:spcPct val="90000"/>
              </a:lnSpc>
              <a:spcBef>
                <a:spcPts val="0"/>
              </a:spcBef>
              <a:spcAft>
                <a:spcPts val="0"/>
              </a:spcAft>
              <a:buClr>
                <a:schemeClr val="dk1"/>
              </a:buClr>
              <a:buSzPct val="100000"/>
              <a:buFont typeface="Calibri"/>
              <a:buChar char="•"/>
            </a:pPr>
            <a:r>
              <a:rPr lang="en-US" sz="2000"/>
              <a:t>The </a:t>
            </a:r>
            <a:r>
              <a:rPr lang="en-US" sz="2000" u="sng">
                <a:solidFill>
                  <a:schemeClr val="hlink"/>
                </a:solidFill>
                <a:hlinkClick r:id="rId3"/>
              </a:rPr>
              <a:t>Final Rule</a:t>
            </a:r>
            <a:r>
              <a:rPr lang="en-US" sz="2000"/>
              <a:t> requires State agencies to assess compliance with the LWP requirements as part of the general areas of the Administrative Review (AR).</a:t>
            </a:r>
            <a:endParaRPr sz="2000"/>
          </a:p>
          <a:p>
            <a:pPr indent="0" lvl="0" marL="0" rtl="0" algn="l">
              <a:lnSpc>
                <a:spcPct val="90000"/>
              </a:lnSpc>
              <a:spcBef>
                <a:spcPts val="0"/>
              </a:spcBef>
              <a:spcAft>
                <a:spcPts val="0"/>
              </a:spcAft>
              <a:buSzPct val="129729"/>
              <a:buNone/>
            </a:pPr>
            <a:r>
              <a:t/>
            </a:r>
            <a:endParaRPr sz="2000"/>
          </a:p>
          <a:p>
            <a:pPr indent="-149225" lvl="0" marL="177800" rtl="0" algn="l">
              <a:lnSpc>
                <a:spcPct val="90000"/>
              </a:lnSpc>
              <a:spcBef>
                <a:spcPts val="800"/>
              </a:spcBef>
              <a:spcAft>
                <a:spcPts val="0"/>
              </a:spcAft>
              <a:buClr>
                <a:schemeClr val="dk1"/>
              </a:buClr>
              <a:buSzPct val="100000"/>
              <a:buFont typeface="Calibri"/>
              <a:buChar char="•"/>
            </a:pPr>
            <a:r>
              <a:rPr lang="en-US" sz="2000"/>
              <a:t>LEAs must conduct an assessment on the LWP </a:t>
            </a:r>
            <a:r>
              <a:rPr b="1" lang="en-US" sz="2000"/>
              <a:t>every 3 years</a:t>
            </a:r>
            <a:r>
              <a:rPr lang="en-US" sz="2000"/>
              <a:t>. To determine:</a:t>
            </a:r>
            <a:endParaRPr sz="2000"/>
          </a:p>
          <a:p>
            <a:pPr indent="-238950" lvl="2" marL="685800" rtl="0" algn="l">
              <a:lnSpc>
                <a:spcPct val="90000"/>
              </a:lnSpc>
              <a:spcBef>
                <a:spcPts val="400"/>
              </a:spcBef>
              <a:spcAft>
                <a:spcPts val="0"/>
              </a:spcAft>
              <a:buClr>
                <a:schemeClr val="dk1"/>
              </a:buClr>
              <a:buSzPct val="100000"/>
              <a:buChar char="•"/>
            </a:pPr>
            <a:r>
              <a:rPr lang="en-US" sz="1500"/>
              <a:t>Compliance with the LWP</a:t>
            </a:r>
            <a:endParaRPr/>
          </a:p>
          <a:p>
            <a:pPr indent="-238950" lvl="2" marL="685800" rtl="0" algn="l">
              <a:lnSpc>
                <a:spcPct val="90000"/>
              </a:lnSpc>
              <a:spcBef>
                <a:spcPts val="400"/>
              </a:spcBef>
              <a:spcAft>
                <a:spcPts val="0"/>
              </a:spcAft>
              <a:buClr>
                <a:schemeClr val="dk1"/>
              </a:buClr>
              <a:buSzPct val="100000"/>
              <a:buChar char="•"/>
            </a:pPr>
            <a:r>
              <a:rPr lang="en-US" sz="1500"/>
              <a:t>How the LWP compares to a model policy </a:t>
            </a:r>
            <a:endParaRPr/>
          </a:p>
          <a:p>
            <a:pPr indent="-238950" lvl="2" marL="685800" rtl="0" algn="l">
              <a:lnSpc>
                <a:spcPct val="90000"/>
              </a:lnSpc>
              <a:spcBef>
                <a:spcPts val="400"/>
              </a:spcBef>
              <a:spcAft>
                <a:spcPts val="0"/>
              </a:spcAft>
              <a:buClr>
                <a:schemeClr val="dk1"/>
              </a:buClr>
              <a:buSzPct val="100000"/>
              <a:buChar char="•"/>
            </a:pPr>
            <a:r>
              <a:rPr lang="en-US" sz="1500"/>
              <a:t>Progress made in implementation of the LWP</a:t>
            </a:r>
            <a:endParaRPr sz="1500"/>
          </a:p>
          <a:p>
            <a:pPr indent="0" lvl="0" marL="863600" rtl="0" algn="l">
              <a:lnSpc>
                <a:spcPct val="90000"/>
              </a:lnSpc>
              <a:spcBef>
                <a:spcPts val="400"/>
              </a:spcBef>
              <a:spcAft>
                <a:spcPts val="0"/>
              </a:spcAft>
              <a:buSzPct val="172972"/>
              <a:buNone/>
            </a:pPr>
            <a:r>
              <a:t/>
            </a:r>
            <a:endParaRPr sz="1500"/>
          </a:p>
          <a:p>
            <a:pPr indent="0" lvl="2" marL="419100" rtl="0" algn="l">
              <a:lnSpc>
                <a:spcPct val="90000"/>
              </a:lnSpc>
              <a:spcBef>
                <a:spcPts val="400"/>
              </a:spcBef>
              <a:spcAft>
                <a:spcPts val="0"/>
              </a:spcAft>
              <a:buClr>
                <a:srgbClr val="1CADE4"/>
              </a:buClr>
              <a:buSzPct val="207360"/>
              <a:buNone/>
            </a:pPr>
            <a:r>
              <a:rPr lang="en-US"/>
              <a:t>*</a:t>
            </a:r>
            <a:r>
              <a:rPr lang="en-US" sz="1250"/>
              <a:t>It has been communicated that ADE conducting LWP outreach during a review year may be overwhelming for the SFA, but LIAs may have a better opportunity to provide TA on LWP compliance during a review year.</a:t>
            </a:r>
            <a:endParaRPr sz="1250"/>
          </a:p>
          <a:p>
            <a:pPr indent="0" lvl="2" marL="419100" rtl="0" algn="l">
              <a:lnSpc>
                <a:spcPct val="90000"/>
              </a:lnSpc>
              <a:spcBef>
                <a:spcPts val="400"/>
              </a:spcBef>
              <a:spcAft>
                <a:spcPts val="0"/>
              </a:spcAft>
              <a:buClr>
                <a:srgbClr val="1CADE4"/>
              </a:buClr>
              <a:buSzPct val="139330"/>
              <a:buNone/>
            </a:pPr>
            <a:r>
              <a:t/>
            </a:r>
            <a:endParaRPr sz="1291">
              <a:solidFill>
                <a:srgbClr val="333333"/>
              </a:solidFill>
            </a:endParaRPr>
          </a:p>
          <a:p>
            <a:pPr indent="-25400" lvl="0" marL="177800" rtl="0" algn="l">
              <a:lnSpc>
                <a:spcPct val="90000"/>
              </a:lnSpc>
              <a:spcBef>
                <a:spcPts val="800"/>
              </a:spcBef>
              <a:spcAft>
                <a:spcPts val="0"/>
              </a:spcAft>
              <a:buClr>
                <a:schemeClr val="dk1"/>
              </a:buClr>
              <a:buSzPct val="100000"/>
              <a:buNone/>
            </a:pPr>
            <a:r>
              <a:t/>
            </a:r>
            <a:endParaRPr/>
          </a:p>
        </p:txBody>
      </p:sp>
      <p:sp>
        <p:nvSpPr>
          <p:cNvPr id="243" name="Google Shape;243;g35d87d00a80_1_81"/>
          <p:cNvSpPr txBox="1"/>
          <p:nvPr>
            <p:ph idx="2" type="body"/>
          </p:nvPr>
        </p:nvSpPr>
        <p:spPr>
          <a:xfrm>
            <a:off x="629791" y="475350"/>
            <a:ext cx="2949300" cy="3721200"/>
          </a:xfrm>
          <a:prstGeom prst="rect">
            <a:avLst/>
          </a:prstGeom>
          <a:noFill/>
          <a:ln>
            <a:noFill/>
          </a:ln>
        </p:spPr>
        <p:txBody>
          <a:bodyPr anchorCtr="0" anchor="t" bIns="34275" lIns="68575" spcFirstLastPara="1" rIns="68575" wrap="square" tIns="34275">
            <a:normAutofit/>
          </a:bodyPr>
          <a:lstStyle/>
          <a:p>
            <a:pPr indent="0" lvl="0" marL="0" rtl="0" algn="l">
              <a:lnSpc>
                <a:spcPct val="90000"/>
              </a:lnSpc>
              <a:spcBef>
                <a:spcPts val="0"/>
              </a:spcBef>
              <a:spcAft>
                <a:spcPts val="0"/>
              </a:spcAft>
              <a:buClr>
                <a:schemeClr val="dk1"/>
              </a:buClr>
              <a:buSzPts val="1200"/>
              <a:buNone/>
            </a:pPr>
            <a:r>
              <a:t/>
            </a:r>
            <a:endParaRPr b="1">
              <a:latin typeface="Arial"/>
              <a:ea typeface="Arial"/>
              <a:cs typeface="Arial"/>
              <a:sym typeface="Arial"/>
            </a:endParaRPr>
          </a:p>
          <a:p>
            <a:pPr indent="0" lvl="0" marL="0" rtl="0" algn="l">
              <a:lnSpc>
                <a:spcPct val="90000"/>
              </a:lnSpc>
              <a:spcBef>
                <a:spcPts val="800"/>
              </a:spcBef>
              <a:spcAft>
                <a:spcPts val="0"/>
              </a:spcAft>
              <a:buClr>
                <a:schemeClr val="dk1"/>
              </a:buClr>
              <a:buSzPts val="1200"/>
              <a:buNone/>
            </a:pPr>
            <a:r>
              <a:t/>
            </a:r>
            <a:endParaRPr b="1">
              <a:latin typeface="Arial"/>
              <a:ea typeface="Arial"/>
              <a:cs typeface="Arial"/>
              <a:sym typeface="Arial"/>
            </a:endParaRPr>
          </a:p>
          <a:p>
            <a:pPr indent="0" lvl="0" marL="0" rtl="0" algn="l">
              <a:lnSpc>
                <a:spcPct val="90000"/>
              </a:lnSpc>
              <a:spcBef>
                <a:spcPts val="800"/>
              </a:spcBef>
              <a:spcAft>
                <a:spcPts val="0"/>
              </a:spcAft>
              <a:buClr>
                <a:schemeClr val="dk1"/>
              </a:buClr>
              <a:buSzPts val="1200"/>
              <a:buNone/>
            </a:pPr>
            <a:r>
              <a:t/>
            </a:r>
            <a:endParaRPr b="1">
              <a:latin typeface="Arial"/>
              <a:ea typeface="Arial"/>
              <a:cs typeface="Arial"/>
              <a:sym typeface="Arial"/>
            </a:endParaRPr>
          </a:p>
          <a:p>
            <a:pPr indent="0" lvl="0" marL="0" rtl="0" algn="l">
              <a:lnSpc>
                <a:spcPct val="90000"/>
              </a:lnSpc>
              <a:spcBef>
                <a:spcPts val="800"/>
              </a:spcBef>
              <a:spcAft>
                <a:spcPts val="0"/>
              </a:spcAft>
              <a:buClr>
                <a:schemeClr val="dk1"/>
              </a:buClr>
              <a:buSzPts val="1200"/>
              <a:buNone/>
            </a:pPr>
            <a:r>
              <a:t/>
            </a:r>
            <a:endParaRPr b="1">
              <a:latin typeface="Arial"/>
              <a:ea typeface="Arial"/>
              <a:cs typeface="Arial"/>
              <a:sym typeface="Arial"/>
            </a:endParaRPr>
          </a:p>
          <a:p>
            <a:pPr indent="0" lvl="0" marL="0" rtl="0" algn="l">
              <a:lnSpc>
                <a:spcPct val="90000"/>
              </a:lnSpc>
              <a:spcBef>
                <a:spcPts val="800"/>
              </a:spcBef>
              <a:spcAft>
                <a:spcPts val="0"/>
              </a:spcAft>
              <a:buClr>
                <a:schemeClr val="dk1"/>
              </a:buClr>
              <a:buSzPts val="3600"/>
              <a:buNone/>
            </a:pPr>
            <a:r>
              <a:rPr b="1" lang="en-US" sz="3600">
                <a:latin typeface="Arial"/>
                <a:ea typeface="Arial"/>
                <a:cs typeface="Arial"/>
                <a:sym typeface="Arial"/>
              </a:rPr>
              <a:t>Triennial Assessment and the LWP</a:t>
            </a:r>
            <a:endParaRPr sz="3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