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60" r:id="rId2"/>
    <p:sldId id="257" r:id="rId3"/>
    <p:sldId id="258" r:id="rId4"/>
    <p:sldId id="259" r:id="rId5"/>
    <p:sldId id="277" r:id="rId6"/>
    <p:sldId id="266" r:id="rId7"/>
    <p:sldId id="286" r:id="rId8"/>
    <p:sldId id="289" r:id="rId9"/>
    <p:sldId id="267" r:id="rId10"/>
    <p:sldId id="301" r:id="rId11"/>
    <p:sldId id="275" r:id="rId12"/>
    <p:sldId id="272" r:id="rId13"/>
    <p:sldId id="271" r:id="rId14"/>
    <p:sldId id="302" r:id="rId15"/>
    <p:sldId id="278" r:id="rId16"/>
    <p:sldId id="295" r:id="rId17"/>
    <p:sldId id="297" r:id="rId18"/>
    <p:sldId id="268" r:id="rId19"/>
    <p:sldId id="303" r:id="rId20"/>
    <p:sldId id="273" r:id="rId21"/>
    <p:sldId id="280" r:id="rId22"/>
    <p:sldId id="279" r:id="rId23"/>
    <p:sldId id="299" r:id="rId24"/>
    <p:sldId id="287" r:id="rId25"/>
    <p:sldId id="284" r:id="rId26"/>
    <p:sldId id="270" r:id="rId27"/>
    <p:sldId id="290" r:id="rId28"/>
    <p:sldId id="309" r:id="rId29"/>
    <p:sldId id="304" r:id="rId30"/>
    <p:sldId id="310" r:id="rId31"/>
    <p:sldId id="311" r:id="rId32"/>
    <p:sldId id="308" r:id="rId33"/>
    <p:sldId id="307" r:id="rId34"/>
    <p:sldId id="313" r:id="rId35"/>
    <p:sldId id="314" r:id="rId36"/>
    <p:sldId id="306" r:id="rId37"/>
    <p:sldId id="282" r:id="rId38"/>
    <p:sldId id="319" r:id="rId39"/>
    <p:sldId id="317" r:id="rId40"/>
    <p:sldId id="316" r:id="rId41"/>
    <p:sldId id="315" r:id="rId42"/>
    <p:sldId id="318" r:id="rId43"/>
    <p:sldId id="281" r:id="rId44"/>
    <p:sldId id="292" r:id="rId45"/>
    <p:sldId id="293" r:id="rId46"/>
    <p:sldId id="29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131" autoAdjust="0"/>
  </p:normalViewPr>
  <p:slideViewPr>
    <p:cSldViewPr snapToGrid="0">
      <p:cViewPr varScale="1">
        <p:scale>
          <a:sx n="78" d="100"/>
          <a:sy n="78" d="100"/>
        </p:scale>
        <p:origin x="-293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3D8EB-22E5-4C5A-875F-90753F2F636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798F25B-DA3D-447C-9EF3-8E72FA16927C}">
      <dgm:prSet phldrT="[Text]"/>
      <dgm:spPr/>
      <dgm:t>
        <a:bodyPr/>
        <a:lstStyle/>
        <a:p>
          <a:r>
            <a:rPr lang="en-US" dirty="0"/>
            <a:t>Application</a:t>
          </a:r>
        </a:p>
      </dgm:t>
    </dgm:pt>
    <dgm:pt modelId="{A4CEF584-F637-498D-A8F6-057F0377DF4D}" type="parTrans" cxnId="{8D9850E6-506B-4F2A-9ADE-E15CBEB30AAD}">
      <dgm:prSet/>
      <dgm:spPr/>
      <dgm:t>
        <a:bodyPr/>
        <a:lstStyle/>
        <a:p>
          <a:endParaRPr lang="en-US"/>
        </a:p>
      </dgm:t>
    </dgm:pt>
    <dgm:pt modelId="{994291B2-D60E-4503-9C12-0005EEB59F1B}" type="sibTrans" cxnId="{8D9850E6-506B-4F2A-9ADE-E15CBEB30AAD}">
      <dgm:prSet/>
      <dgm:spPr/>
      <dgm:t>
        <a:bodyPr/>
        <a:lstStyle/>
        <a:p>
          <a:endParaRPr lang="en-US"/>
        </a:p>
      </dgm:t>
    </dgm:pt>
    <dgm:pt modelId="{15D7428D-493E-4167-A9C8-BDDA11B471D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Public Meeting</a:t>
          </a:r>
        </a:p>
      </dgm:t>
    </dgm:pt>
    <dgm:pt modelId="{A0A568D8-714E-4C1D-8BFB-7EA0FE43F8CE}" type="parTrans" cxnId="{17A03429-D0D9-463D-802F-11FCC0A9A37E}">
      <dgm:prSet/>
      <dgm:spPr/>
      <dgm:t>
        <a:bodyPr/>
        <a:lstStyle/>
        <a:p>
          <a:endParaRPr lang="en-US"/>
        </a:p>
      </dgm:t>
    </dgm:pt>
    <dgm:pt modelId="{6F388539-1F52-4AE9-B065-92057DF54839}" type="sibTrans" cxnId="{17A03429-D0D9-463D-802F-11FCC0A9A37E}">
      <dgm:prSet/>
      <dgm:spPr/>
      <dgm:t>
        <a:bodyPr/>
        <a:lstStyle/>
        <a:p>
          <a:endParaRPr lang="en-US"/>
        </a:p>
      </dgm:t>
    </dgm:pt>
    <dgm:pt modelId="{FDE1E610-B425-42FF-9E08-B52B8BF0C1A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Planning Commission</a:t>
          </a:r>
        </a:p>
      </dgm:t>
    </dgm:pt>
    <dgm:pt modelId="{D325F358-CB3D-48BF-AFD2-8159CAD8DC37}" type="parTrans" cxnId="{AE7E671B-3F4E-4B59-9569-0BDA19DDAE88}">
      <dgm:prSet/>
      <dgm:spPr/>
      <dgm:t>
        <a:bodyPr/>
        <a:lstStyle/>
        <a:p>
          <a:endParaRPr lang="en-US"/>
        </a:p>
      </dgm:t>
    </dgm:pt>
    <dgm:pt modelId="{2D6765D1-76E2-4018-AB11-2C5DE461BDF9}" type="sibTrans" cxnId="{AE7E671B-3F4E-4B59-9569-0BDA19DDAE88}">
      <dgm:prSet/>
      <dgm:spPr/>
      <dgm:t>
        <a:bodyPr/>
        <a:lstStyle/>
        <a:p>
          <a:endParaRPr lang="en-US"/>
        </a:p>
      </dgm:t>
    </dgm:pt>
    <dgm:pt modelId="{9EB0DCBA-C494-47A3-9481-6FC3B157440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City Council</a:t>
          </a:r>
        </a:p>
      </dgm:t>
    </dgm:pt>
    <dgm:pt modelId="{73519C5A-76FD-4BE6-8386-9FEDDA4D4BC6}" type="parTrans" cxnId="{2DA9E236-EEFC-4E1C-A563-58B4EAEEC6C7}">
      <dgm:prSet/>
      <dgm:spPr/>
      <dgm:t>
        <a:bodyPr/>
        <a:lstStyle/>
        <a:p>
          <a:endParaRPr lang="en-US"/>
        </a:p>
      </dgm:t>
    </dgm:pt>
    <dgm:pt modelId="{ADD5DAC4-F76D-4A75-95A4-275460E83AA8}" type="sibTrans" cxnId="{2DA9E236-EEFC-4E1C-A563-58B4EAEEC6C7}">
      <dgm:prSet/>
      <dgm:spPr/>
      <dgm:t>
        <a:bodyPr/>
        <a:lstStyle/>
        <a:p>
          <a:endParaRPr lang="en-US"/>
        </a:p>
      </dgm:t>
    </dgm:pt>
    <dgm:pt modelId="{464E6ED6-EB7D-4535-8B17-07009516A5FA}" type="pres">
      <dgm:prSet presAssocID="{94F3D8EB-22E5-4C5A-875F-90753F2F636B}" presName="Name0" presStyleCnt="0">
        <dgm:presLayoutVars>
          <dgm:dir/>
          <dgm:animLvl val="lvl"/>
          <dgm:resizeHandles val="exact"/>
        </dgm:presLayoutVars>
      </dgm:prSet>
      <dgm:spPr/>
    </dgm:pt>
    <dgm:pt modelId="{8EBEFAF7-8E5A-432A-AE00-7FB9FCB7A98F}" type="pres">
      <dgm:prSet presAssocID="{0798F25B-DA3D-447C-9EF3-8E72FA16927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6BBC26-3A54-4ECA-AEBB-122C264E683A}" type="pres">
      <dgm:prSet presAssocID="{994291B2-D60E-4503-9C12-0005EEB59F1B}" presName="parTxOnlySpace" presStyleCnt="0"/>
      <dgm:spPr/>
    </dgm:pt>
    <dgm:pt modelId="{14774E84-176F-4AD6-A0DD-FFC74346FA6F}" type="pres">
      <dgm:prSet presAssocID="{15D7428D-493E-4167-A9C8-BDDA11B471D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94596-369E-4B24-A45C-E85C542C0B1A}" type="pres">
      <dgm:prSet presAssocID="{6F388539-1F52-4AE9-B065-92057DF54839}" presName="parTxOnlySpace" presStyleCnt="0"/>
      <dgm:spPr/>
    </dgm:pt>
    <dgm:pt modelId="{98141B6A-0681-41B6-8402-A66B4DD6D2A8}" type="pres">
      <dgm:prSet presAssocID="{FDE1E610-B425-42FF-9E08-B52B8BF0C1A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953F4-3EB1-4359-B11A-0B861E31AC5B}" type="pres">
      <dgm:prSet presAssocID="{2D6765D1-76E2-4018-AB11-2C5DE461BDF9}" presName="parTxOnlySpace" presStyleCnt="0"/>
      <dgm:spPr/>
    </dgm:pt>
    <dgm:pt modelId="{59D97D97-BE08-46C1-8B3E-20CAB3939E86}" type="pres">
      <dgm:prSet presAssocID="{9EB0DCBA-C494-47A3-9481-6FC3B157440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214C67-0316-4E59-9B12-C616323D8396}" type="presOf" srcId="{0798F25B-DA3D-447C-9EF3-8E72FA16927C}" destId="{8EBEFAF7-8E5A-432A-AE00-7FB9FCB7A98F}" srcOrd="0" destOrd="0" presId="urn:microsoft.com/office/officeart/2005/8/layout/chevron1"/>
    <dgm:cxn modelId="{2DA9E236-EEFC-4E1C-A563-58B4EAEEC6C7}" srcId="{94F3D8EB-22E5-4C5A-875F-90753F2F636B}" destId="{9EB0DCBA-C494-47A3-9481-6FC3B1574401}" srcOrd="3" destOrd="0" parTransId="{73519C5A-76FD-4BE6-8386-9FEDDA4D4BC6}" sibTransId="{ADD5DAC4-F76D-4A75-95A4-275460E83AA8}"/>
    <dgm:cxn modelId="{17A03429-D0D9-463D-802F-11FCC0A9A37E}" srcId="{94F3D8EB-22E5-4C5A-875F-90753F2F636B}" destId="{15D7428D-493E-4167-A9C8-BDDA11B471DC}" srcOrd="1" destOrd="0" parTransId="{A0A568D8-714E-4C1D-8BFB-7EA0FE43F8CE}" sibTransId="{6F388539-1F52-4AE9-B065-92057DF54839}"/>
    <dgm:cxn modelId="{49E831BE-6FB6-49DE-8E6F-BCA3D97B30AA}" type="presOf" srcId="{15D7428D-493E-4167-A9C8-BDDA11B471DC}" destId="{14774E84-176F-4AD6-A0DD-FFC74346FA6F}" srcOrd="0" destOrd="0" presId="urn:microsoft.com/office/officeart/2005/8/layout/chevron1"/>
    <dgm:cxn modelId="{AE7E671B-3F4E-4B59-9569-0BDA19DDAE88}" srcId="{94F3D8EB-22E5-4C5A-875F-90753F2F636B}" destId="{FDE1E610-B425-42FF-9E08-B52B8BF0C1A4}" srcOrd="2" destOrd="0" parTransId="{D325F358-CB3D-48BF-AFD2-8159CAD8DC37}" sibTransId="{2D6765D1-76E2-4018-AB11-2C5DE461BDF9}"/>
    <dgm:cxn modelId="{FBA28F42-28B9-4B75-A52C-832DE4C46B68}" type="presOf" srcId="{9EB0DCBA-C494-47A3-9481-6FC3B1574401}" destId="{59D97D97-BE08-46C1-8B3E-20CAB3939E86}" srcOrd="0" destOrd="0" presId="urn:microsoft.com/office/officeart/2005/8/layout/chevron1"/>
    <dgm:cxn modelId="{D3A10098-3E2B-4106-9763-55C37E451552}" type="presOf" srcId="{FDE1E610-B425-42FF-9E08-B52B8BF0C1A4}" destId="{98141B6A-0681-41B6-8402-A66B4DD6D2A8}" srcOrd="0" destOrd="0" presId="urn:microsoft.com/office/officeart/2005/8/layout/chevron1"/>
    <dgm:cxn modelId="{8D9850E6-506B-4F2A-9ADE-E15CBEB30AAD}" srcId="{94F3D8EB-22E5-4C5A-875F-90753F2F636B}" destId="{0798F25B-DA3D-447C-9EF3-8E72FA16927C}" srcOrd="0" destOrd="0" parTransId="{A4CEF584-F637-498D-A8F6-057F0377DF4D}" sibTransId="{994291B2-D60E-4503-9C12-0005EEB59F1B}"/>
    <dgm:cxn modelId="{F9C01BEE-6E24-4D50-AFDC-FB8C67279C88}" type="presOf" srcId="{94F3D8EB-22E5-4C5A-875F-90753F2F636B}" destId="{464E6ED6-EB7D-4535-8B17-07009516A5FA}" srcOrd="0" destOrd="0" presId="urn:microsoft.com/office/officeart/2005/8/layout/chevron1"/>
    <dgm:cxn modelId="{78732F02-12E1-45AE-B260-2952E8FF6965}" type="presParOf" srcId="{464E6ED6-EB7D-4535-8B17-07009516A5FA}" destId="{8EBEFAF7-8E5A-432A-AE00-7FB9FCB7A98F}" srcOrd="0" destOrd="0" presId="urn:microsoft.com/office/officeart/2005/8/layout/chevron1"/>
    <dgm:cxn modelId="{28FB6414-BA9E-4515-A957-E4439899C896}" type="presParOf" srcId="{464E6ED6-EB7D-4535-8B17-07009516A5FA}" destId="{E16BBC26-3A54-4ECA-AEBB-122C264E683A}" srcOrd="1" destOrd="0" presId="urn:microsoft.com/office/officeart/2005/8/layout/chevron1"/>
    <dgm:cxn modelId="{CE72D4A3-7209-4191-8EFF-EB445C17E1E6}" type="presParOf" srcId="{464E6ED6-EB7D-4535-8B17-07009516A5FA}" destId="{14774E84-176F-4AD6-A0DD-FFC74346FA6F}" srcOrd="2" destOrd="0" presId="urn:microsoft.com/office/officeart/2005/8/layout/chevron1"/>
    <dgm:cxn modelId="{0552B4FB-FE06-42C8-BD2E-17017D42C525}" type="presParOf" srcId="{464E6ED6-EB7D-4535-8B17-07009516A5FA}" destId="{51E94596-369E-4B24-A45C-E85C542C0B1A}" srcOrd="3" destOrd="0" presId="urn:microsoft.com/office/officeart/2005/8/layout/chevron1"/>
    <dgm:cxn modelId="{B5879AFA-8650-46DA-8C80-D9DC10ABB001}" type="presParOf" srcId="{464E6ED6-EB7D-4535-8B17-07009516A5FA}" destId="{98141B6A-0681-41B6-8402-A66B4DD6D2A8}" srcOrd="4" destOrd="0" presId="urn:microsoft.com/office/officeart/2005/8/layout/chevron1"/>
    <dgm:cxn modelId="{F1379C88-8A03-46A8-ABDB-2EC2A490EEAB}" type="presParOf" srcId="{464E6ED6-EB7D-4535-8B17-07009516A5FA}" destId="{516953F4-3EB1-4359-B11A-0B861E31AC5B}" srcOrd="5" destOrd="0" presId="urn:microsoft.com/office/officeart/2005/8/layout/chevron1"/>
    <dgm:cxn modelId="{C9D4601B-128E-4613-8679-9509B00DC66B}" type="presParOf" srcId="{464E6ED6-EB7D-4535-8B17-07009516A5FA}" destId="{59D97D97-BE08-46C1-8B3E-20CAB3939E8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F3D8EB-22E5-4C5A-875F-90753F2F636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798F25B-DA3D-447C-9EF3-8E72FA16927C}">
      <dgm:prSet phldrT="[Text]"/>
      <dgm:spPr/>
      <dgm:t>
        <a:bodyPr/>
        <a:lstStyle/>
        <a:p>
          <a:r>
            <a:rPr lang="en-US" dirty="0"/>
            <a:t>Application</a:t>
          </a:r>
        </a:p>
      </dgm:t>
    </dgm:pt>
    <dgm:pt modelId="{A4CEF584-F637-498D-A8F6-057F0377DF4D}" type="parTrans" cxnId="{8D9850E6-506B-4F2A-9ADE-E15CBEB30AAD}">
      <dgm:prSet/>
      <dgm:spPr/>
      <dgm:t>
        <a:bodyPr/>
        <a:lstStyle/>
        <a:p>
          <a:endParaRPr lang="en-US"/>
        </a:p>
      </dgm:t>
    </dgm:pt>
    <dgm:pt modelId="{994291B2-D60E-4503-9C12-0005EEB59F1B}" type="sibTrans" cxnId="{8D9850E6-506B-4F2A-9ADE-E15CBEB30AAD}">
      <dgm:prSet/>
      <dgm:spPr/>
      <dgm:t>
        <a:bodyPr/>
        <a:lstStyle/>
        <a:p>
          <a:endParaRPr lang="en-US"/>
        </a:p>
      </dgm:t>
    </dgm:pt>
    <dgm:pt modelId="{15D7428D-493E-4167-A9C8-BDDA11B471D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Public Meeting</a:t>
          </a:r>
        </a:p>
      </dgm:t>
    </dgm:pt>
    <dgm:pt modelId="{A0A568D8-714E-4C1D-8BFB-7EA0FE43F8CE}" type="parTrans" cxnId="{17A03429-D0D9-463D-802F-11FCC0A9A37E}">
      <dgm:prSet/>
      <dgm:spPr/>
      <dgm:t>
        <a:bodyPr/>
        <a:lstStyle/>
        <a:p>
          <a:endParaRPr lang="en-US"/>
        </a:p>
      </dgm:t>
    </dgm:pt>
    <dgm:pt modelId="{6F388539-1F52-4AE9-B065-92057DF54839}" type="sibTrans" cxnId="{17A03429-D0D9-463D-802F-11FCC0A9A37E}">
      <dgm:prSet/>
      <dgm:spPr/>
      <dgm:t>
        <a:bodyPr/>
        <a:lstStyle/>
        <a:p>
          <a:endParaRPr lang="en-US"/>
        </a:p>
      </dgm:t>
    </dgm:pt>
    <dgm:pt modelId="{FDE1E610-B425-42FF-9E08-B52B8BF0C1A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Planning Commission</a:t>
          </a:r>
        </a:p>
      </dgm:t>
    </dgm:pt>
    <dgm:pt modelId="{D325F358-CB3D-48BF-AFD2-8159CAD8DC37}" type="parTrans" cxnId="{AE7E671B-3F4E-4B59-9569-0BDA19DDAE88}">
      <dgm:prSet/>
      <dgm:spPr/>
      <dgm:t>
        <a:bodyPr/>
        <a:lstStyle/>
        <a:p>
          <a:endParaRPr lang="en-US"/>
        </a:p>
      </dgm:t>
    </dgm:pt>
    <dgm:pt modelId="{2D6765D1-76E2-4018-AB11-2C5DE461BDF9}" type="sibTrans" cxnId="{AE7E671B-3F4E-4B59-9569-0BDA19DDAE88}">
      <dgm:prSet/>
      <dgm:spPr/>
      <dgm:t>
        <a:bodyPr/>
        <a:lstStyle/>
        <a:p>
          <a:endParaRPr lang="en-US"/>
        </a:p>
      </dgm:t>
    </dgm:pt>
    <dgm:pt modelId="{9EB0DCBA-C494-47A3-9481-6FC3B157440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City Council</a:t>
          </a:r>
        </a:p>
      </dgm:t>
    </dgm:pt>
    <dgm:pt modelId="{73519C5A-76FD-4BE6-8386-9FEDDA4D4BC6}" type="parTrans" cxnId="{2DA9E236-EEFC-4E1C-A563-58B4EAEEC6C7}">
      <dgm:prSet/>
      <dgm:spPr/>
      <dgm:t>
        <a:bodyPr/>
        <a:lstStyle/>
        <a:p>
          <a:endParaRPr lang="en-US"/>
        </a:p>
      </dgm:t>
    </dgm:pt>
    <dgm:pt modelId="{ADD5DAC4-F76D-4A75-95A4-275460E83AA8}" type="sibTrans" cxnId="{2DA9E236-EEFC-4E1C-A563-58B4EAEEC6C7}">
      <dgm:prSet/>
      <dgm:spPr/>
      <dgm:t>
        <a:bodyPr/>
        <a:lstStyle/>
        <a:p>
          <a:endParaRPr lang="en-US"/>
        </a:p>
      </dgm:t>
    </dgm:pt>
    <dgm:pt modelId="{464E6ED6-EB7D-4535-8B17-07009516A5FA}" type="pres">
      <dgm:prSet presAssocID="{94F3D8EB-22E5-4C5A-875F-90753F2F636B}" presName="Name0" presStyleCnt="0">
        <dgm:presLayoutVars>
          <dgm:dir/>
          <dgm:animLvl val="lvl"/>
          <dgm:resizeHandles val="exact"/>
        </dgm:presLayoutVars>
      </dgm:prSet>
      <dgm:spPr/>
    </dgm:pt>
    <dgm:pt modelId="{8EBEFAF7-8E5A-432A-AE00-7FB9FCB7A98F}" type="pres">
      <dgm:prSet presAssocID="{0798F25B-DA3D-447C-9EF3-8E72FA16927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6BBC26-3A54-4ECA-AEBB-122C264E683A}" type="pres">
      <dgm:prSet presAssocID="{994291B2-D60E-4503-9C12-0005EEB59F1B}" presName="parTxOnlySpace" presStyleCnt="0"/>
      <dgm:spPr/>
    </dgm:pt>
    <dgm:pt modelId="{14774E84-176F-4AD6-A0DD-FFC74346FA6F}" type="pres">
      <dgm:prSet presAssocID="{15D7428D-493E-4167-A9C8-BDDA11B471D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94596-369E-4B24-A45C-E85C542C0B1A}" type="pres">
      <dgm:prSet presAssocID="{6F388539-1F52-4AE9-B065-92057DF54839}" presName="parTxOnlySpace" presStyleCnt="0"/>
      <dgm:spPr/>
    </dgm:pt>
    <dgm:pt modelId="{98141B6A-0681-41B6-8402-A66B4DD6D2A8}" type="pres">
      <dgm:prSet presAssocID="{FDE1E610-B425-42FF-9E08-B52B8BF0C1A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953F4-3EB1-4359-B11A-0B861E31AC5B}" type="pres">
      <dgm:prSet presAssocID="{2D6765D1-76E2-4018-AB11-2C5DE461BDF9}" presName="parTxOnlySpace" presStyleCnt="0"/>
      <dgm:spPr/>
    </dgm:pt>
    <dgm:pt modelId="{59D97D97-BE08-46C1-8B3E-20CAB3939E86}" type="pres">
      <dgm:prSet presAssocID="{9EB0DCBA-C494-47A3-9481-6FC3B157440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214C67-0316-4E59-9B12-C616323D8396}" type="presOf" srcId="{0798F25B-DA3D-447C-9EF3-8E72FA16927C}" destId="{8EBEFAF7-8E5A-432A-AE00-7FB9FCB7A98F}" srcOrd="0" destOrd="0" presId="urn:microsoft.com/office/officeart/2005/8/layout/chevron1"/>
    <dgm:cxn modelId="{2DA9E236-EEFC-4E1C-A563-58B4EAEEC6C7}" srcId="{94F3D8EB-22E5-4C5A-875F-90753F2F636B}" destId="{9EB0DCBA-C494-47A3-9481-6FC3B1574401}" srcOrd="3" destOrd="0" parTransId="{73519C5A-76FD-4BE6-8386-9FEDDA4D4BC6}" sibTransId="{ADD5DAC4-F76D-4A75-95A4-275460E83AA8}"/>
    <dgm:cxn modelId="{17A03429-D0D9-463D-802F-11FCC0A9A37E}" srcId="{94F3D8EB-22E5-4C5A-875F-90753F2F636B}" destId="{15D7428D-493E-4167-A9C8-BDDA11B471DC}" srcOrd="1" destOrd="0" parTransId="{A0A568D8-714E-4C1D-8BFB-7EA0FE43F8CE}" sibTransId="{6F388539-1F52-4AE9-B065-92057DF54839}"/>
    <dgm:cxn modelId="{49E831BE-6FB6-49DE-8E6F-BCA3D97B30AA}" type="presOf" srcId="{15D7428D-493E-4167-A9C8-BDDA11B471DC}" destId="{14774E84-176F-4AD6-A0DD-FFC74346FA6F}" srcOrd="0" destOrd="0" presId="urn:microsoft.com/office/officeart/2005/8/layout/chevron1"/>
    <dgm:cxn modelId="{AE7E671B-3F4E-4B59-9569-0BDA19DDAE88}" srcId="{94F3D8EB-22E5-4C5A-875F-90753F2F636B}" destId="{FDE1E610-B425-42FF-9E08-B52B8BF0C1A4}" srcOrd="2" destOrd="0" parTransId="{D325F358-CB3D-48BF-AFD2-8159CAD8DC37}" sibTransId="{2D6765D1-76E2-4018-AB11-2C5DE461BDF9}"/>
    <dgm:cxn modelId="{FBA28F42-28B9-4B75-A52C-832DE4C46B68}" type="presOf" srcId="{9EB0DCBA-C494-47A3-9481-6FC3B1574401}" destId="{59D97D97-BE08-46C1-8B3E-20CAB3939E86}" srcOrd="0" destOrd="0" presId="urn:microsoft.com/office/officeart/2005/8/layout/chevron1"/>
    <dgm:cxn modelId="{D3A10098-3E2B-4106-9763-55C37E451552}" type="presOf" srcId="{FDE1E610-B425-42FF-9E08-B52B8BF0C1A4}" destId="{98141B6A-0681-41B6-8402-A66B4DD6D2A8}" srcOrd="0" destOrd="0" presId="urn:microsoft.com/office/officeart/2005/8/layout/chevron1"/>
    <dgm:cxn modelId="{8D9850E6-506B-4F2A-9ADE-E15CBEB30AAD}" srcId="{94F3D8EB-22E5-4C5A-875F-90753F2F636B}" destId="{0798F25B-DA3D-447C-9EF3-8E72FA16927C}" srcOrd="0" destOrd="0" parTransId="{A4CEF584-F637-498D-A8F6-057F0377DF4D}" sibTransId="{994291B2-D60E-4503-9C12-0005EEB59F1B}"/>
    <dgm:cxn modelId="{F9C01BEE-6E24-4D50-AFDC-FB8C67279C88}" type="presOf" srcId="{94F3D8EB-22E5-4C5A-875F-90753F2F636B}" destId="{464E6ED6-EB7D-4535-8B17-07009516A5FA}" srcOrd="0" destOrd="0" presId="urn:microsoft.com/office/officeart/2005/8/layout/chevron1"/>
    <dgm:cxn modelId="{78732F02-12E1-45AE-B260-2952E8FF6965}" type="presParOf" srcId="{464E6ED6-EB7D-4535-8B17-07009516A5FA}" destId="{8EBEFAF7-8E5A-432A-AE00-7FB9FCB7A98F}" srcOrd="0" destOrd="0" presId="urn:microsoft.com/office/officeart/2005/8/layout/chevron1"/>
    <dgm:cxn modelId="{28FB6414-BA9E-4515-A957-E4439899C896}" type="presParOf" srcId="{464E6ED6-EB7D-4535-8B17-07009516A5FA}" destId="{E16BBC26-3A54-4ECA-AEBB-122C264E683A}" srcOrd="1" destOrd="0" presId="urn:microsoft.com/office/officeart/2005/8/layout/chevron1"/>
    <dgm:cxn modelId="{CE72D4A3-7209-4191-8EFF-EB445C17E1E6}" type="presParOf" srcId="{464E6ED6-EB7D-4535-8B17-07009516A5FA}" destId="{14774E84-176F-4AD6-A0DD-FFC74346FA6F}" srcOrd="2" destOrd="0" presId="urn:microsoft.com/office/officeart/2005/8/layout/chevron1"/>
    <dgm:cxn modelId="{0552B4FB-FE06-42C8-BD2E-17017D42C525}" type="presParOf" srcId="{464E6ED6-EB7D-4535-8B17-07009516A5FA}" destId="{51E94596-369E-4B24-A45C-E85C542C0B1A}" srcOrd="3" destOrd="0" presId="urn:microsoft.com/office/officeart/2005/8/layout/chevron1"/>
    <dgm:cxn modelId="{B5879AFA-8650-46DA-8C80-D9DC10ABB001}" type="presParOf" srcId="{464E6ED6-EB7D-4535-8B17-07009516A5FA}" destId="{98141B6A-0681-41B6-8402-A66B4DD6D2A8}" srcOrd="4" destOrd="0" presId="urn:microsoft.com/office/officeart/2005/8/layout/chevron1"/>
    <dgm:cxn modelId="{F1379C88-8A03-46A8-ABDB-2EC2A490EEAB}" type="presParOf" srcId="{464E6ED6-EB7D-4535-8B17-07009516A5FA}" destId="{516953F4-3EB1-4359-B11A-0B861E31AC5B}" srcOrd="5" destOrd="0" presId="urn:microsoft.com/office/officeart/2005/8/layout/chevron1"/>
    <dgm:cxn modelId="{C9D4601B-128E-4613-8679-9509B00DC66B}" type="presParOf" srcId="{464E6ED6-EB7D-4535-8B17-07009516A5FA}" destId="{59D97D97-BE08-46C1-8B3E-20CAB3939E8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D8D69-403D-444D-B422-92A022DFED1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7D586-B70E-4F8C-B0EC-14CB7397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</a:t>
            </a:r>
            <a:r>
              <a:rPr lang="en-US" baseline="0" dirty="0"/>
              <a:t> we will further look at the planning processes so you can become familiar with the components, and know where you can get involved to implement change for healthier communities.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79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you can see or touch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7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https://www.orovalleyaz.gov/sites/default/files/media/docs/2016/adopted-budget-fy16-17.pdf</a:t>
            </a:r>
          </a:p>
          <a:p>
            <a:endParaRPr lang="en-US" dirty="0"/>
          </a:p>
          <a:p>
            <a:r>
              <a:rPr lang="en-US" dirty="0"/>
              <a:t>Maybe add health/community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6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*Insert</a:t>
            </a:r>
            <a:r>
              <a:rPr lang="en-US" baseline="0" dirty="0"/>
              <a:t> slide by being an advocate with staff,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11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5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48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4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3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http://www.flagstaff.az.gov/DocumentCenter/Home/View/8317- state</a:t>
            </a:r>
            <a:r>
              <a:rPr lang="en-US" baseline="0" dirty="0"/>
              <a:t> statutes relating to municipalities General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F8C5B-8310-4C25-988E-45819AC45C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5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32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zoning code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3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6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spoke last time of how you can get</a:t>
            </a:r>
            <a:r>
              <a:rPr lang="en-US" baseline="0" dirty="0"/>
              <a:t> involved in the General Plan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44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health professional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64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94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29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36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if a project is being built that</a:t>
            </a:r>
            <a:r>
              <a:rPr lang="en-US" baseline="0" dirty="0"/>
              <a:t> allows for park enhancements such as lighting and seats, more people can be willing to walk and have easier access routes, so get local organizations involved.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63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77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86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0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0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35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6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4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2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64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29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74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Verrado</a:t>
            </a:r>
            <a:r>
              <a:rPr lang="en-US" dirty="0"/>
              <a:t> oat a glance</a:t>
            </a:r>
            <a:r>
              <a:rPr lang="en-US" baseline="0" dirty="0"/>
              <a:t> highlighting parks / health and wellness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05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Verrado</a:t>
            </a:r>
            <a:r>
              <a:rPr lang="en-US" dirty="0"/>
              <a:t> oat a glance</a:t>
            </a:r>
            <a:r>
              <a:rPr lang="en-US" baseline="0" dirty="0"/>
              <a:t> highlighting parks / health and wellness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71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13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http://uli.org/wp-content/uploads/ULI-Documents/America-in-2015.pdf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94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Verrado</a:t>
            </a:r>
            <a:r>
              <a:rPr lang="en-US" dirty="0"/>
              <a:t> oat a glance</a:t>
            </a:r>
            <a:r>
              <a:rPr lang="en-US" baseline="0" dirty="0"/>
              <a:t> highlighting parks / health and wellness </a:t>
            </a:r>
          </a:p>
          <a:p>
            <a:r>
              <a:rPr lang="en-US" baseline="0" dirty="0"/>
              <a:t>http://www.citylab.com/cityfixer/2014/09/when-adding-bike-lanes-actually-reduces-traffic-delays/379623/</a:t>
            </a:r>
          </a:p>
          <a:p>
            <a:r>
              <a:rPr lang="en-US" baseline="0" dirty="0"/>
              <a:t>http://www.nyc.gov/html/dot/downloads/pdf/2014-09-03-bicycle-path-data-analysis.pdf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68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http://uli.org/wp-content/uploads/ULI-Documents/America-in-2015.pdf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178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76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2EE09-603A-4D42-87EB-9C41A8241A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2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2EE09-603A-4D42-87EB-9C41A8241A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4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5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7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5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6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D4349-0C1D-4211-B81A-21CA8F2410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6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7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4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7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3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7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4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8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8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EB89-2ED9-471C-8B9A-38FEC2B2AE32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ED279-5CF6-4C59-92E0-07EB9FE7D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6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6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11" Type="http://schemas.openxmlformats.org/officeDocument/2006/relationships/image" Target="../media/image60.gif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299927" y="2620937"/>
            <a:ext cx="3280716" cy="449038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3"/>
                </a:solidFill>
              </a:rPr>
              <a:t>Webinar 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84616" y="2879163"/>
            <a:ext cx="4212361" cy="1186874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Who Can You Enlist to Help?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6" y="5493790"/>
            <a:ext cx="1367927" cy="875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10" y="5717187"/>
            <a:ext cx="1117883" cy="4189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1732" y="1534044"/>
            <a:ext cx="3071861" cy="307186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84025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2" b="26935"/>
          <a:stretch/>
        </p:blipFill>
        <p:spPr bwMode="auto">
          <a:xfrm>
            <a:off x="3999457" y="10633"/>
            <a:ext cx="5116551" cy="337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8084"/>
            <a:ext cx="4794462" cy="43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pital improvement projec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7308"/>
          <a:stretch/>
        </p:blipFill>
        <p:spPr bwMode="auto">
          <a:xfrm>
            <a:off x="0" y="10632"/>
            <a:ext cx="4914014" cy="334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conceptual sketch of the Central Avenue streetscape improvement project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62" y="3468274"/>
            <a:ext cx="4268381" cy="32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5333" y="1451705"/>
            <a:ext cx="5495277" cy="634547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2">
                    <a:lumMod val="10000"/>
                  </a:schemeClr>
                </a:solidFill>
              </a:rPr>
              <a:t>What is a Capital Project?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39416" y="2413591"/>
            <a:ext cx="4584012" cy="94321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Capital Project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239416" y="3356811"/>
            <a:ext cx="4584011" cy="12896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 capital project is anything that gets built. </a:t>
            </a:r>
          </a:p>
          <a:p>
            <a:pPr algn="ctr"/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road, swing-set, bike trail, signs, etc. </a:t>
            </a:r>
          </a:p>
        </p:txBody>
      </p:sp>
    </p:spTree>
    <p:extLst>
      <p:ext uri="{BB962C8B-B14F-4D97-AF65-F5344CB8AC3E}">
        <p14:creationId xmlns:p14="http://schemas.microsoft.com/office/powerpoint/2010/main" val="238835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570" b="8171"/>
          <a:stretch/>
        </p:blipFill>
        <p:spPr>
          <a:xfrm>
            <a:off x="3399843" y="1010760"/>
            <a:ext cx="5744158" cy="436178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44926" y="5372545"/>
            <a:ext cx="7986862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A CIP is a plan that lists specific physical improvements, their cost, and when they will be built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25696" y="178080"/>
            <a:ext cx="4659339" cy="782816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About the CIP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756" t="191" r="3241" b="40390"/>
          <a:stretch/>
        </p:blipFill>
        <p:spPr>
          <a:xfrm>
            <a:off x="0" y="1558542"/>
            <a:ext cx="3583172" cy="29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4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3282620" y="1174837"/>
            <a:ext cx="2761223" cy="1328334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Capital Improvement Program (CIP)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2312" y="5200085"/>
            <a:ext cx="8571565" cy="789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The CIP is done </a:t>
            </a:r>
            <a:r>
              <a:rPr lang="en-US" sz="2400" b="1" dirty="0">
                <a:solidFill>
                  <a:schemeClr val="accent3"/>
                </a:solidFill>
              </a:rPr>
              <a:t>internally</a:t>
            </a:r>
            <a:r>
              <a:rPr lang="en-US" sz="2400" dirty="0"/>
              <a:t>, so public involvement opportunities are limited—But you can make them!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7817" y="2827942"/>
            <a:ext cx="8636061" cy="1928966"/>
            <a:chOff x="255276" y="2285681"/>
            <a:chExt cx="8636061" cy="1928966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255276" y="3076960"/>
              <a:ext cx="2915045" cy="11376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68580" tIns="34291" rIns="68580" bIns="3429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Transportation committee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255276" y="2285681"/>
              <a:ext cx="2915045" cy="791279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68580" tIns="34291" rIns="68580" bIns="34291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b="1" dirty="0">
                  <a:solidFill>
                    <a:schemeClr val="bg1"/>
                  </a:solidFill>
                </a:rPr>
                <a:t>Transportation</a:t>
              </a: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5911702" y="2285681"/>
              <a:ext cx="2979635" cy="791279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68580" tIns="34291" rIns="68580" bIns="34291" rtlCol="0" anchor="b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b="1" dirty="0">
                  <a:solidFill>
                    <a:schemeClr val="bg1"/>
                  </a:solidFill>
                </a:rPr>
                <a:t>Parks and Recreation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5911702" y="3076960"/>
              <a:ext cx="2979635" cy="11376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68580" tIns="34291" rIns="68580" bIns="3429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Parks &amp; Rec Board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37141" y="2327941"/>
            <a:ext cx="3136094" cy="2270774"/>
            <a:chOff x="2887579" y="1990560"/>
            <a:chExt cx="3136094" cy="2270774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3575371" y="2681320"/>
              <a:ext cx="1826504" cy="158001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68580" tIns="34291" rIns="68580" bIns="3429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b="1" dirty="0">
                  <a:solidFill>
                    <a:schemeClr val="bg1"/>
                  </a:solidFill>
                </a:rPr>
                <a:t>Staff</a:t>
              </a:r>
            </a:p>
          </p:txBody>
        </p:sp>
        <p:sp>
          <p:nvSpPr>
            <p:cNvPr id="24" name="Arrow: Right 23"/>
            <p:cNvSpPr/>
            <p:nvPr/>
          </p:nvSpPr>
          <p:spPr>
            <a:xfrm>
              <a:off x="2887579" y="3200400"/>
              <a:ext cx="565484" cy="4090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/>
            <p:cNvSpPr/>
            <p:nvPr/>
          </p:nvSpPr>
          <p:spPr>
            <a:xfrm flipH="1">
              <a:off x="5458189" y="3200400"/>
              <a:ext cx="565484" cy="4090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/>
            <p:cNvSpPr/>
            <p:nvPr/>
          </p:nvSpPr>
          <p:spPr>
            <a:xfrm flipV="1">
              <a:off x="4119862" y="1990560"/>
              <a:ext cx="737522" cy="6440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66" y="3980887"/>
            <a:ext cx="1235655" cy="1235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14" y="1924972"/>
            <a:ext cx="1773940" cy="841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0" y="1339384"/>
            <a:ext cx="1488557" cy="1488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0" y="1567184"/>
            <a:ext cx="1270247" cy="13549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9" y="1339384"/>
            <a:ext cx="1420645" cy="14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7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539014" y="1505028"/>
            <a:ext cx="4234648" cy="791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 an advocate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2970" y="350874"/>
            <a:ext cx="5859938" cy="836286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3"/>
                </a:solidFill>
              </a:rPr>
              <a:t>How?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0316" y="5274991"/>
            <a:ext cx="3133816" cy="1008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Talk to staff, boards, and committees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99473" y="5274990"/>
            <a:ext cx="3825551" cy="1008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Attend Board &amp; Committee meetings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6" y="2386709"/>
            <a:ext cx="4197925" cy="2798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2" y="2386708"/>
            <a:ext cx="4196822" cy="27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4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752972" y="1505028"/>
            <a:ext cx="5666874" cy="791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Bonds, Property Tax, Sales Tax, General Fund, Development Impact Fees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52972" y="2614175"/>
            <a:ext cx="5666874" cy="791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Homeland Security, Tribal gaming, CDBG, Regional Transportation Plan Proposition, USDA Rural 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2970" y="350874"/>
            <a:ext cx="5859938" cy="836286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3"/>
                </a:solidFill>
              </a:rPr>
              <a:t>What funds the CIP?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752970" y="3780083"/>
            <a:ext cx="5666874" cy="791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Master Planned Community through dedications of improvements required by zoning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52970" y="4945991"/>
            <a:ext cx="5666874" cy="7912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Volunteers, Local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86298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15631" y="1456369"/>
            <a:ext cx="3031581" cy="791279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/>
              <a:t>Remember Zoning?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292229" y="3356810"/>
            <a:ext cx="4478383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Is a map and ordinance containing codes and regulations of what can be built on each individual parcel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92228" y="2677087"/>
            <a:ext cx="4478383" cy="67972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68580" tIns="34291" rIns="68580" bIns="34291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</a:t>
            </a:r>
          </a:p>
        </p:txBody>
      </p:sp>
    </p:spTree>
    <p:extLst>
      <p:ext uri="{BB962C8B-B14F-4D97-AF65-F5344CB8AC3E}">
        <p14:creationId xmlns:p14="http://schemas.microsoft.com/office/powerpoint/2010/main" val="2242927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0666" t="2496" r="790" b="2233"/>
          <a:stretch/>
        </p:blipFill>
        <p:spPr>
          <a:xfrm>
            <a:off x="97654" y="697564"/>
            <a:ext cx="5046776" cy="5318491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5144431" y="4298511"/>
            <a:ext cx="3999570" cy="17175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Is a map and ordinance containing codes and regulations of what can be built on each individual parcel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72215" y="0"/>
            <a:ext cx="4478383" cy="67972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68580" tIns="34291" rIns="68580" bIns="34291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159" y="1043775"/>
            <a:ext cx="3834841" cy="31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838" b="7217"/>
          <a:stretch/>
        </p:blipFill>
        <p:spPr>
          <a:xfrm>
            <a:off x="375313" y="801575"/>
            <a:ext cx="7191375" cy="611419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26548" y="3422291"/>
            <a:ext cx="7240140" cy="2555427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5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0357" y="1961739"/>
            <a:ext cx="2950760" cy="958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/>
              <a:t>Zoning and Subdivision Regulations can be found in 6.1 &amp;6.2</a:t>
            </a:r>
            <a:endParaRPr lang="en-US" sz="45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6110357" y="2814661"/>
            <a:ext cx="1424843" cy="2074528"/>
            <a:chOff x="6110357" y="2814661"/>
            <a:chExt cx="1424843" cy="2074528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6110357" y="2814661"/>
              <a:ext cx="1424843" cy="7986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6913370" y="2814661"/>
              <a:ext cx="597766" cy="20745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 txBox="1">
            <a:spLocks/>
          </p:cNvSpPr>
          <p:nvPr/>
        </p:nvSpPr>
        <p:spPr>
          <a:xfrm>
            <a:off x="375313" y="1099653"/>
            <a:ext cx="8402758" cy="798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/>
              <a:t>The place to check for AZ General Plans for cities is Title 9-Chapter 4, Article 6</a:t>
            </a:r>
            <a:endParaRPr lang="en-US" sz="45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33495" y="4959825"/>
            <a:ext cx="4427622" cy="947257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Zoning is a regulatory process mandated by law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65833" y="0"/>
            <a:ext cx="4478383" cy="67972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68580" tIns="34291" rIns="68580" bIns="34291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</a:t>
            </a:r>
          </a:p>
        </p:txBody>
      </p:sp>
    </p:spTree>
    <p:extLst>
      <p:ext uri="{BB962C8B-B14F-4D97-AF65-F5344CB8AC3E}">
        <p14:creationId xmlns:p14="http://schemas.microsoft.com/office/powerpoint/2010/main" val="1500305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ular Callout 22"/>
          <p:cNvSpPr/>
          <p:nvPr/>
        </p:nvSpPr>
        <p:spPr>
          <a:xfrm>
            <a:off x="4105348" y="3575137"/>
            <a:ext cx="4574195" cy="1606463"/>
          </a:xfrm>
          <a:prstGeom prst="wedgeRectCallout">
            <a:avLst>
              <a:gd name="adj1" fmla="val -60021"/>
              <a:gd name="adj2" fmla="val 29523"/>
            </a:avLst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0835" y="303420"/>
            <a:ext cx="3031581" cy="79127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68580" tIns="34291" rIns="68580" bIns="34291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7799" y="1223289"/>
            <a:ext cx="8489024" cy="2166887"/>
            <a:chOff x="402313" y="2047760"/>
            <a:chExt cx="8489024" cy="2166887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402313" y="3076960"/>
              <a:ext cx="2401045" cy="11376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68580" tIns="34291" rIns="68580" bIns="3429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Policy/Goals/ Actions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402313" y="2285681"/>
              <a:ext cx="2401045" cy="791279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68580" tIns="34291" rIns="68580" bIns="34291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b="1" dirty="0">
                  <a:solidFill>
                    <a:schemeClr val="bg1"/>
                  </a:solidFill>
                </a:rPr>
                <a:t>General Plan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112687" y="2285681"/>
              <a:ext cx="2778650" cy="791279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68580" tIns="34291" rIns="68580" bIns="34291" rtlCol="0" anchor="b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b="1" dirty="0">
                  <a:solidFill>
                    <a:schemeClr val="bg1"/>
                  </a:solidFill>
                </a:rPr>
                <a:t>Zoning Ordinance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6112687" y="3076960"/>
              <a:ext cx="2778650" cy="11376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68580" tIns="34291" rIns="68580" bIns="3429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/>
                <a:t>Retail</a:t>
              </a:r>
            </a:p>
            <a:p>
              <a:pPr algn="ctr"/>
              <a:r>
                <a:rPr lang="en-US" sz="2400" dirty="0"/>
                <a:t>Supermarkets</a:t>
              </a:r>
            </a:p>
            <a:p>
              <a:pPr algn="ctr"/>
              <a:r>
                <a:rPr lang="en-US" sz="2400" dirty="0"/>
                <a:t>Bike Plans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589764" y="2946015"/>
              <a:ext cx="1826504" cy="699554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68580" tIns="34291" rIns="68580" bIns="34291" rtlCol="0"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b="1" dirty="0">
                  <a:solidFill>
                    <a:schemeClr val="bg1"/>
                  </a:solidFill>
                </a:rPr>
                <a:t>Land Use Regulation</a:t>
              </a:r>
            </a:p>
          </p:txBody>
        </p:sp>
        <p:sp>
          <p:nvSpPr>
            <p:cNvPr id="3" name="Arrow: Right 2"/>
            <p:cNvSpPr/>
            <p:nvPr/>
          </p:nvSpPr>
          <p:spPr>
            <a:xfrm>
              <a:off x="2887579" y="3200400"/>
              <a:ext cx="565484" cy="4090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Right 20"/>
            <p:cNvSpPr/>
            <p:nvPr/>
          </p:nvSpPr>
          <p:spPr>
            <a:xfrm>
              <a:off x="5486539" y="3091255"/>
              <a:ext cx="555877" cy="4090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Down 3"/>
            <p:cNvSpPr/>
            <p:nvPr/>
          </p:nvSpPr>
          <p:spPr>
            <a:xfrm>
              <a:off x="4119862" y="2047760"/>
              <a:ext cx="737522" cy="5657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87798" y="5515596"/>
            <a:ext cx="2401045" cy="1137687"/>
          </a:xfrm>
          <a:prstGeom prst="rect">
            <a:avLst/>
          </a:prstGeom>
          <a:solidFill>
            <a:schemeClr val="bg2">
              <a:alpha val="22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Example policy: </a:t>
            </a:r>
            <a:r>
              <a:rPr lang="en-US" sz="2400" dirty="0">
                <a:solidFill>
                  <a:schemeClr val="accent3"/>
                </a:solidFill>
              </a:rPr>
              <a:t>Increase Access to Healthy Foods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07097" y="5515596"/>
            <a:ext cx="3120806" cy="1137686"/>
          </a:xfrm>
          <a:prstGeom prst="rect">
            <a:avLst/>
          </a:prstGeom>
          <a:solidFill>
            <a:schemeClr val="bg2">
              <a:alpha val="22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ZONE: C1-C2</a:t>
            </a:r>
          </a:p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Use permits development of local grocery store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82743" y="5515597"/>
            <a:ext cx="2694080" cy="1137685"/>
          </a:xfrm>
          <a:prstGeom prst="rect">
            <a:avLst/>
          </a:prstGeom>
          <a:solidFill>
            <a:schemeClr val="bg2">
              <a:alpha val="22000"/>
            </a:schemeClr>
          </a:solidFill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1"/>
                </a:solidFill>
              </a:rPr>
              <a:t>Result: </a:t>
            </a:r>
            <a:r>
              <a:rPr lang="en-US" sz="1800" dirty="0">
                <a:solidFill>
                  <a:schemeClr val="accent3"/>
                </a:solidFill>
              </a:rPr>
              <a:t>More people can buy fresh produce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83" y="4051428"/>
            <a:ext cx="1773940" cy="841250"/>
          </a:xfrm>
          <a:prstGeom prst="rect">
            <a:avLst/>
          </a:prstGeom>
        </p:spPr>
      </p:pic>
      <p:sp>
        <p:nvSpPr>
          <p:cNvPr id="2" name="Trapezoid 1"/>
          <p:cNvSpPr/>
          <p:nvPr/>
        </p:nvSpPr>
        <p:spPr>
          <a:xfrm>
            <a:off x="387798" y="4012776"/>
            <a:ext cx="3439885" cy="1080049"/>
          </a:xfrm>
          <a:prstGeom prst="trapezoid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83" y="4001462"/>
            <a:ext cx="901132" cy="941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3252" r="52380" b="-3252"/>
          <a:stretch/>
        </p:blipFill>
        <p:spPr>
          <a:xfrm>
            <a:off x="5205741" y="4399286"/>
            <a:ext cx="459482" cy="5433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6220" y="3575137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Permitted Uses: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57" y="3803807"/>
            <a:ext cx="1300951" cy="13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6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430" t="7605" r="1248" b="26928"/>
          <a:stretch/>
        </p:blipFill>
        <p:spPr>
          <a:xfrm>
            <a:off x="14541" y="461940"/>
            <a:ext cx="9129460" cy="2258597"/>
          </a:xfrm>
          <a:prstGeom prst="rect">
            <a:avLst/>
          </a:prstGeom>
        </p:spPr>
      </p:pic>
      <p:pic>
        <p:nvPicPr>
          <p:cNvPr id="30" name="Picture 29" descr="Knapp Street New Sidewalk and Trees | Explore GerritsenBeach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62" y="5117242"/>
            <a:ext cx="2279242" cy="15179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00083" y="63119"/>
            <a:ext cx="3031581" cy="79127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68580" tIns="34291" rIns="68580" bIns="34291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98885" y="324109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Site plan requires pedestrian access to supermarket from sidewalk through the parking lot, permits farmers market in parking lot on Sundays, require bike racks outside markets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434438" y="5567523"/>
            <a:ext cx="3031581" cy="79127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68580" tIns="34291" rIns="68580" bIns="34291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Your Healthy Environment Input </a:t>
            </a:r>
          </a:p>
        </p:txBody>
      </p:sp>
      <p:sp>
        <p:nvSpPr>
          <p:cNvPr id="20" name="Arrow: Down 19"/>
          <p:cNvSpPr/>
          <p:nvPr/>
        </p:nvSpPr>
        <p:spPr>
          <a:xfrm flipV="1">
            <a:off x="6458504" y="4920859"/>
            <a:ext cx="1091953" cy="550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11178" y="2743710"/>
            <a:ext cx="3808061" cy="382948"/>
          </a:xfrm>
          <a:prstGeom prst="rect">
            <a:avLst/>
          </a:prstGeom>
          <a:solidFill>
            <a:schemeClr val="bg2">
              <a:alpha val="22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Required by Code: 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1178" y="3337360"/>
            <a:ext cx="3808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Site Plan requires a sidewalk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98885" y="2724107"/>
            <a:ext cx="4572000" cy="382948"/>
          </a:xfrm>
          <a:prstGeom prst="rect">
            <a:avLst/>
          </a:prstGeom>
          <a:solidFill>
            <a:schemeClr val="bg2">
              <a:alpha val="22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Additional Improvement: 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" name="Picture 27" descr="... Network: No Way to Build a Sidewalk | Streetsblog New York Cit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43" y="4669686"/>
            <a:ext cx="1798277" cy="1348708"/>
          </a:xfrm>
          <a:prstGeom prst="rect">
            <a:avLst/>
          </a:prstGeom>
        </p:spPr>
      </p:pic>
      <p:pic>
        <p:nvPicPr>
          <p:cNvPr id="31" name="Picture 30" descr="Interlock Sidewalk Tiles by sesenke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7" y="3917394"/>
            <a:ext cx="1478674" cy="1478674"/>
          </a:xfrm>
          <a:prstGeom prst="rect">
            <a:avLst/>
          </a:prstGeom>
        </p:spPr>
      </p:pic>
      <p:pic>
        <p:nvPicPr>
          <p:cNvPr id="32" name="Picture 31" descr="Shotwell Street sidewalk vegetated basin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8" y="5117242"/>
            <a:ext cx="1149130" cy="1532173"/>
          </a:xfrm>
          <a:prstGeom prst="rect">
            <a:avLst/>
          </a:prstGeom>
        </p:spPr>
      </p:pic>
      <p:pic>
        <p:nvPicPr>
          <p:cNvPr id="29" name="Picture 28" descr="Queen Street sidewalk workout / entertainment | PJMixer | Flickr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93" y="3882326"/>
            <a:ext cx="1965196" cy="1151605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41964" y="6109166"/>
            <a:ext cx="2095895" cy="55632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But How?</a:t>
            </a:r>
          </a:p>
        </p:txBody>
      </p:sp>
    </p:spTree>
    <p:extLst>
      <p:ext uri="{BB962C8B-B14F-4D97-AF65-F5344CB8AC3E}">
        <p14:creationId xmlns:p14="http://schemas.microsoft.com/office/powerpoint/2010/main" val="72142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1022" y="640190"/>
            <a:ext cx="2799827" cy="791279"/>
          </a:xfrm>
          <a:prstGeom prst="rect">
            <a:avLst/>
          </a:prstGeom>
        </p:spPr>
        <p:txBody>
          <a:bodyPr vert="horz" lIns="68580" tIns="34291" rIns="68580" bIns="34291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accent2"/>
                </a:solidFill>
              </a:rPr>
              <a:t>Welcome</a:t>
            </a:r>
          </a:p>
        </p:txBody>
      </p:sp>
      <p:sp>
        <p:nvSpPr>
          <p:cNvPr id="3" name="Oval 2"/>
          <p:cNvSpPr/>
          <p:nvPr/>
        </p:nvSpPr>
        <p:spPr>
          <a:xfrm>
            <a:off x="4078701" y="504046"/>
            <a:ext cx="1854845" cy="18548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Oval 3"/>
          <p:cNvSpPr/>
          <p:nvPr/>
        </p:nvSpPr>
        <p:spPr>
          <a:xfrm>
            <a:off x="3991610" y="2403699"/>
            <a:ext cx="1854845" cy="185484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01397" y="883341"/>
            <a:ext cx="1707397" cy="347967"/>
          </a:xfrm>
          <a:prstGeom prst="rect">
            <a:avLst/>
          </a:prstGeom>
        </p:spPr>
        <p:txBody>
          <a:bodyPr vert="horz" lIns="68580" tIns="34291" rIns="68580" bIns="34291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accent3"/>
                </a:solidFill>
              </a:rPr>
              <a:t>Webinar 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64856" y="2813444"/>
            <a:ext cx="1707397" cy="347967"/>
          </a:xfrm>
          <a:prstGeom prst="rect">
            <a:avLst/>
          </a:prstGeom>
        </p:spPr>
        <p:txBody>
          <a:bodyPr vert="horz" lIns="68580" tIns="34291" rIns="68580" bIns="34291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accent3"/>
                </a:solidFill>
              </a:rPr>
              <a:t>Webinar 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62917" y="3071668"/>
            <a:ext cx="2192257" cy="919728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How to Become a Change Agent?</a:t>
            </a:r>
          </a:p>
        </p:txBody>
      </p:sp>
      <p:sp>
        <p:nvSpPr>
          <p:cNvPr id="11" name="Oval 10"/>
          <p:cNvSpPr/>
          <p:nvPr/>
        </p:nvSpPr>
        <p:spPr>
          <a:xfrm>
            <a:off x="4077103" y="4303352"/>
            <a:ext cx="1856443" cy="185644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64855" y="4837425"/>
            <a:ext cx="1707397" cy="347967"/>
          </a:xfrm>
          <a:prstGeom prst="rect">
            <a:avLst/>
          </a:prstGeom>
        </p:spPr>
        <p:txBody>
          <a:bodyPr vert="horz" lIns="68580" tIns="34291" rIns="68580" bIns="34291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accent3"/>
                </a:solidFill>
              </a:rPr>
              <a:t>Webinar 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77238" y="5057587"/>
            <a:ext cx="2155717" cy="1008504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Who Can You Enlist to Help?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77238" y="1186437"/>
            <a:ext cx="2159071" cy="919729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What Creates the Built Environment?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8406" y="3511541"/>
            <a:ext cx="2192257" cy="919728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40 min Webinar</a:t>
            </a:r>
          </a:p>
          <a:p>
            <a:pPr algn="ctr"/>
            <a:r>
              <a:rPr lang="en-US" sz="2000" dirty="0"/>
              <a:t>20 min Q&amp;A</a:t>
            </a:r>
          </a:p>
          <a:p>
            <a:pPr algn="ctr"/>
            <a:r>
              <a:rPr lang="en-US" sz="2000" dirty="0"/>
              <a:t>Posted Online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474" y="1871341"/>
            <a:ext cx="345453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Stephanie Martinez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AZNN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/>
              <a:t>Ryan Lang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AZNN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/>
              <a:t>Leslie Dornfeld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PLAN-et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b="1" dirty="0"/>
              <a:t>Christiane Quintans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PLAN-et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92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/>
          <p:cNvSpPr/>
          <p:nvPr/>
        </p:nvSpPr>
        <p:spPr>
          <a:xfrm>
            <a:off x="-110056" y="1300786"/>
            <a:ext cx="3129346" cy="1627966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9290" y="1599936"/>
            <a:ext cx="3031581" cy="79127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  Process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20562546">
            <a:off x="186675" y="1941431"/>
            <a:ext cx="2249254" cy="408243"/>
          </a:xfrm>
          <a:prstGeom prst="rect">
            <a:avLst/>
          </a:prstGeom>
          <a:noFill/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Get Involved</a:t>
            </a:r>
          </a:p>
        </p:txBody>
      </p:sp>
      <p:sp>
        <p:nvSpPr>
          <p:cNvPr id="4" name="Arrow: Down 3"/>
          <p:cNvSpPr/>
          <p:nvPr/>
        </p:nvSpPr>
        <p:spPr>
          <a:xfrm>
            <a:off x="4166320" y="2462164"/>
            <a:ext cx="737522" cy="565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58862"/>
            <a:ext cx="8831179" cy="78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We spoke last time of how you can get involved in the GP that influences the zoning ordinance…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12821" y="5544836"/>
            <a:ext cx="8831179" cy="78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…here is the zoning process 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777065363"/>
              </p:ext>
            </p:extLst>
          </p:nvPr>
        </p:nvGraphicFramePr>
        <p:xfrm>
          <a:off x="649896" y="2928752"/>
          <a:ext cx="8128000" cy="214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908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04488" y="465635"/>
            <a:ext cx="3031581" cy="79127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Zoning  Process </a:t>
            </a:r>
          </a:p>
        </p:txBody>
      </p:sp>
      <p:sp>
        <p:nvSpPr>
          <p:cNvPr id="4" name="Arrow: Down 3"/>
          <p:cNvSpPr/>
          <p:nvPr/>
        </p:nvSpPr>
        <p:spPr>
          <a:xfrm>
            <a:off x="4131894" y="1314114"/>
            <a:ext cx="737522" cy="565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64410" y="4859080"/>
            <a:ext cx="1924298" cy="1832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Applicant has1-1 with Planning Liaison to figure out needs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9242" y="526228"/>
            <a:ext cx="2925190" cy="787886"/>
          </a:xfrm>
          <a:prstGeom prst="rect">
            <a:avLst/>
          </a:prstGeom>
          <a:noFill/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accent6"/>
                </a:solidFill>
              </a:rPr>
              <a:t>(Some Cities Differ)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690394" y="4859080"/>
            <a:ext cx="1924298" cy="1832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Notification to nearby residents for public hearing and commission meeting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716378" y="4859080"/>
            <a:ext cx="1924298" cy="1832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A staff report is drafted and presented to the planning commission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54394" y="4859080"/>
            <a:ext cx="1924298" cy="18320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Commission presents to City Council to approve or reject adoption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378232696"/>
              </p:ext>
            </p:extLst>
          </p:nvPr>
        </p:nvGraphicFramePr>
        <p:xfrm>
          <a:off x="664410" y="1527240"/>
          <a:ext cx="8128000" cy="214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199695" y="541266"/>
            <a:ext cx="2401045" cy="6579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Get Involved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82" y="3032264"/>
            <a:ext cx="1715196" cy="1715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69" y="3150881"/>
            <a:ext cx="1596579" cy="1596579"/>
          </a:xfrm>
          <a:prstGeom prst="rect">
            <a:avLst/>
          </a:prstGeom>
        </p:spPr>
      </p:pic>
      <p:pic>
        <p:nvPicPr>
          <p:cNvPr id="6" name="Picture 5" descr="Form Icon on the home page: Creative Commons – Attribution (CC BY 3 ..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0" y="3153263"/>
            <a:ext cx="1404551" cy="1404551"/>
          </a:xfrm>
          <a:prstGeom prst="rect">
            <a:avLst/>
          </a:prstGeom>
        </p:spPr>
      </p:pic>
      <p:pic>
        <p:nvPicPr>
          <p:cNvPr id="7" name="Picture 6" descr="... -dkatoI2kQcsdxEucox9/government_icon__symbo_01.jpg"/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39" y="3150881"/>
            <a:ext cx="1557742" cy="15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29" r="28951" b="9969"/>
          <a:stretch/>
        </p:blipFill>
        <p:spPr>
          <a:xfrm>
            <a:off x="4780236" y="1706540"/>
            <a:ext cx="2587813" cy="286862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0783" y="4288000"/>
            <a:ext cx="3031581" cy="791279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On-site sign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49042" y="4232719"/>
            <a:ext cx="3031581" cy="791279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Newspaper Advertisement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6232" y="5647265"/>
            <a:ext cx="3464770" cy="638125"/>
          </a:xfrm>
          <a:prstGeom prst="rect">
            <a:avLst/>
          </a:prstGeom>
          <a:noFill/>
        </p:spPr>
        <p:txBody>
          <a:bodyPr vert="horz" lIns="68580" tIns="34291" rIns="68580" bIns="34291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accent1"/>
                </a:solidFill>
              </a:rPr>
              <a:t>See ARS Legislature for Zoning Requirements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743835" y="1114745"/>
            <a:ext cx="7936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How do I find out if a place will be rezoned? </a:t>
            </a:r>
            <a:endParaRPr lang="en-US" sz="2800" dirty="0"/>
          </a:p>
        </p:txBody>
      </p:sp>
      <p:pic>
        <p:nvPicPr>
          <p:cNvPr id="2050" name="Picture 2" descr="City of Scottsdale Public Hea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" y="1999341"/>
            <a:ext cx="2646439" cy="19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izona zoning announcement 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97" y="2388085"/>
            <a:ext cx="2125124" cy="15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85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8437"/>
            <a:ext cx="8744857" cy="68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21045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9631" y="353283"/>
            <a:ext cx="7862826" cy="546603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/>
              <a:t>Example: </a:t>
            </a:r>
            <a:r>
              <a:rPr lang="en-US" sz="4500" dirty="0"/>
              <a:t>Queen Creek Zoning Process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989883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94114" y="1560286"/>
            <a:ext cx="5675085" cy="2554514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/>
              <a:t>So Who Can You Enlist to Help?</a:t>
            </a:r>
          </a:p>
        </p:txBody>
      </p:sp>
    </p:spTree>
    <p:extLst>
      <p:ext uri="{BB962C8B-B14F-4D97-AF65-F5344CB8AC3E}">
        <p14:creationId xmlns:p14="http://schemas.microsoft.com/office/powerpoint/2010/main" val="560368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559361" y="1393051"/>
            <a:ext cx="6271818" cy="48117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9284" y="1393052"/>
            <a:ext cx="247911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7349" y="2714103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Parks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258862"/>
            <a:ext cx="8831179" cy="78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You can enlist the help of other entities that have common interests in projects that benefit community health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8316" y="4148825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Land Use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7349" y="5413510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Economic Development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17" y="1551166"/>
            <a:ext cx="1950162" cy="5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59078" y="2109731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ULI Chapter</a:t>
            </a:r>
          </a:p>
        </p:txBody>
      </p:sp>
      <p:pic>
        <p:nvPicPr>
          <p:cNvPr id="2051" name="Picture 3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5" y="3697361"/>
            <a:ext cx="1424629" cy="82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59925" y="4398747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AALC</a:t>
            </a:r>
          </a:p>
        </p:txBody>
      </p:sp>
      <p:pic>
        <p:nvPicPr>
          <p:cNvPr id="2052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35" y="4041030"/>
            <a:ext cx="1303545" cy="39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31" y="2561666"/>
            <a:ext cx="1317204" cy="7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83393" y="3243650"/>
            <a:ext cx="1493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Moms &amp; Me Groups</a:t>
            </a:r>
          </a:p>
        </p:txBody>
      </p:sp>
      <p:pic>
        <p:nvPicPr>
          <p:cNvPr id="2054" name="Picture 6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900" y="1453246"/>
            <a:ext cx="929706" cy="9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40312" y="31971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Medical Association</a:t>
            </a:r>
          </a:p>
          <a:p>
            <a:pPr algn="ctr"/>
            <a:r>
              <a:rPr lang="en-US" dirty="0"/>
              <a:t>Gym,, Bike Shops/Retail group, AZ Ret. Association,, Health clubs, , , Neighbors, Local s, ,, , , Retailers,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81" y="1525010"/>
            <a:ext cx="1676776" cy="898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60686" y="3295386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CoAZ</a:t>
            </a:r>
            <a:r>
              <a:rPr lang="en-US" dirty="0"/>
              <a:t> Bicycle</a:t>
            </a:r>
          </a:p>
        </p:txBody>
      </p:sp>
      <p:pic>
        <p:nvPicPr>
          <p:cNvPr id="10" name="Picture 9" descr="Mastery Design Collaborative | Scaling Innovations That Personalize ..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86" y="4670452"/>
            <a:ext cx="1389164" cy="10163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37095" y="5702790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Schools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55" y="2447875"/>
            <a:ext cx="702977" cy="7029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65755" y="3071770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Planning Chapter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82358" y="4135194"/>
            <a:ext cx="2584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Architecture Chapter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 r="56305"/>
          <a:stretch/>
        </p:blipFill>
        <p:spPr>
          <a:xfrm>
            <a:off x="4948500" y="3614967"/>
            <a:ext cx="1852079" cy="519256"/>
          </a:xfrm>
          <a:prstGeom prst="rect">
            <a:avLst/>
          </a:prstGeom>
        </p:spPr>
      </p:pic>
      <p:pic>
        <p:nvPicPr>
          <p:cNvPr id="22" name="Picture 21" descr="File:Hospital font awesome.svg - Wikimedia Common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40" y="4562091"/>
            <a:ext cx="1207846" cy="120784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16214" y="5689813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Hospitals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8"/>
          <a:stretch/>
        </p:blipFill>
        <p:spPr>
          <a:xfrm>
            <a:off x="7349736" y="2354300"/>
            <a:ext cx="1425202" cy="1057591"/>
          </a:xfrm>
          <a:prstGeom prst="rect">
            <a:avLst/>
          </a:prstGeom>
        </p:spPr>
      </p:pic>
      <p:pic>
        <p:nvPicPr>
          <p:cNvPr id="26" name="Picture 25" descr="Original file ‎ (SVG file, nominally 800 × 800 pixels, file size: 4 ...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39" y="4806056"/>
            <a:ext cx="991922" cy="991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04141" y="5718846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Merchants</a:t>
            </a:r>
          </a:p>
        </p:txBody>
      </p:sp>
      <p:pic>
        <p:nvPicPr>
          <p:cNvPr id="28" name="Picture 27" descr="Log in | Sign Up Upload Clipar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34" y="4763003"/>
            <a:ext cx="587605" cy="85886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349670" y="5731058"/>
            <a:ext cx="13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Gyms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961724" y="6141861"/>
            <a:ext cx="4779441" cy="5439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There are many more</a:t>
            </a:r>
            <a:endParaRPr lang="en-US" sz="4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30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13474" y="1456371"/>
            <a:ext cx="5990484" cy="902202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/>
              <a:t>How do I enlist others?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740" y="2789642"/>
            <a:ext cx="4854806" cy="1482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accent3"/>
                </a:solidFill>
              </a:rPr>
              <a:t>Explain how changes that result in a healthy community are important to them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18048" y="4614568"/>
            <a:ext cx="3031581" cy="791279"/>
          </a:xfrm>
          <a:prstGeom prst="rect">
            <a:avLst/>
          </a:prstGeom>
          <a:noFill/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accent1"/>
                </a:solidFill>
              </a:rPr>
              <a:t>Think outside health box</a:t>
            </a:r>
          </a:p>
        </p:txBody>
      </p:sp>
    </p:spTree>
    <p:extLst>
      <p:ext uri="{BB962C8B-B14F-4D97-AF65-F5344CB8AC3E}">
        <p14:creationId xmlns:p14="http://schemas.microsoft.com/office/powerpoint/2010/main" val="3604816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514022" y="5088684"/>
            <a:ext cx="8503728" cy="571894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134" y="3282466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Create healthier communities for people to walk more and thrive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022" y="2300559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67866" y="2291002"/>
            <a:ext cx="277865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Merchants &amp; Retailers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67866" y="3365829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Support their business through good investment and cost savings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88979" y="3103693"/>
            <a:ext cx="1826504" cy="699554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1" rIns="68580" bIns="34291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Interests may differ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9207" y="339205"/>
            <a:ext cx="4478383" cy="679723"/>
          </a:xfrm>
          <a:prstGeom prst="rect">
            <a:avLst/>
          </a:prstGeom>
          <a:solidFill>
            <a:srgbClr val="7030A0"/>
          </a:solidFill>
        </p:spPr>
        <p:txBody>
          <a:bodyPr vert="horz" lIns="68580" tIns="34291" rIns="68580" bIns="3429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Economic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8" y="4420153"/>
            <a:ext cx="1347339" cy="125023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259129" y="3950997"/>
            <a:ext cx="2778650" cy="1137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Benefits of pedestrian environment statistics- economic benefits of sustainable streets- Year over year improvements from walkable streets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53" y="4388091"/>
            <a:ext cx="2159495" cy="113253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828511" y="1382284"/>
            <a:ext cx="7874750" cy="571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Supporting sidewalks can make people walk more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1445" y="5905744"/>
            <a:ext cx="2921572" cy="664090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But why should </a:t>
            </a:r>
            <a:r>
              <a:rPr lang="en-US" sz="2400" b="1" i="1" dirty="0">
                <a:solidFill>
                  <a:schemeClr val="accent1"/>
                </a:solidFill>
              </a:rPr>
              <a:t>they</a:t>
            </a:r>
            <a:r>
              <a:rPr lang="en-US" sz="2400" b="1" dirty="0">
                <a:solidFill>
                  <a:schemeClr val="bg1"/>
                </a:solidFill>
              </a:rPr>
              <a:t> care?</a:t>
            </a:r>
          </a:p>
        </p:txBody>
      </p:sp>
    </p:spTree>
    <p:extLst>
      <p:ext uri="{BB962C8B-B14F-4D97-AF65-F5344CB8AC3E}">
        <p14:creationId xmlns:p14="http://schemas.microsoft.com/office/powerpoint/2010/main" val="765280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366"/>
          <a:stretch/>
        </p:blipFill>
        <p:spPr>
          <a:xfrm>
            <a:off x="-85060" y="0"/>
            <a:ext cx="7892472" cy="6864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836" y="299713"/>
            <a:ext cx="2785436" cy="3113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958" y="999460"/>
            <a:ext cx="3519377" cy="193387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1323" y="1662995"/>
            <a:ext cx="1963292" cy="197703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6958" y="1177213"/>
            <a:ext cx="850605" cy="173122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23952" y="1499191"/>
            <a:ext cx="712383" cy="163804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4953" y="6396335"/>
            <a:ext cx="385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http://www.nyc.gov/html/dot/downloads/pdf/dot-economic-benefits-of-sustainable-streets.pdf</a:t>
            </a:r>
          </a:p>
        </p:txBody>
      </p:sp>
    </p:spTree>
    <p:extLst>
      <p:ext uri="{BB962C8B-B14F-4D97-AF65-F5344CB8AC3E}">
        <p14:creationId xmlns:p14="http://schemas.microsoft.com/office/powerpoint/2010/main" val="342744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9043" t="48148" r="4936" b="31173"/>
          <a:stretch/>
        </p:blipFill>
        <p:spPr>
          <a:xfrm>
            <a:off x="2752772" y="2466477"/>
            <a:ext cx="3839303" cy="1465717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7107241" y="4673810"/>
            <a:ext cx="2036759" cy="2184190"/>
            <a:chOff x="79407" y="1880129"/>
            <a:chExt cx="1624613" cy="166900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6" t="46373" r="68447" b="26626"/>
            <a:stretch/>
          </p:blipFill>
          <p:spPr>
            <a:xfrm>
              <a:off x="79407" y="1880129"/>
              <a:ext cx="1624613" cy="1669002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011" y="2167151"/>
              <a:ext cx="997708" cy="1155129"/>
            </a:xfrm>
            <a:prstGeom prst="rect">
              <a:avLst/>
            </a:prstGeom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8936" r="64199" b="15296"/>
          <a:stretch/>
        </p:blipFill>
        <p:spPr>
          <a:xfrm flipH="1">
            <a:off x="7709760" y="5747150"/>
            <a:ext cx="484732" cy="8681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8591" y="273580"/>
            <a:ext cx="2799827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Last time…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3461" y="3693942"/>
            <a:ext cx="1707397" cy="347967"/>
          </a:xfrm>
          <a:prstGeom prst="rect">
            <a:avLst/>
          </a:prstGeom>
        </p:spPr>
        <p:txBody>
          <a:bodyPr vert="horz" lIns="68580" tIns="34291" rIns="68580" bIns="34291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accent3"/>
                </a:solidFill>
              </a:rPr>
              <a:t>Webinar 2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23872" y="4004772"/>
            <a:ext cx="2159071" cy="919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How to Become a Change Agent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3847" y="1158229"/>
            <a:ext cx="2013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8" name="Oval 37"/>
          <p:cNvSpPr/>
          <p:nvPr/>
        </p:nvSpPr>
        <p:spPr>
          <a:xfrm>
            <a:off x="641351" y="1712990"/>
            <a:ext cx="1854845" cy="1854845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9" name="TextBox 48"/>
          <p:cNvSpPr txBox="1"/>
          <p:nvPr/>
        </p:nvSpPr>
        <p:spPr>
          <a:xfrm>
            <a:off x="3157731" y="416343"/>
            <a:ext cx="4335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YOU</a:t>
            </a:r>
            <a:r>
              <a:rPr lang="en-US" b="1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influence the authority that enables the decisions that shape plans for the built environment, and impact our health. </a:t>
            </a:r>
            <a:endParaRPr lang="en-US" i="1" dirty="0">
              <a:latin typeface="+mj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827051" y="1799170"/>
            <a:ext cx="6287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General Plan</a:t>
            </a:r>
            <a:r>
              <a:rPr lang="en-US" dirty="0">
                <a:latin typeface="+mj-lt"/>
              </a:rPr>
              <a:t> is a foundational plan for cities and towns, and is also called a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Comprehensive Plan</a:t>
            </a:r>
            <a:r>
              <a:rPr lang="en-US" dirty="0">
                <a:latin typeface="+mj-lt"/>
              </a:rPr>
              <a:t>  on the County level.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912532" y="3960050"/>
            <a:ext cx="5933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Zoning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latin typeface="+mj-lt"/>
              </a:rPr>
              <a:t>is a subset process of the Land Use element, and is important in applying the plan to the built environment.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78427" y="5798375"/>
            <a:ext cx="7359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 can find the legal authority and requirements of the General Plan in the Arizona Revised Statutes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(ARS Title 29, Chapter 4, Article 6 )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45007" y="241977"/>
            <a:ext cx="1504124" cy="1633123"/>
            <a:chOff x="5193284" y="1590395"/>
            <a:chExt cx="2881099" cy="312819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284" y="1893125"/>
              <a:ext cx="2242124" cy="17937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430" y="3207152"/>
              <a:ext cx="1063797" cy="1511435"/>
            </a:xfrm>
            <a:prstGeom prst="rect">
              <a:avLst/>
            </a:prstGeom>
          </p:spPr>
        </p:pic>
        <p:sp>
          <p:nvSpPr>
            <p:cNvPr id="18" name="Rectangular Callout 8"/>
            <p:cNvSpPr/>
            <p:nvPr/>
          </p:nvSpPr>
          <p:spPr>
            <a:xfrm>
              <a:off x="6685283" y="1590395"/>
              <a:ext cx="1389100" cy="1348770"/>
            </a:xfrm>
            <a:prstGeom prst="wedgeRectCallout">
              <a:avLst>
                <a:gd name="adj1" fmla="val -45711"/>
                <a:gd name="adj2" fmla="val 7368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95" y="1696360"/>
              <a:ext cx="1109840" cy="123315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430615" y="2657389"/>
            <a:ext cx="25582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The General Plan has several elements that form other Master Plans; the processes are similar.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427" y="4891714"/>
            <a:ext cx="7413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 the planning process there are four areas you can get involved in: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Providing information, scoping goals, participating in adoption, and making amendments.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76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366"/>
          <a:stretch/>
        </p:blipFill>
        <p:spPr>
          <a:xfrm>
            <a:off x="-85060" y="0"/>
            <a:ext cx="7892472" cy="6864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836" y="299713"/>
            <a:ext cx="2785436" cy="3113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958" y="999460"/>
            <a:ext cx="3519377" cy="193387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1323" y="1662995"/>
            <a:ext cx="1963292" cy="197703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6958" y="1177213"/>
            <a:ext cx="850605" cy="173122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23952" y="1499191"/>
            <a:ext cx="712383" cy="163804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84953" y="6396335"/>
            <a:ext cx="385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http://www.nyc.gov/html/dot/downloads/pdf/dot-economic-benefits-of-sustainable-streets.pdf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2894" y="3610754"/>
            <a:ext cx="4010303" cy="2546146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Merchants &amp; retailers can increase sales if they support street improvements for walkable neighborhoods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200400" y="1860698"/>
            <a:ext cx="1789386" cy="18520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148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379207" y="4300817"/>
            <a:ext cx="8503728" cy="571894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4022" y="2462537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Create healthier communities for people to walk more and thrive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3910" y="1480630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17754" y="1471073"/>
            <a:ext cx="277865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Merchants &amp; Retailers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17754" y="2545900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Support their business through good investment and cost savings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9207" y="339205"/>
            <a:ext cx="4478383" cy="679723"/>
          </a:xfrm>
          <a:prstGeom prst="rect">
            <a:avLst/>
          </a:prstGeom>
          <a:solidFill>
            <a:srgbClr val="7030A0"/>
          </a:solidFill>
        </p:spPr>
        <p:txBody>
          <a:bodyPr vert="horz" lIns="68580" tIns="34291" rIns="68580" bIns="3429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Economic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73" y="3632286"/>
            <a:ext cx="1347339" cy="125023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259129" y="3950997"/>
            <a:ext cx="2778650" cy="1137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Benefits of pedestrian environment statistics- economic benefits of sustainable streets- Year over year improvements from walkable streets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38" y="3600224"/>
            <a:ext cx="2159495" cy="113253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96653" y="1554127"/>
            <a:ext cx="2561075" cy="17490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Supporting sidewalks can make people walk more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70040" y="5169791"/>
            <a:ext cx="4136422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Outcome</a:t>
            </a:r>
            <a:r>
              <a:rPr lang="en-US" sz="2400" b="1" dirty="0"/>
              <a:t>: Reduce obesity-related diseases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24704" y="5169791"/>
            <a:ext cx="4471700" cy="1137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Outcome</a:t>
            </a:r>
            <a:r>
              <a:rPr lang="en-US" sz="2400" b="1" dirty="0"/>
              <a:t>: Attract more people to business and have an ethical incentive for customer</a:t>
            </a:r>
          </a:p>
        </p:txBody>
      </p:sp>
    </p:spTree>
    <p:extLst>
      <p:ext uri="{BB962C8B-B14F-4D97-AF65-F5344CB8AC3E}">
        <p14:creationId xmlns:p14="http://schemas.microsoft.com/office/powerpoint/2010/main" val="1189335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74" y="2626158"/>
            <a:ext cx="2612097" cy="2009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8"/>
          <a:stretch/>
        </p:blipFill>
        <p:spPr>
          <a:xfrm>
            <a:off x="9558798" y="4000300"/>
            <a:ext cx="2695068" cy="26503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9387" y="3212428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Parks and trails are good for promoting physical activity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5917" y="2147157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79761" y="2137600"/>
            <a:ext cx="277865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Developer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79761" y="3212427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Develop amenities that have high return as a good investment or that are cost savings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94619" y="1293799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Parks &amp; Downtown Facilities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3788" y="318614"/>
            <a:ext cx="4478383" cy="679723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Land Use/Zoning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405616" y="2057315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ULI – Parks Economic Development / Alliance for Community Trees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405616" y="3781271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+ impact of land values abutting parks area (2001)</a:t>
            </a:r>
          </a:p>
        </p:txBody>
      </p:sp>
    </p:spTree>
    <p:extLst>
      <p:ext uri="{BB962C8B-B14F-4D97-AF65-F5344CB8AC3E}">
        <p14:creationId xmlns:p14="http://schemas.microsoft.com/office/powerpoint/2010/main" val="1094960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241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2008019"/>
            <a:ext cx="6638925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49909" y="3688864"/>
            <a:ext cx="1963292" cy="197703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7032" y="3886567"/>
            <a:ext cx="5355077" cy="299178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47031" y="4185745"/>
            <a:ext cx="5355077" cy="197703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47031" y="4407731"/>
            <a:ext cx="1177101" cy="164270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9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2413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2008019"/>
            <a:ext cx="6638925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49909" y="3688864"/>
            <a:ext cx="1963292" cy="197703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7032" y="3886567"/>
            <a:ext cx="5355077" cy="299178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47031" y="4185745"/>
            <a:ext cx="5355077" cy="197703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47031" y="4407731"/>
            <a:ext cx="1177101" cy="164270"/>
          </a:xfrm>
          <a:prstGeom prst="rect">
            <a:avLst/>
          </a:prstGeom>
          <a:solidFill>
            <a:schemeClr val="accent5">
              <a:alpha val="2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24133" y="4936097"/>
            <a:ext cx="4177976" cy="1795794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vert="horz" lIns="68580" tIns="34291" rIns="68580" bIns="34291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Developers can increase the land value of houses and sell more units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013434" y="4407731"/>
            <a:ext cx="70945" cy="87371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944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12" y="3407406"/>
            <a:ext cx="3102788" cy="238707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2313" y="2726948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Parks and trails are good for promoting physical activity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8843" y="1861021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12687" y="1851464"/>
            <a:ext cx="277865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Developer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2687" y="2726947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Develop amenities that have high return as a good investment and cost savings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96962" y="2158103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Parks &amp; Downtown Facilities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3788" y="318614"/>
            <a:ext cx="4478383" cy="679723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Land Use/Zoning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405616" y="2057315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ULI – Parks Economic Development / Alliance for Community Trees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405616" y="3781271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+ impact of land values abutting parks area (2001)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4602" y="4455559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Outcome</a:t>
            </a:r>
            <a:r>
              <a:rPr lang="en-US" sz="2400" dirty="0"/>
              <a:t>: Reduce obesity-related diseases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15054" y="4455559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Outcome</a:t>
            </a:r>
            <a:r>
              <a:rPr lang="en-US" sz="2400" dirty="0"/>
              <a:t>: More housing units sold</a:t>
            </a:r>
          </a:p>
        </p:txBody>
      </p:sp>
    </p:spTree>
    <p:extLst>
      <p:ext uri="{BB962C8B-B14F-4D97-AF65-F5344CB8AC3E}">
        <p14:creationId xmlns:p14="http://schemas.microsoft.com/office/powerpoint/2010/main" val="3480397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9185577" y="2557048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Multimodal bike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577" y="3790725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Parks &amp; trails which are good for health are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5383" y="290709"/>
            <a:ext cx="4478383" cy="6797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Parks and Recreation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85577" y="1282620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Sidewalks are good for health and business//walkable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85577" y="5024402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10 best places to live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02313" y="2726948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Provide program  opportunities and safe spaces for physical activity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8843" y="1861021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112687" y="1851464"/>
            <a:ext cx="277865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Cities and Towns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112686" y="2726948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Promote economic development and higher quality of life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96962" y="2158103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Recreational Facilities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831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66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79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717" y="-120494"/>
            <a:ext cx="6734504" cy="51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2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79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717" y="-120494"/>
            <a:ext cx="6734504" cy="51602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824133" y="4936097"/>
            <a:ext cx="4177976" cy="1795794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Cities can highlight parks and health &amp; wellness as attractions for their town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138448" y="2207172"/>
            <a:ext cx="945932" cy="30742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71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9185577" y="2557048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Multimodal bike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85577" y="3790725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Parks &amp; trails which are good for health are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5383" y="290709"/>
            <a:ext cx="4478383" cy="6797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Parks and Recreation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85577" y="1282620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Sidewalks are good for health and business//walkable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85577" y="5024402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10 best places to live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02313" y="2744704"/>
            <a:ext cx="2457574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Provide program  opportunities and safe spaces for physical activity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8843" y="1861021"/>
            <a:ext cx="2401045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112687" y="1851464"/>
            <a:ext cx="2778650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Cities and Towns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112686" y="2726948"/>
            <a:ext cx="2778650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Promote economic development and higher quality of life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96962" y="2158103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Recreational Facilities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98609" y="5486706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Outcome</a:t>
            </a:r>
            <a:r>
              <a:rPr lang="en-US" sz="2400" dirty="0"/>
              <a:t>: Reduce obesity-related diseases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09619" y="5486706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Outcome</a:t>
            </a:r>
            <a:r>
              <a:rPr lang="en-US" sz="2400" dirty="0"/>
              <a:t>:  Increase Tax Base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831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1399" y="457308"/>
            <a:ext cx="2799827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Now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99927" y="2620937"/>
            <a:ext cx="3280716" cy="449038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3"/>
                </a:solidFill>
              </a:rPr>
              <a:t>Webinar 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84616" y="2879163"/>
            <a:ext cx="4212361" cy="1186874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Who Can You Enlist to Help?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6" y="5493790"/>
            <a:ext cx="1367927" cy="875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10" y="5717187"/>
            <a:ext cx="1117883" cy="4189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1732" y="1534044"/>
            <a:ext cx="3071861" cy="307186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464195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301486" y="1567092"/>
            <a:ext cx="2589848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Department of Transportation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5384" y="211882"/>
            <a:ext cx="3519514" cy="6797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68580" tIns="34291" rIns="68580" bIns="34291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16931" y="2927214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Bike lanes reduce congestion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85712" y="5720313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Transit more </a:t>
            </a:r>
            <a:r>
              <a:rPr lang="en-US" sz="2400" dirty="0" err="1"/>
              <a:t>ppl</a:t>
            </a:r>
            <a:r>
              <a:rPr lang="en-US" sz="2400" dirty="0"/>
              <a:t> using bike/walking to travel.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8919" y="1567093"/>
            <a:ext cx="2690178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616931" y="4216788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Shaded sidewalks reduce accidents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68869" y="1536554"/>
            <a:ext cx="3004578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Roadway Facilities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28919" y="2358371"/>
            <a:ext cx="2690178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Provide multimodal opportunities </a:t>
            </a:r>
          </a:p>
        </p:txBody>
      </p:sp>
      <p:sp>
        <p:nvSpPr>
          <p:cNvPr id="21" name="Trapezoid 20"/>
          <p:cNvSpPr/>
          <p:nvPr/>
        </p:nvSpPr>
        <p:spPr>
          <a:xfrm>
            <a:off x="387605" y="4450482"/>
            <a:ext cx="8503728" cy="571894"/>
          </a:xfrm>
          <a:prstGeom prst="trapezoi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244507" y="3299830"/>
            <a:ext cx="4331380" cy="1626335"/>
            <a:chOff x="2108834" y="3451089"/>
            <a:chExt cx="4331380" cy="1626335"/>
          </a:xfrm>
        </p:grpSpPr>
        <p:pic>
          <p:nvPicPr>
            <p:cNvPr id="23" name="Picture 22" descr="aiga ground transportation by jean_victor_balin - Set of international ...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819" y="3451089"/>
              <a:ext cx="2492395" cy="15297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166" y="3872324"/>
              <a:ext cx="1205100" cy="1205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834" y="4074061"/>
              <a:ext cx="896121" cy="935949"/>
            </a:xfrm>
            <a:prstGeom prst="rect">
              <a:avLst/>
            </a:prstGeom>
          </p:spPr>
        </p:pic>
      </p:grpSp>
      <p:sp>
        <p:nvSpPr>
          <p:cNvPr id="26" name="Title 1"/>
          <p:cNvSpPr txBox="1">
            <a:spLocks/>
          </p:cNvSpPr>
          <p:nvPr/>
        </p:nvSpPr>
        <p:spPr>
          <a:xfrm>
            <a:off x="6301485" y="2358370"/>
            <a:ext cx="2589848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Provide infrastructure for efficient mobility</a:t>
            </a:r>
          </a:p>
        </p:txBody>
      </p:sp>
    </p:spTree>
    <p:extLst>
      <p:ext uri="{BB962C8B-B14F-4D97-AF65-F5344CB8AC3E}">
        <p14:creationId xmlns:p14="http://schemas.microsoft.com/office/powerpoint/2010/main" val="511260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84428" y="3661842"/>
            <a:ext cx="1981200" cy="2867025"/>
            <a:chOff x="688427" y="639653"/>
            <a:chExt cx="1981200" cy="28670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427" y="639653"/>
              <a:ext cx="1981200" cy="286702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42712" y="3145703"/>
              <a:ext cx="18726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ULI-America in 2015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092" y="861454"/>
            <a:ext cx="3815046" cy="3188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95250"/>
            <a:ext cx="5065092" cy="6762750"/>
            <a:chOff x="0" y="95250"/>
            <a:chExt cx="5065092" cy="6762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5250"/>
              <a:ext cx="4991100" cy="67627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501055" y="1137687"/>
              <a:ext cx="564037" cy="1132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477034" y="133741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Bike lanes reduce congestion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9293" y="4526512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More people prefer to bike or walk to work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90055" y="0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Bike lanes reduce injuries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065092" y="4002044"/>
            <a:ext cx="3812987" cy="323931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accent6"/>
                </a:solidFill>
              </a:rPr>
              <a:t>-35% travel time (4.5 min vs. 3min)</a:t>
            </a:r>
          </a:p>
        </p:txBody>
      </p:sp>
    </p:spTree>
    <p:extLst>
      <p:ext uri="{BB962C8B-B14F-4D97-AF65-F5344CB8AC3E}">
        <p14:creationId xmlns:p14="http://schemas.microsoft.com/office/powerpoint/2010/main" val="2782953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apezoid 21"/>
          <p:cNvSpPr/>
          <p:nvPr/>
        </p:nvSpPr>
        <p:spPr>
          <a:xfrm>
            <a:off x="387605" y="4450482"/>
            <a:ext cx="8503728" cy="571894"/>
          </a:xfrm>
          <a:prstGeom prst="trapezoi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01486" y="1567092"/>
            <a:ext cx="2589848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Department of Transportation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5384" y="211882"/>
            <a:ext cx="3519514" cy="6797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68580" tIns="34291" rIns="68580" bIns="34291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16931" y="2927214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Bike lanes reduce congestion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85712" y="5720313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Transit more </a:t>
            </a:r>
            <a:r>
              <a:rPr lang="en-US" sz="2400" dirty="0" err="1"/>
              <a:t>ppl</a:t>
            </a:r>
            <a:r>
              <a:rPr lang="en-US" sz="2400" dirty="0"/>
              <a:t> using bike/walking to travel.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8919" y="1567093"/>
            <a:ext cx="2690178" cy="79127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/>
                </a:solidFill>
              </a:rPr>
              <a:t>Health Practitioner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616931" y="4216788"/>
            <a:ext cx="2401045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Shaded sidewalks reduce accidents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168869" y="1536554"/>
            <a:ext cx="3004578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>
                <a:solidFill>
                  <a:schemeClr val="accent6"/>
                </a:solidFill>
              </a:rPr>
              <a:t>Roadway Facilities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28919" y="2358371"/>
            <a:ext cx="2690178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Provide multimodal opportunities 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301485" y="2358370"/>
            <a:ext cx="2589848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3"/>
                </a:solidFill>
              </a:rPr>
              <a:t>Interest</a:t>
            </a:r>
            <a:r>
              <a:rPr lang="en-US" sz="2400" dirty="0"/>
              <a:t>: Provide infrastructure for efficient mobility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0447" y="5089790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Outcome</a:t>
            </a:r>
            <a:r>
              <a:rPr lang="en-US" sz="2400" dirty="0"/>
              <a:t>: Reduce obesity-related diseases with physical activities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12683" y="5089789"/>
            <a:ext cx="2778650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</a:rPr>
              <a:t>Outcome</a:t>
            </a:r>
            <a:r>
              <a:rPr lang="en-US" sz="2400" dirty="0"/>
              <a:t>:  Reduce congestion and improve safety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44507" y="3299830"/>
            <a:ext cx="4331380" cy="1626335"/>
            <a:chOff x="2108834" y="3451089"/>
            <a:chExt cx="4331380" cy="1626335"/>
          </a:xfrm>
        </p:grpSpPr>
        <p:pic>
          <p:nvPicPr>
            <p:cNvPr id="2" name="Picture 1" descr="aiga ground transportation by jean_victor_balin - Set of international ...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819" y="3451089"/>
              <a:ext cx="2492395" cy="15297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166" y="3872324"/>
              <a:ext cx="1205100" cy="1205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834" y="4074061"/>
              <a:ext cx="896121" cy="935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748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7247" y="506107"/>
            <a:ext cx="8651081" cy="634173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Players in the Approval Process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6237" y="1572773"/>
            <a:ext cx="4584012" cy="342738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Staff/City Council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88120" y="2176634"/>
            <a:ext cx="4562129" cy="330083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Property Owner/Planner/Council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88120" y="2663423"/>
            <a:ext cx="4562129" cy="426617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Merchants/ Development Review Board</a:t>
            </a:r>
          </a:p>
        </p:txBody>
      </p:sp>
    </p:spTree>
    <p:extLst>
      <p:ext uri="{BB962C8B-B14F-4D97-AF65-F5344CB8AC3E}">
        <p14:creationId xmlns:p14="http://schemas.microsoft.com/office/powerpoint/2010/main" val="132205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98028" y="-35170"/>
            <a:ext cx="2036759" cy="2184190"/>
            <a:chOff x="79407" y="1880129"/>
            <a:chExt cx="1624613" cy="166900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6" t="46373" r="68447" b="26626"/>
            <a:stretch/>
          </p:blipFill>
          <p:spPr>
            <a:xfrm>
              <a:off x="79407" y="1880129"/>
              <a:ext cx="1624613" cy="166900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011" y="2167151"/>
              <a:ext cx="997708" cy="115512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983559" y="348043"/>
            <a:ext cx="2013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6" y="948691"/>
            <a:ext cx="65398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Policy</a:t>
            </a:r>
            <a:r>
              <a:rPr lang="en-US" b="1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guides the community goals established through adoption of a plan that shapes the built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38936" r="64199" b="15296"/>
          <a:stretch/>
        </p:blipFill>
        <p:spPr>
          <a:xfrm flipH="1">
            <a:off x="7440458" y="914640"/>
            <a:ext cx="484732" cy="86816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5151231" y="1963051"/>
            <a:ext cx="3822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CIP </a:t>
            </a:r>
            <a:r>
              <a:rPr lang="en-US" dirty="0">
                <a:latin typeface="+mj-lt"/>
              </a:rPr>
              <a:t>is a budget that is used to fund capital improvement projects (not including operational expenses and costs)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1745" y="3758953"/>
            <a:ext cx="4403844" cy="679724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Capital Improvement Program (CIP)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1746" y="4477627"/>
            <a:ext cx="4403844" cy="67972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Zoning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9757" y="2002767"/>
            <a:ext cx="4403844" cy="67972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1" rIns="68580" bIns="34291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Policy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2003" y="2766656"/>
            <a:ext cx="4614967" cy="905458"/>
            <a:chOff x="185344" y="2108024"/>
            <a:chExt cx="9004002" cy="1808858"/>
          </a:xfrm>
        </p:grpSpPr>
        <p:sp>
          <p:nvSpPr>
            <p:cNvPr id="18" name="Arrow: Down 16"/>
            <p:cNvSpPr/>
            <p:nvPr/>
          </p:nvSpPr>
          <p:spPr>
            <a:xfrm>
              <a:off x="783847" y="3362059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Down 24"/>
            <p:cNvSpPr/>
            <p:nvPr/>
          </p:nvSpPr>
          <p:spPr>
            <a:xfrm>
              <a:off x="3211625" y="341155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25"/>
            <p:cNvSpPr/>
            <p:nvPr/>
          </p:nvSpPr>
          <p:spPr>
            <a:xfrm>
              <a:off x="5611016" y="341155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Down 26"/>
            <p:cNvSpPr/>
            <p:nvPr/>
          </p:nvSpPr>
          <p:spPr>
            <a:xfrm>
              <a:off x="7795248" y="339653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12"/>
            <p:cNvSpPr/>
            <p:nvPr/>
          </p:nvSpPr>
          <p:spPr>
            <a:xfrm>
              <a:off x="2582652" y="2128107"/>
              <a:ext cx="2297500" cy="1082844"/>
            </a:xfrm>
            <a:prstGeom prst="roundRect">
              <a:avLst/>
            </a:prstGeom>
            <a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44680" b="-164297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Parks and Open Space</a:t>
              </a:r>
            </a:p>
          </p:txBody>
        </p:sp>
        <p:sp>
          <p:nvSpPr>
            <p:cNvPr id="25" name="Rounded Rectangle 16"/>
            <p:cNvSpPr/>
            <p:nvPr/>
          </p:nvSpPr>
          <p:spPr>
            <a:xfrm>
              <a:off x="185344" y="2110885"/>
              <a:ext cx="2441673" cy="1082842"/>
            </a:xfrm>
            <a:prstGeom prst="roundRect">
              <a:avLst/>
            </a:prstGeom>
            <a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36299" b="-103167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Transportation</a:t>
              </a:r>
            </a:p>
          </p:txBody>
        </p:sp>
        <p:sp>
          <p:nvSpPr>
            <p:cNvPr id="28" name="Rounded Rectangle 16"/>
            <p:cNvSpPr/>
            <p:nvPr/>
          </p:nvSpPr>
          <p:spPr>
            <a:xfrm>
              <a:off x="7278956" y="2128107"/>
              <a:ext cx="1910390" cy="1082844"/>
            </a:xfrm>
            <a:prstGeom prst="roundRect">
              <a:avLst/>
            </a:prstGeom>
            <a:blipFill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496" t="-82892" r="-496" b="-124470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Economic Development</a:t>
              </a:r>
            </a:p>
          </p:txBody>
        </p:sp>
        <p:sp>
          <p:nvSpPr>
            <p:cNvPr id="29" name="Rounded Rectangle 17"/>
            <p:cNvSpPr/>
            <p:nvPr/>
          </p:nvSpPr>
          <p:spPr>
            <a:xfrm>
              <a:off x="4860249" y="2108024"/>
              <a:ext cx="2387445" cy="1088164"/>
            </a:xfrm>
            <a:prstGeom prst="roundRect">
              <a:avLst/>
            </a:prstGeom>
            <a:blipFill>
              <a:blip r:embed="rId9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5364" b="-49101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Land Use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201949" y="3520862"/>
            <a:ext cx="3822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Zoning </a:t>
            </a:r>
            <a:r>
              <a:rPr lang="en-US" dirty="0">
                <a:latin typeface="+mj-lt"/>
              </a:rPr>
              <a:t>is a map and ordinance containing codes and regulations on what can be built on each individual parcel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61138" y="5274391"/>
            <a:ext cx="7972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Gather interested entities to find a common development that can promote health. Be created and think outside the health box to address their interests and why they should be involved.  </a:t>
            </a:r>
          </a:p>
        </p:txBody>
      </p:sp>
    </p:spTree>
    <p:extLst>
      <p:ext uri="{BB962C8B-B14F-4D97-AF65-F5344CB8AC3E}">
        <p14:creationId xmlns:p14="http://schemas.microsoft.com/office/powerpoint/2010/main" val="1368028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8679" y="2822713"/>
            <a:ext cx="5864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820564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385748" y="5455213"/>
            <a:ext cx="2114984" cy="612951"/>
            <a:chOff x="9612573" y="5601604"/>
            <a:chExt cx="2085034" cy="6042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2573" y="5601604"/>
              <a:ext cx="944173" cy="604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775" y="5840229"/>
              <a:ext cx="931832" cy="36564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181712" y="2334627"/>
            <a:ext cx="7010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3123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95235" y="4465752"/>
            <a:ext cx="8025119" cy="1190770"/>
          </a:xfrm>
          <a:prstGeom prst="rect">
            <a:avLst/>
          </a:prstGeom>
          <a:noFill/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Before you can know </a:t>
            </a:r>
            <a:r>
              <a:rPr lang="en-US" sz="2400" b="1" i="1" dirty="0">
                <a:solidFill>
                  <a:schemeClr val="accent2"/>
                </a:solidFill>
              </a:rPr>
              <a:t>who</a:t>
            </a:r>
            <a:r>
              <a:rPr lang="en-US" sz="2400" dirty="0"/>
              <a:t> you can enlist to help, it helps to know </a:t>
            </a:r>
            <a:r>
              <a:rPr lang="en-US" sz="2400" b="1" i="1" dirty="0">
                <a:solidFill>
                  <a:schemeClr val="accent2"/>
                </a:solidFill>
              </a:rPr>
              <a:t>where</a:t>
            </a:r>
            <a:r>
              <a:rPr lang="en-US" sz="2400" dirty="0"/>
              <a:t> in the implementation process they can get involved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7340" y="2136196"/>
            <a:ext cx="8025119" cy="1792157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/>
              <a:t>Plan</a:t>
            </a:r>
            <a:r>
              <a:rPr lang="en-US" sz="4500" b="1" dirty="0">
                <a:solidFill>
                  <a:schemeClr val="accent1"/>
                </a:solidFill>
              </a:rPr>
              <a:t> implementation </a:t>
            </a:r>
            <a:r>
              <a:rPr lang="en-US" sz="4500" b="1" dirty="0"/>
              <a:t>priorities are influenced by </a:t>
            </a:r>
            <a:r>
              <a:rPr lang="en-US" sz="4500" b="1" dirty="0">
                <a:solidFill>
                  <a:schemeClr val="accent1"/>
                </a:solidFill>
              </a:rPr>
              <a:t>public input</a:t>
            </a:r>
          </a:p>
        </p:txBody>
      </p:sp>
    </p:spTree>
    <p:extLst>
      <p:ext uri="{BB962C8B-B14F-4D97-AF65-F5344CB8AC3E}">
        <p14:creationId xmlns:p14="http://schemas.microsoft.com/office/powerpoint/2010/main" val="68586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0674" y="507333"/>
            <a:ext cx="6801913" cy="499189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Now that we know about plans,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732" y="1069510"/>
            <a:ext cx="7259550" cy="1616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How do they translate into our built environment?</a:t>
            </a:r>
            <a:endParaRPr lang="en-US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3729" y="4732275"/>
            <a:ext cx="8592091" cy="72716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1" rIns="68580" bIns="34291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  <a:latin typeface="Arial Black" panose="020B0A04020102020204" pitchFamily="34" charset="0"/>
              </a:rPr>
              <a:t>Policy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9852" y="2804529"/>
            <a:ext cx="8679844" cy="1808858"/>
            <a:chOff x="185344" y="2108024"/>
            <a:chExt cx="8679844" cy="1808858"/>
          </a:xfrm>
        </p:grpSpPr>
        <p:sp>
          <p:nvSpPr>
            <p:cNvPr id="2" name="Arrow: Down 1"/>
            <p:cNvSpPr/>
            <p:nvPr/>
          </p:nvSpPr>
          <p:spPr>
            <a:xfrm>
              <a:off x="783847" y="3362059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Down 17"/>
            <p:cNvSpPr/>
            <p:nvPr/>
          </p:nvSpPr>
          <p:spPr>
            <a:xfrm>
              <a:off x="3211625" y="341155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Down 18"/>
            <p:cNvSpPr/>
            <p:nvPr/>
          </p:nvSpPr>
          <p:spPr>
            <a:xfrm>
              <a:off x="5611016" y="341155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/>
            <p:cNvSpPr/>
            <p:nvPr/>
          </p:nvSpPr>
          <p:spPr>
            <a:xfrm>
              <a:off x="7795248" y="339653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12"/>
            <p:cNvSpPr/>
            <p:nvPr/>
          </p:nvSpPr>
          <p:spPr>
            <a:xfrm>
              <a:off x="2582651" y="2128108"/>
              <a:ext cx="1907655" cy="1082844"/>
            </a:xfrm>
            <a:prstGeom prst="roundRect">
              <a:avLst/>
            </a:prstGeom>
            <a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44680" b="-164297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Parks and Open Space</a:t>
              </a:r>
            </a:p>
          </p:txBody>
        </p:sp>
        <p:sp>
          <p:nvSpPr>
            <p:cNvPr id="22" name="Rounded Rectangle 16"/>
            <p:cNvSpPr/>
            <p:nvPr/>
          </p:nvSpPr>
          <p:spPr>
            <a:xfrm>
              <a:off x="185344" y="2110884"/>
              <a:ext cx="2027363" cy="1082843"/>
            </a:xfrm>
            <a:prstGeom prst="roundRect">
              <a:avLst/>
            </a:prstGeom>
            <a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36299" b="-103167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Transportation</a:t>
              </a:r>
            </a:p>
          </p:txBody>
        </p:sp>
        <p:sp>
          <p:nvSpPr>
            <p:cNvPr id="23" name="Rounded Rectangle 16"/>
            <p:cNvSpPr/>
            <p:nvPr/>
          </p:nvSpPr>
          <p:spPr>
            <a:xfrm>
              <a:off x="7278959" y="2128108"/>
              <a:ext cx="1586229" cy="1082844"/>
            </a:xfrm>
            <a:prstGeom prst="roundRect">
              <a:avLst/>
            </a:prstGeom>
            <a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496" t="-82892" r="-496" b="-124470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Economic Development</a:t>
              </a:r>
            </a:p>
          </p:txBody>
        </p:sp>
        <p:sp>
          <p:nvSpPr>
            <p:cNvPr id="24" name="Rounded Rectangle 17"/>
            <p:cNvSpPr/>
            <p:nvPr/>
          </p:nvSpPr>
          <p:spPr>
            <a:xfrm>
              <a:off x="4860250" y="2108024"/>
              <a:ext cx="1982337" cy="1088163"/>
            </a:xfrm>
            <a:prstGeom prst="roundRect">
              <a:avLst/>
            </a:prstGeom>
            <a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5364" b="-49101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Land 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1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04093" y="1288962"/>
            <a:ext cx="4478383" cy="67972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1" rIns="68580" bIns="34291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Policy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4092" y="2175055"/>
            <a:ext cx="4478383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Guides community decisions about the built environment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04092" y="3519112"/>
            <a:ext cx="4478383" cy="1137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Established through adoption of plan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4092" y="4863169"/>
            <a:ext cx="4478382" cy="1137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solidFill>
                  <a:schemeClr val="tx2"/>
                </a:solidFill>
              </a:rPr>
              <a:t>Ie</a:t>
            </a:r>
            <a:r>
              <a:rPr lang="en-US" sz="2400" dirty="0">
                <a:solidFill>
                  <a:schemeClr val="tx2"/>
                </a:solidFill>
              </a:rPr>
              <a:t>: </a:t>
            </a:r>
            <a:r>
              <a:rPr lang="en-US" sz="2400" dirty="0">
                <a:solidFill>
                  <a:schemeClr val="accent1"/>
                </a:solidFill>
              </a:rPr>
              <a:t>We want to locate our parks closer to neighborhoods</a:t>
            </a:r>
          </a:p>
        </p:txBody>
      </p:sp>
    </p:spTree>
    <p:extLst>
      <p:ext uri="{BB962C8B-B14F-4D97-AF65-F5344CB8AC3E}">
        <p14:creationId xmlns:p14="http://schemas.microsoft.com/office/powerpoint/2010/main" val="132129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5880" y="4614464"/>
            <a:ext cx="8592091" cy="679724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Capital Improvement Program (CIP)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4883" y="489039"/>
            <a:ext cx="7724164" cy="1069451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does </a:t>
            </a:r>
            <a:r>
              <a:rPr lang="en-US" sz="4400" b="1" dirty="0">
                <a:solidFill>
                  <a:srgbClr val="002060"/>
                </a:solidFill>
              </a:rPr>
              <a:t>policy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translate into our </a:t>
            </a:r>
            <a:r>
              <a:rPr lang="en-US" sz="4400" b="1" dirty="0">
                <a:solidFill>
                  <a:schemeClr val="accent1"/>
                </a:solidFill>
              </a:rPr>
              <a:t>built environment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5881" y="5333138"/>
            <a:ext cx="8592091" cy="67972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Zoning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9756" y="2002767"/>
            <a:ext cx="8592091" cy="679723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1" rIns="68580" bIns="34291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Policy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2003" y="2766656"/>
            <a:ext cx="8679844" cy="1808858"/>
            <a:chOff x="185344" y="2108024"/>
            <a:chExt cx="8679844" cy="1808858"/>
          </a:xfrm>
        </p:grpSpPr>
        <p:sp>
          <p:nvSpPr>
            <p:cNvPr id="17" name="Arrow: Down 16"/>
            <p:cNvSpPr/>
            <p:nvPr/>
          </p:nvSpPr>
          <p:spPr>
            <a:xfrm>
              <a:off x="783847" y="3362059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Down 24"/>
            <p:cNvSpPr/>
            <p:nvPr/>
          </p:nvSpPr>
          <p:spPr>
            <a:xfrm>
              <a:off x="3211625" y="341155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/>
            <p:cNvSpPr/>
            <p:nvPr/>
          </p:nvSpPr>
          <p:spPr>
            <a:xfrm>
              <a:off x="5611016" y="341155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Down 26"/>
            <p:cNvSpPr/>
            <p:nvPr/>
          </p:nvSpPr>
          <p:spPr>
            <a:xfrm>
              <a:off x="7795248" y="3396536"/>
              <a:ext cx="649705" cy="50532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12"/>
            <p:cNvSpPr/>
            <p:nvPr/>
          </p:nvSpPr>
          <p:spPr>
            <a:xfrm>
              <a:off x="2582651" y="2128108"/>
              <a:ext cx="1907655" cy="1082844"/>
            </a:xfrm>
            <a:prstGeom prst="roundRect">
              <a:avLst/>
            </a:prstGeom>
            <a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44680" b="-164297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Parks and Open Space</a:t>
              </a:r>
            </a:p>
          </p:txBody>
        </p:sp>
        <p:sp>
          <p:nvSpPr>
            <p:cNvPr id="29" name="Rounded Rectangle 16"/>
            <p:cNvSpPr/>
            <p:nvPr/>
          </p:nvSpPr>
          <p:spPr>
            <a:xfrm>
              <a:off x="185344" y="2110884"/>
              <a:ext cx="2027363" cy="1082843"/>
            </a:xfrm>
            <a:prstGeom prst="roundRect">
              <a:avLst/>
            </a:prstGeom>
            <a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36299" b="-103167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Transportation</a:t>
              </a:r>
            </a:p>
          </p:txBody>
        </p:sp>
        <p:sp>
          <p:nvSpPr>
            <p:cNvPr id="30" name="Rounded Rectangle 16"/>
            <p:cNvSpPr/>
            <p:nvPr/>
          </p:nvSpPr>
          <p:spPr>
            <a:xfrm>
              <a:off x="7278959" y="2128108"/>
              <a:ext cx="1586229" cy="1082844"/>
            </a:xfrm>
            <a:prstGeom prst="roundRect">
              <a:avLst/>
            </a:prstGeom>
            <a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496" t="-82892" r="-496" b="-124470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Economic Development</a:t>
              </a:r>
            </a:p>
          </p:txBody>
        </p:sp>
        <p:sp>
          <p:nvSpPr>
            <p:cNvPr id="31" name="Rounded Rectangle 17"/>
            <p:cNvSpPr/>
            <p:nvPr/>
          </p:nvSpPr>
          <p:spPr>
            <a:xfrm>
              <a:off x="4860250" y="2108024"/>
              <a:ext cx="1982337" cy="1088163"/>
            </a:xfrm>
            <a:prstGeom prst="roundRect">
              <a:avLst/>
            </a:prstGeom>
            <a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5364" b="-49101"/>
              </a:stretch>
            </a:blip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Land 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22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06995" y="1265274"/>
            <a:ext cx="3593805" cy="797442"/>
          </a:xfrm>
          <a:prstGeom prst="rect">
            <a:avLst/>
          </a:prstGeom>
          <a:solidFill>
            <a:schemeClr val="bg2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2">
                    <a:lumMod val="10000"/>
                  </a:schemeClr>
                </a:solidFill>
              </a:rPr>
              <a:t>What is the CIP ?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39416" y="2413591"/>
            <a:ext cx="4584012" cy="943219"/>
          </a:xfrm>
          <a:prstGeom prst="rect">
            <a:avLst/>
          </a:prstGeom>
          <a:solidFill>
            <a:schemeClr val="accent2"/>
          </a:solidFill>
        </p:spPr>
        <p:txBody>
          <a:bodyPr vert="horz" lIns="68580" tIns="34291" rIns="68580" bIns="34291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Capital Improvement Program (CIP)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239416" y="3356811"/>
            <a:ext cx="4584011" cy="12896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68580" tIns="34291" rIns="68580" bIns="34291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CIP is a budget that is used to fund capital improvement projects</a:t>
            </a:r>
          </a:p>
          <a:p>
            <a:pPr algn="ct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(not including operational expenses and post-construction costs)</a:t>
            </a:r>
          </a:p>
        </p:txBody>
      </p:sp>
    </p:spTree>
    <p:extLst>
      <p:ext uri="{BB962C8B-B14F-4D97-AF65-F5344CB8AC3E}">
        <p14:creationId xmlns:p14="http://schemas.microsoft.com/office/powerpoint/2010/main" val="166926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1391</TotalTime>
  <Words>1787</Words>
  <Application>Microsoft Office PowerPoint</Application>
  <PresentationFormat>On-screen Show (4:3)</PresentationFormat>
  <Paragraphs>320</Paragraphs>
  <Slides>46</Slides>
  <Notes>44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Christiane Quintans</dc:creator>
  <cp:lastModifiedBy>%username%</cp:lastModifiedBy>
  <cp:revision>96</cp:revision>
  <dcterms:created xsi:type="dcterms:W3CDTF">2016-09-13T19:51:30Z</dcterms:created>
  <dcterms:modified xsi:type="dcterms:W3CDTF">2016-09-22T14:15:58Z</dcterms:modified>
</cp:coreProperties>
</file>