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comments/comment6.xml" ContentType="application/vnd.openxmlformats-officedocument.presentationml.comments+xml"/>
  <Override PartName="/ppt/notesSlides/notesSlide6.xml" ContentType="application/vnd.openxmlformats-officedocument.presentationml.notesSlide+xml"/>
  <Override PartName="/ppt/comments/comment7.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sldIdLst>
    <p:sldId id="257" r:id="rId2"/>
    <p:sldId id="259" r:id="rId3"/>
    <p:sldId id="544" r:id="rId4"/>
    <p:sldId id="543" r:id="rId5"/>
    <p:sldId id="545" r:id="rId6"/>
    <p:sldId id="546" r:id="rId7"/>
    <p:sldId id="281" r:id="rId8"/>
    <p:sldId id="289" r:id="rId9"/>
    <p:sldId id="409" r:id="rId10"/>
    <p:sldId id="563" r:id="rId11"/>
    <p:sldId id="580" r:id="rId12"/>
    <p:sldId id="581" r:id="rId13"/>
    <p:sldId id="577" r:id="rId14"/>
    <p:sldId id="578" r:id="rId15"/>
    <p:sldId id="593" r:id="rId16"/>
    <p:sldId id="561" r:id="rId17"/>
    <p:sldId id="582" r:id="rId18"/>
    <p:sldId id="415" r:id="rId19"/>
    <p:sldId id="294" r:id="rId20"/>
    <p:sldId id="562" r:id="rId21"/>
    <p:sldId id="571" r:id="rId22"/>
    <p:sldId id="567" r:id="rId23"/>
    <p:sldId id="350" r:id="rId24"/>
    <p:sldId id="345" r:id="rId25"/>
    <p:sldId id="346" r:id="rId26"/>
    <p:sldId id="347" r:id="rId27"/>
    <p:sldId id="348" r:id="rId28"/>
    <p:sldId id="349" r:id="rId29"/>
    <p:sldId id="279" r:id="rId30"/>
    <p:sldId id="594" r:id="rId31"/>
    <p:sldId id="597" r:id="rId32"/>
    <p:sldId id="595" r:id="rId33"/>
    <p:sldId id="598" r:id="rId34"/>
    <p:sldId id="596" r:id="rId35"/>
    <p:sldId id="599" r:id="rId36"/>
    <p:sldId id="500" r:id="rId37"/>
    <p:sldId id="572" r:id="rId38"/>
    <p:sldId id="564" r:id="rId39"/>
    <p:sldId id="573" r:id="rId40"/>
    <p:sldId id="502" r:id="rId41"/>
    <p:sldId id="512" r:id="rId42"/>
    <p:sldId id="507" r:id="rId43"/>
    <p:sldId id="508" r:id="rId44"/>
    <p:sldId id="509" r:id="rId45"/>
    <p:sldId id="397" r:id="rId46"/>
    <p:sldId id="606" r:id="rId47"/>
    <p:sldId id="608" r:id="rId48"/>
    <p:sldId id="609" r:id="rId49"/>
    <p:sldId id="610" r:id="rId50"/>
    <p:sldId id="522" r:id="rId51"/>
    <p:sldId id="424" r:id="rId52"/>
    <p:sldId id="465" r:id="rId53"/>
    <p:sldId id="425" r:id="rId54"/>
    <p:sldId id="426" r:id="rId55"/>
    <p:sldId id="431" r:id="rId56"/>
    <p:sldId id="432" r:id="rId57"/>
    <p:sldId id="519" r:id="rId58"/>
    <p:sldId id="436" r:id="rId59"/>
    <p:sldId id="437" r:id="rId60"/>
    <p:sldId id="438" r:id="rId61"/>
    <p:sldId id="487" r:id="rId62"/>
    <p:sldId id="517" r:id="rId63"/>
    <p:sldId id="427" r:id="rId64"/>
    <p:sldId id="467" r:id="rId65"/>
    <p:sldId id="468" r:id="rId66"/>
    <p:sldId id="466" r:id="rId67"/>
    <p:sldId id="575" r:id="rId68"/>
    <p:sldId id="523" r:id="rId69"/>
    <p:sldId id="518" r:id="rId70"/>
    <p:sldId id="472" r:id="rId71"/>
    <p:sldId id="600" r:id="rId72"/>
    <p:sldId id="603" r:id="rId73"/>
    <p:sldId id="602" r:id="rId74"/>
    <p:sldId id="601" r:id="rId75"/>
    <p:sldId id="604" r:id="rId76"/>
    <p:sldId id="590" r:id="rId77"/>
    <p:sldId id="589" r:id="rId78"/>
    <p:sldId id="607" r:id="rId79"/>
    <p:sldId id="612" r:id="rId80"/>
    <p:sldId id="611" r:id="rId81"/>
    <p:sldId id="613" r:id="rId82"/>
    <p:sldId id="525" r:id="rId83"/>
    <p:sldId id="526" r:id="rId84"/>
    <p:sldId id="530" r:id="rId85"/>
    <p:sldId id="531" r:id="rId86"/>
    <p:sldId id="533" r:id="rId87"/>
    <p:sldId id="591" r:id="rId88"/>
    <p:sldId id="605" r:id="rId89"/>
    <p:sldId id="534" r:id="rId90"/>
    <p:sldId id="535" r:id="rId91"/>
    <p:sldId id="576" r:id="rId92"/>
    <p:sldId id="469" r:id="rId93"/>
    <p:sldId id="448" r:id="rId94"/>
    <p:sldId id="449" r:id="rId95"/>
    <p:sldId id="450" r:id="rId96"/>
    <p:sldId id="478" r:id="rId97"/>
    <p:sldId id="484" r:id="rId98"/>
    <p:sldId id="488" r:id="rId99"/>
    <p:sldId id="536" r:id="rId100"/>
    <p:sldId id="537" r:id="rId101"/>
    <p:sldId id="457" r:id="rId102"/>
    <p:sldId id="458" r:id="rId103"/>
    <p:sldId id="459"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e Quintans" initials="CQ" lastIdx="6" clrIdx="0">
    <p:extLst>
      <p:ext uri="{19B8F6BF-5375-455C-9EA6-DF929625EA0E}">
        <p15:presenceInfo xmlns:p15="http://schemas.microsoft.com/office/powerpoint/2012/main" xmlns="" userId="7739e279bcf6f1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6F9ABB"/>
    <a:srgbClr val="BBBBBB"/>
    <a:srgbClr val="D9D9D9"/>
    <a:srgbClr val="FFDBBC"/>
    <a:srgbClr val="AFABAB"/>
    <a:srgbClr val="829753"/>
    <a:srgbClr val="5B9BD5"/>
    <a:srgbClr val="FFF2CC"/>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0" autoAdjust="0"/>
    <p:restoredTop sz="87273" autoAdjust="0"/>
  </p:normalViewPr>
  <p:slideViewPr>
    <p:cSldViewPr snapToGrid="0">
      <p:cViewPr varScale="1">
        <p:scale>
          <a:sx n="72" d="100"/>
          <a:sy n="72" d="100"/>
        </p:scale>
        <p:origin x="-245"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6" Type="http://schemas.microsoft.com/office/2011/relationships/chartStyle" Target="style1.xml"/><Relationship Id="rId5" Type="http://schemas.microsoft.com/office/2011/relationships/chartColorStyle" Target="colors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6" Type="http://schemas.microsoft.com/office/2011/relationships/chartStyle" Target="style2.xml"/><Relationship Id="rId5" Type="http://schemas.microsoft.com/office/2011/relationships/chartColorStyle" Target="colors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6" Type="http://schemas.microsoft.com/office/2011/relationships/chartStyle" Target="style3.xml"/><Relationship Id="rId5" Type="http://schemas.microsoft.com/office/2011/relationships/chartColorStyle" Target="colors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6" Type="http://schemas.microsoft.com/office/2011/relationships/chartStyle" Target="style4.xml"/><Relationship Id="rId5" Type="http://schemas.microsoft.com/office/2011/relationships/chartColorStyle" Target="colors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6" Type="http://schemas.microsoft.com/office/2011/relationships/chartStyle" Target="style5.xml"/><Relationship Id="rId5" Type="http://schemas.microsoft.com/office/2011/relationships/chartColorStyle" Target="colors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200000000000007"/>
          <c:y val="3.1250000000000002E-3"/>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Health</c:v>
                </c:pt>
              </c:strCache>
            </c:strRef>
          </c:tx>
          <c:spPr>
            <a:blipFill>
              <a:blip xmlns:r="http://schemas.openxmlformats.org/officeDocument/2006/relationships" r:embed="rId1"/>
              <a:stretch>
                <a:fillRect/>
              </a:stretch>
            </a:blipFill>
            <a:ln>
              <a:solidFill>
                <a:schemeClr val="accent2"/>
              </a:solidFill>
            </a:ln>
          </c:spPr>
          <c:dPt>
            <c:idx val="0"/>
            <c:bubble3D val="0"/>
            <c:spPr>
              <a:blipFill>
                <a:blip xmlns:r="http://schemas.openxmlformats.org/officeDocument/2006/relationships" r:embed="rId1"/>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1-7CFE-4B60-9112-6A4A688F0137}"/>
              </c:ext>
            </c:extLst>
          </c:dPt>
          <c:dPt>
            <c:idx val="1"/>
            <c:bubble3D val="0"/>
            <c:spPr>
              <a:blipFill>
                <a:blip xmlns:r="http://schemas.openxmlformats.org/officeDocument/2006/relationships" r:embed="rId2"/>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3-7CFE-4B60-9112-6A4A688F0137}"/>
              </c:ext>
            </c:extLst>
          </c:dPt>
          <c:dPt>
            <c:idx val="2"/>
            <c:bubble3D val="0"/>
            <c:spPr>
              <a:blipFill>
                <a:blip xmlns:r="http://schemas.openxmlformats.org/officeDocument/2006/relationships" r:embed="rId3"/>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5-7CFE-4B60-9112-6A4A688F0137}"/>
              </c:ext>
            </c:extLst>
          </c:dPt>
          <c:cat>
            <c:strRef>
              <c:f>Sheet1!$A$2:$A$4</c:f>
              <c:strCache>
                <c:ptCount val="3"/>
                <c:pt idx="0">
                  <c:v>Built Environment</c:v>
                </c:pt>
                <c:pt idx="1">
                  <c:v>Genes</c:v>
                </c:pt>
                <c:pt idx="2">
                  <c:v>Healthcare</c:v>
                </c:pt>
              </c:strCache>
            </c:strRef>
          </c:cat>
          <c:val>
            <c:numRef>
              <c:f>Sheet1!$B$2:$B$4</c:f>
              <c:numCache>
                <c:formatCode>0%</c:formatCode>
                <c:ptCount val="3"/>
                <c:pt idx="0">
                  <c:v>0.6</c:v>
                </c:pt>
                <c:pt idx="1">
                  <c:v>0.3</c:v>
                </c:pt>
                <c:pt idx="2">
                  <c:v>0.1</c:v>
                </c:pt>
              </c:numCache>
            </c:numRef>
          </c:val>
          <c:extLst xmlns:c16r2="http://schemas.microsoft.com/office/drawing/2015/06/chart">
            <c:ext xmlns:c16="http://schemas.microsoft.com/office/drawing/2014/chart" uri="{C3380CC4-5D6E-409C-BE32-E72D297353CC}">
              <c16:uniqueId val="{00000006-7CFE-4B60-9112-6A4A688F013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Health</c:v>
                </c:pt>
              </c:strCache>
            </c:strRef>
          </c:tx>
          <c:spPr>
            <a:blipFill>
              <a:blip xmlns:r="http://schemas.openxmlformats.org/officeDocument/2006/relationships" r:embed="rId1"/>
              <a:stretch>
                <a:fillRect/>
              </a:stretch>
            </a:blipFill>
            <a:ln>
              <a:solidFill>
                <a:schemeClr val="accent2"/>
              </a:solidFill>
            </a:ln>
          </c:spPr>
          <c:dPt>
            <c:idx val="0"/>
            <c:bubble3D val="0"/>
            <c:explosion val="11"/>
            <c:spPr>
              <a:blipFill>
                <a:blip xmlns:r="http://schemas.openxmlformats.org/officeDocument/2006/relationships" r:embed="rId1"/>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1-CC2D-4288-8FEB-0FCF1551EBF7}"/>
              </c:ext>
            </c:extLst>
          </c:dPt>
          <c:dPt>
            <c:idx val="1"/>
            <c:bubble3D val="0"/>
            <c:explosion val="4"/>
            <c:spPr>
              <a:blipFill>
                <a:blip xmlns:r="http://schemas.openxmlformats.org/officeDocument/2006/relationships" r:embed="rId2"/>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3-CC2D-4288-8FEB-0FCF1551EBF7}"/>
              </c:ext>
            </c:extLst>
          </c:dPt>
          <c:dPt>
            <c:idx val="2"/>
            <c:bubble3D val="0"/>
            <c:explosion val="2"/>
            <c:spPr>
              <a:blipFill>
                <a:blip xmlns:r="http://schemas.openxmlformats.org/officeDocument/2006/relationships" r:embed="rId3"/>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5-CC2D-4288-8FEB-0FCF1551EBF7}"/>
              </c:ext>
            </c:extLst>
          </c:dPt>
          <c:cat>
            <c:strRef>
              <c:f>Sheet1!$A$2:$A$4</c:f>
              <c:strCache>
                <c:ptCount val="3"/>
                <c:pt idx="0">
                  <c:v>Built Environment</c:v>
                </c:pt>
                <c:pt idx="1">
                  <c:v>Genes</c:v>
                </c:pt>
                <c:pt idx="2">
                  <c:v>Healthcare</c:v>
                </c:pt>
              </c:strCache>
            </c:strRef>
          </c:cat>
          <c:val>
            <c:numRef>
              <c:f>Sheet1!$B$2:$B$4</c:f>
              <c:numCache>
                <c:formatCode>0%</c:formatCode>
                <c:ptCount val="3"/>
                <c:pt idx="0">
                  <c:v>0.6</c:v>
                </c:pt>
                <c:pt idx="1">
                  <c:v>0.3</c:v>
                </c:pt>
                <c:pt idx="2">
                  <c:v>0.1</c:v>
                </c:pt>
              </c:numCache>
            </c:numRef>
          </c:val>
          <c:extLst xmlns:c16r2="http://schemas.microsoft.com/office/drawing/2015/06/chart">
            <c:ext xmlns:c16="http://schemas.microsoft.com/office/drawing/2014/chart" uri="{C3380CC4-5D6E-409C-BE32-E72D297353CC}">
              <c16:uniqueId val="{00000006-CC2D-4288-8FEB-0FCF1551EBF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Health</c:v>
                </c:pt>
              </c:strCache>
            </c:strRef>
          </c:tx>
          <c:spPr>
            <a:blipFill>
              <a:blip xmlns:r="http://schemas.openxmlformats.org/officeDocument/2006/relationships" r:embed="rId1"/>
              <a:stretch>
                <a:fillRect/>
              </a:stretch>
            </a:blipFill>
            <a:ln>
              <a:solidFill>
                <a:schemeClr val="accent2"/>
              </a:solidFill>
            </a:ln>
          </c:spPr>
          <c:dPt>
            <c:idx val="0"/>
            <c:bubble3D val="0"/>
            <c:explosion val="11"/>
            <c:spPr>
              <a:blipFill>
                <a:blip xmlns:r="http://schemas.openxmlformats.org/officeDocument/2006/relationships" r:embed="rId1"/>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1-927B-452F-BBE8-0BC58F4F63E4}"/>
              </c:ext>
            </c:extLst>
          </c:dPt>
          <c:dPt>
            <c:idx val="1"/>
            <c:bubble3D val="0"/>
            <c:explosion val="4"/>
            <c:spPr>
              <a:blipFill>
                <a:blip xmlns:r="http://schemas.openxmlformats.org/officeDocument/2006/relationships" r:embed="rId2"/>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3-927B-452F-BBE8-0BC58F4F63E4}"/>
              </c:ext>
            </c:extLst>
          </c:dPt>
          <c:dPt>
            <c:idx val="2"/>
            <c:bubble3D val="0"/>
            <c:explosion val="2"/>
            <c:spPr>
              <a:blipFill dpi="0" rotWithShape="1">
                <a:blip xmlns:r="http://schemas.openxmlformats.org/officeDocument/2006/relationships" r:embed="rId3">
                  <a:alphaModFix amt="25000"/>
                </a:blip>
                <a:srcRect/>
                <a:stretch>
                  <a:fillRect/>
                </a:stretch>
              </a:blipFill>
              <a:ln w="19050">
                <a:solidFill>
                  <a:schemeClr val="accent2">
                    <a:lumMod val="20000"/>
                    <a:lumOff val="80000"/>
                  </a:schemeClr>
                </a:solidFill>
              </a:ln>
              <a:effectLst/>
            </c:spPr>
            <c:extLst xmlns:c16r2="http://schemas.microsoft.com/office/drawing/2015/06/chart">
              <c:ext xmlns:c16="http://schemas.microsoft.com/office/drawing/2014/chart" uri="{C3380CC4-5D6E-409C-BE32-E72D297353CC}">
                <c16:uniqueId val="{00000005-927B-452F-BBE8-0BC58F4F63E4}"/>
              </c:ext>
            </c:extLst>
          </c:dPt>
          <c:cat>
            <c:strRef>
              <c:f>Sheet1!$A$2:$A$4</c:f>
              <c:strCache>
                <c:ptCount val="3"/>
                <c:pt idx="0">
                  <c:v>Built Environment</c:v>
                </c:pt>
                <c:pt idx="1">
                  <c:v>Genes</c:v>
                </c:pt>
                <c:pt idx="2">
                  <c:v>Healthcare</c:v>
                </c:pt>
              </c:strCache>
            </c:strRef>
          </c:cat>
          <c:val>
            <c:numRef>
              <c:f>Sheet1!$B$2:$B$4</c:f>
              <c:numCache>
                <c:formatCode>0%</c:formatCode>
                <c:ptCount val="3"/>
                <c:pt idx="0">
                  <c:v>0.6</c:v>
                </c:pt>
                <c:pt idx="1">
                  <c:v>0.3</c:v>
                </c:pt>
                <c:pt idx="2">
                  <c:v>0.1</c:v>
                </c:pt>
              </c:numCache>
            </c:numRef>
          </c:val>
          <c:extLst xmlns:c16r2="http://schemas.microsoft.com/office/drawing/2015/06/chart">
            <c:ext xmlns:c16="http://schemas.microsoft.com/office/drawing/2014/chart" uri="{C3380CC4-5D6E-409C-BE32-E72D297353CC}">
              <c16:uniqueId val="{00000006-927B-452F-BBE8-0BC58F4F63E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Health</c:v>
                </c:pt>
              </c:strCache>
            </c:strRef>
          </c:tx>
          <c:spPr>
            <a:blipFill>
              <a:blip xmlns:r="http://schemas.openxmlformats.org/officeDocument/2006/relationships" r:embed="rId1"/>
              <a:stretch>
                <a:fillRect/>
              </a:stretch>
            </a:blipFill>
            <a:ln>
              <a:solidFill>
                <a:schemeClr val="accent2"/>
              </a:solidFill>
            </a:ln>
          </c:spPr>
          <c:dPt>
            <c:idx val="0"/>
            <c:bubble3D val="0"/>
            <c:explosion val="11"/>
            <c:spPr>
              <a:blipFill>
                <a:blip xmlns:r="http://schemas.openxmlformats.org/officeDocument/2006/relationships" r:embed="rId1"/>
                <a:stretch>
                  <a:fillRect/>
                </a:stretch>
              </a:blipFill>
              <a:ln w="19050">
                <a:solidFill>
                  <a:schemeClr val="accent2"/>
                </a:solidFill>
              </a:ln>
              <a:effectLst/>
            </c:spPr>
            <c:extLst xmlns:c16r2="http://schemas.microsoft.com/office/drawing/2015/06/chart">
              <c:ext xmlns:c16="http://schemas.microsoft.com/office/drawing/2014/chart" uri="{C3380CC4-5D6E-409C-BE32-E72D297353CC}">
                <c16:uniqueId val="{00000001-8EAF-4CC0-88B1-D97143AA6B5F}"/>
              </c:ext>
            </c:extLst>
          </c:dPt>
          <c:dPt>
            <c:idx val="1"/>
            <c:bubble3D val="0"/>
            <c:explosion val="4"/>
            <c:spPr>
              <a:blipFill dpi="0" rotWithShape="1">
                <a:blip xmlns:r="http://schemas.openxmlformats.org/officeDocument/2006/relationships" r:embed="rId2">
                  <a:alphaModFix amt="27000"/>
                </a:blip>
                <a:srcRect/>
                <a:stretch>
                  <a:fillRect/>
                </a:stretch>
              </a:blipFill>
              <a:ln w="19050">
                <a:solidFill>
                  <a:schemeClr val="accent2">
                    <a:lumMod val="20000"/>
                    <a:lumOff val="80000"/>
                  </a:schemeClr>
                </a:solidFill>
              </a:ln>
              <a:effectLst/>
            </c:spPr>
            <c:extLst xmlns:c16r2="http://schemas.microsoft.com/office/drawing/2015/06/chart">
              <c:ext xmlns:c16="http://schemas.microsoft.com/office/drawing/2014/chart" uri="{C3380CC4-5D6E-409C-BE32-E72D297353CC}">
                <c16:uniqueId val="{00000003-8EAF-4CC0-88B1-D97143AA6B5F}"/>
              </c:ext>
            </c:extLst>
          </c:dPt>
          <c:dPt>
            <c:idx val="2"/>
            <c:bubble3D val="0"/>
            <c:explosion val="2"/>
            <c:spPr>
              <a:blipFill dpi="0" rotWithShape="1">
                <a:blip xmlns:r="http://schemas.openxmlformats.org/officeDocument/2006/relationships" r:embed="rId3">
                  <a:alphaModFix amt="25000"/>
                </a:blip>
                <a:srcRect/>
                <a:stretch>
                  <a:fillRect/>
                </a:stretch>
              </a:blipFill>
              <a:ln w="19050">
                <a:solidFill>
                  <a:schemeClr val="accent2">
                    <a:lumMod val="20000"/>
                    <a:lumOff val="80000"/>
                  </a:schemeClr>
                </a:solidFill>
              </a:ln>
              <a:effectLst/>
            </c:spPr>
            <c:extLst xmlns:c16r2="http://schemas.microsoft.com/office/drawing/2015/06/chart">
              <c:ext xmlns:c16="http://schemas.microsoft.com/office/drawing/2014/chart" uri="{C3380CC4-5D6E-409C-BE32-E72D297353CC}">
                <c16:uniqueId val="{00000005-8EAF-4CC0-88B1-D97143AA6B5F}"/>
              </c:ext>
            </c:extLst>
          </c:dPt>
          <c:cat>
            <c:strRef>
              <c:f>Sheet1!$A$2:$A$4</c:f>
              <c:strCache>
                <c:ptCount val="3"/>
                <c:pt idx="0">
                  <c:v>Built Environment</c:v>
                </c:pt>
                <c:pt idx="1">
                  <c:v>Genes</c:v>
                </c:pt>
                <c:pt idx="2">
                  <c:v>Healthcare</c:v>
                </c:pt>
              </c:strCache>
            </c:strRef>
          </c:cat>
          <c:val>
            <c:numRef>
              <c:f>Sheet1!$B$2:$B$4</c:f>
              <c:numCache>
                <c:formatCode>0%</c:formatCode>
                <c:ptCount val="3"/>
                <c:pt idx="0">
                  <c:v>0.6</c:v>
                </c:pt>
                <c:pt idx="1">
                  <c:v>0.3</c:v>
                </c:pt>
                <c:pt idx="2">
                  <c:v>0.1</c:v>
                </c:pt>
              </c:numCache>
            </c:numRef>
          </c:val>
          <c:extLst xmlns:c16r2="http://schemas.microsoft.com/office/drawing/2015/06/chart">
            <c:ext xmlns:c16="http://schemas.microsoft.com/office/drawing/2014/chart" uri="{C3380CC4-5D6E-409C-BE32-E72D297353CC}">
              <c16:uniqueId val="{00000006-8EAF-4CC0-88B1-D97143AA6B5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Health</c:v>
                </c:pt>
              </c:strCache>
            </c:strRef>
          </c:tx>
          <c:spPr>
            <a:blipFill>
              <a:blip xmlns:r="http://schemas.openxmlformats.org/officeDocument/2006/relationships" r:embed="rId1"/>
              <a:stretch>
                <a:fillRect/>
              </a:stretch>
            </a:blipFill>
            <a:ln>
              <a:solidFill>
                <a:schemeClr val="accent2"/>
              </a:solidFill>
            </a:ln>
          </c:spPr>
          <c:dPt>
            <c:idx val="0"/>
            <c:bubble3D val="0"/>
            <c:explosion val="11"/>
            <c:spPr>
              <a:blipFill>
                <a:blip xmlns:r="http://schemas.openxmlformats.org/officeDocument/2006/relationships" r:embed="rId1"/>
                <a:stretch>
                  <a:fillRect/>
                </a:stretch>
              </a:blipFill>
              <a:ln w="76200">
                <a:solidFill>
                  <a:schemeClr val="accent2"/>
                </a:solidFill>
              </a:ln>
              <a:effectLst/>
            </c:spPr>
            <c:extLst xmlns:c16r2="http://schemas.microsoft.com/office/drawing/2015/06/chart">
              <c:ext xmlns:c16="http://schemas.microsoft.com/office/drawing/2014/chart" uri="{C3380CC4-5D6E-409C-BE32-E72D297353CC}">
                <c16:uniqueId val="{00000001-6395-44C8-95FB-CAA55D452798}"/>
              </c:ext>
            </c:extLst>
          </c:dPt>
          <c:dPt>
            <c:idx val="1"/>
            <c:bubble3D val="0"/>
            <c:explosion val="4"/>
            <c:spPr>
              <a:blipFill dpi="0" rotWithShape="1">
                <a:blip xmlns:r="http://schemas.openxmlformats.org/officeDocument/2006/relationships" r:embed="rId2">
                  <a:alphaModFix amt="0"/>
                </a:blip>
                <a:srcRect/>
                <a:stretch>
                  <a:fillRect/>
                </a:stretch>
              </a:blipFill>
              <a:ln w="19050">
                <a:noFill/>
              </a:ln>
              <a:effectLst/>
            </c:spPr>
            <c:extLst xmlns:c16r2="http://schemas.microsoft.com/office/drawing/2015/06/chart">
              <c:ext xmlns:c16="http://schemas.microsoft.com/office/drawing/2014/chart" uri="{C3380CC4-5D6E-409C-BE32-E72D297353CC}">
                <c16:uniqueId val="{00000003-6395-44C8-95FB-CAA55D452798}"/>
              </c:ext>
            </c:extLst>
          </c:dPt>
          <c:dPt>
            <c:idx val="2"/>
            <c:bubble3D val="0"/>
            <c:explosion val="2"/>
            <c:spPr>
              <a:blipFill dpi="0" rotWithShape="1">
                <a:blip xmlns:r="http://schemas.openxmlformats.org/officeDocument/2006/relationships" r:embed="rId3">
                  <a:alphaModFix amt="0"/>
                </a:blip>
                <a:srcRect/>
                <a:stretch>
                  <a:fillRect/>
                </a:stretch>
              </a:blipFill>
              <a:ln w="19050">
                <a:noFill/>
              </a:ln>
              <a:effectLst/>
            </c:spPr>
            <c:extLst xmlns:c16r2="http://schemas.microsoft.com/office/drawing/2015/06/chart">
              <c:ext xmlns:c16="http://schemas.microsoft.com/office/drawing/2014/chart" uri="{C3380CC4-5D6E-409C-BE32-E72D297353CC}">
                <c16:uniqueId val="{00000005-6395-44C8-95FB-CAA55D452798}"/>
              </c:ext>
            </c:extLst>
          </c:dPt>
          <c:cat>
            <c:strRef>
              <c:f>Sheet1!$A$2:$A$4</c:f>
              <c:strCache>
                <c:ptCount val="3"/>
                <c:pt idx="0">
                  <c:v>Built Environment</c:v>
                </c:pt>
                <c:pt idx="1">
                  <c:v>Genes</c:v>
                </c:pt>
                <c:pt idx="2">
                  <c:v>Healthcare</c:v>
                </c:pt>
              </c:strCache>
            </c:strRef>
          </c:cat>
          <c:val>
            <c:numRef>
              <c:f>Sheet1!$B$2:$B$4</c:f>
              <c:numCache>
                <c:formatCode>0%</c:formatCode>
                <c:ptCount val="3"/>
                <c:pt idx="0">
                  <c:v>0.6</c:v>
                </c:pt>
                <c:pt idx="1">
                  <c:v>0.3</c:v>
                </c:pt>
                <c:pt idx="2">
                  <c:v>0.1</c:v>
                </c:pt>
              </c:numCache>
            </c:numRef>
          </c:val>
          <c:extLst xmlns:c16r2="http://schemas.microsoft.com/office/drawing/2015/06/chart">
            <c:ext xmlns:c16="http://schemas.microsoft.com/office/drawing/2014/chart" uri="{C3380CC4-5D6E-409C-BE32-E72D297353CC}">
              <c16:uniqueId val="{00000006-6395-44C8-95FB-CAA55D45279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5"/>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798F-41E4-9B7D-EDC27F2C3805}"/>
              </c:ext>
            </c:extLst>
          </c:dPt>
          <c:dPt>
            <c:idx val="1"/>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3-ED3A-473F-BFA6-982F046E1A37}"/>
              </c:ext>
            </c:extLst>
          </c:dPt>
          <c:cat>
            <c:strRef>
              <c:f>Sheet1!$A$2:$A$3</c:f>
              <c:strCache>
                <c:ptCount val="2"/>
                <c:pt idx="0">
                  <c:v>1st Qtr</c:v>
                </c:pt>
                <c:pt idx="1">
                  <c:v>2nd Qtr</c:v>
                </c:pt>
              </c:strCache>
            </c:strRef>
          </c:cat>
          <c:val>
            <c:numRef>
              <c:f>Sheet1!$B$2:$B$3</c:f>
              <c:numCache>
                <c:formatCode>0%</c:formatCode>
                <c:ptCount val="2"/>
                <c:pt idx="0">
                  <c:v>0.5</c:v>
                </c:pt>
                <c:pt idx="1">
                  <c:v>0.5</c:v>
                </c:pt>
              </c:numCache>
            </c:numRef>
          </c:val>
          <c:extLst xmlns:c16r2="http://schemas.microsoft.com/office/drawing/2015/06/chart">
            <c:ext xmlns:c16="http://schemas.microsoft.com/office/drawing/2014/chart" uri="{C3380CC4-5D6E-409C-BE32-E72D297353CC}">
              <c16:uniqueId val="{00000000-798F-41E4-9B7D-EDC27F2C38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5"/>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798F-41E4-9B7D-EDC27F2C3805}"/>
              </c:ext>
            </c:extLst>
          </c:dPt>
          <c:dPt>
            <c:idx val="1"/>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3-E9AE-4CF8-A3A5-EC522A8A026D}"/>
              </c:ext>
            </c:extLst>
          </c:dPt>
          <c:cat>
            <c:strRef>
              <c:f>Sheet1!$A$2:$A$3</c:f>
              <c:strCache>
                <c:ptCount val="2"/>
                <c:pt idx="0">
                  <c:v>1st Qtr</c:v>
                </c:pt>
                <c:pt idx="1">
                  <c:v>2nd Qtr</c:v>
                </c:pt>
              </c:strCache>
            </c:strRef>
          </c:cat>
          <c:val>
            <c:numRef>
              <c:f>Sheet1!$B$2:$B$3</c:f>
              <c:numCache>
                <c:formatCode>0%</c:formatCode>
                <c:ptCount val="2"/>
                <c:pt idx="0">
                  <c:v>0.25</c:v>
                </c:pt>
                <c:pt idx="1">
                  <c:v>0.75</c:v>
                </c:pt>
              </c:numCache>
            </c:numRef>
          </c:val>
          <c:extLst xmlns:c16r2="http://schemas.microsoft.com/office/drawing/2015/06/chart">
            <c:ext xmlns:c16="http://schemas.microsoft.com/office/drawing/2014/chart" uri="{C3380CC4-5D6E-409C-BE32-E72D297353CC}">
              <c16:uniqueId val="{00000000-798F-41E4-9B7D-EDC27F2C38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7-20T15:55:13.272" idx="3">
    <p:pos x="10" y="10"/>
    <p:text>Which planet logo? Assuming these are there logos...</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7-20T15:56:01.099" idx="4">
    <p:pos x="10" y="10"/>
    <p:text>I will be saying a brief sentence for each NPR/radio style about what they provide. Maybe?</p:text>
    <p:extLst>
      <p:ext uri="{C676402C-5697-4E1C-873F-D02D1690AC5C}">
        <p15:threadingInfo xmlns:p15="http://schemas.microsoft.com/office/powerpoint/2012/main" xmlns=""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7-20T15:54:29.685" idx="2">
    <p:pos x="10" y="10"/>
    <p:text>Should I just put ANN? include ADHS? Or even mention us?</p:text>
    <p:extLst>
      <p:ext uri="{C676402C-5697-4E1C-873F-D02D1690AC5C}">
        <p15:threadingInfo xmlns:p15="http://schemas.microsoft.com/office/powerpoint/2012/main" xmlns=""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7-20T15:54:29.685" idx="2">
    <p:pos x="10" y="10"/>
    <p:text>Should I just put ANN? include ADHS? Or even mention us?</p:text>
    <p:extLst>
      <p:ext uri="{C676402C-5697-4E1C-873F-D02D1690AC5C}">
        <p15:threadingInfo xmlns:p15="http://schemas.microsoft.com/office/powerpoint/2012/main" xmlns=""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7-20T15:54:29.685" idx="2">
    <p:pos x="10" y="10"/>
    <p:text>Should I just put ANN? include ADHS? Or even mention us?</p:text>
    <p:extLst>
      <p:ext uri="{C676402C-5697-4E1C-873F-D02D1690AC5C}">
        <p15:threadingInfo xmlns:p15="http://schemas.microsoft.com/office/powerpoint/2012/main" xmlns=""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07-20T15:54:29.685" idx="2">
    <p:pos x="10" y="10"/>
    <p:text>Should I just put ANN? include ADHS? Or even mention us?</p:text>
    <p:extLst>
      <p:ext uri="{C676402C-5697-4E1C-873F-D02D1690AC5C}">
        <p15:threadingInfo xmlns:p15="http://schemas.microsoft.com/office/powerpoint/2012/main" xmlns=""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07-20T15:55:13.272" idx="3">
    <p:pos x="10" y="10"/>
    <p:text>Which planet logo? Assuming these are there logos...</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D5306-E172-4A08-988F-BFF38F97EC00}" type="datetimeFigureOut">
              <a:rPr lang="en-US" smtClean="0"/>
              <a:t>9/7/2016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2EE09-603A-4D42-87EB-9C41A8241A56}" type="slidenum">
              <a:rPr lang="en-US" smtClean="0"/>
              <a:t>‹#›</a:t>
            </a:fld>
            <a:endParaRPr lang="en-US"/>
          </a:p>
        </p:txBody>
      </p:sp>
    </p:spTree>
    <p:extLst>
      <p:ext uri="{BB962C8B-B14F-4D97-AF65-F5344CB8AC3E}">
        <p14:creationId xmlns:p14="http://schemas.microsoft.com/office/powerpoint/2010/main" val="28026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ateofobesity.org/files/stateofobesity2015.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Stock images retrieved from</a:t>
            </a:r>
            <a:r>
              <a:rPr lang="en-US"/>
              <a:t>: </a:t>
            </a:r>
            <a:endParaRPr lang="en-US" dirty="0"/>
          </a:p>
          <a:p>
            <a:pPr marL="171450" indent="-171450">
              <a:buFont typeface="Arial" panose="020B0604020202020204" pitchFamily="34" charset="0"/>
              <a:buChar char="•"/>
            </a:pPr>
            <a:r>
              <a:rPr lang="en-US" dirty="0"/>
              <a:t>http://www.luxus-india.com/modular-kitchen-design-offer/stock-vector-flat-city-icon-209365492/</a:t>
            </a:r>
          </a:p>
          <a:p>
            <a:pPr marL="171450" indent="-171450">
              <a:buFont typeface="Arial" panose="020B0604020202020204" pitchFamily="34" charset="0"/>
              <a:buChar char="•"/>
            </a:pPr>
            <a:r>
              <a:rPr lang="en-US" dirty="0"/>
              <a:t>https://www.pinterest.com/pin/330099847661573060/</a:t>
            </a:r>
          </a:p>
        </p:txBody>
      </p:sp>
      <p:sp>
        <p:nvSpPr>
          <p:cNvPr id="4" name="Slide Number Placeholder 3"/>
          <p:cNvSpPr>
            <a:spLocks noGrp="1"/>
          </p:cNvSpPr>
          <p:nvPr>
            <p:ph type="sldNum" sz="quarter" idx="10"/>
          </p:nvPr>
        </p:nvSpPr>
        <p:spPr/>
        <p:txBody>
          <a:bodyPr/>
          <a:lstStyle/>
          <a:p>
            <a:fld id="{07D2EE09-603A-4D42-87EB-9C41A8241A56}" type="slidenum">
              <a:rPr lang="en-US" smtClean="0"/>
              <a:t>1</a:t>
            </a:fld>
            <a:endParaRPr lang="en-US"/>
          </a:p>
        </p:txBody>
      </p:sp>
    </p:spTree>
    <p:extLst>
      <p:ext uri="{BB962C8B-B14F-4D97-AF65-F5344CB8AC3E}">
        <p14:creationId xmlns:p14="http://schemas.microsoft.com/office/powerpoint/2010/main" val="424667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12</a:t>
            </a:fld>
            <a:endParaRPr lang="en-US"/>
          </a:p>
        </p:txBody>
      </p:sp>
    </p:spTree>
    <p:extLst>
      <p:ext uri="{BB962C8B-B14F-4D97-AF65-F5344CB8AC3E}">
        <p14:creationId xmlns:p14="http://schemas.microsoft.com/office/powerpoint/2010/main" val="159299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13</a:t>
            </a:fld>
            <a:endParaRPr lang="en-US"/>
          </a:p>
        </p:txBody>
      </p:sp>
    </p:spTree>
    <p:extLst>
      <p:ext uri="{BB962C8B-B14F-4D97-AF65-F5344CB8AC3E}">
        <p14:creationId xmlns:p14="http://schemas.microsoft.com/office/powerpoint/2010/main" val="1013454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14</a:t>
            </a:fld>
            <a:endParaRPr lang="en-US"/>
          </a:p>
        </p:txBody>
      </p:sp>
    </p:spTree>
    <p:extLst>
      <p:ext uri="{BB962C8B-B14F-4D97-AF65-F5344CB8AC3E}">
        <p14:creationId xmlns:p14="http://schemas.microsoft.com/office/powerpoint/2010/main" val="142773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15</a:t>
            </a:fld>
            <a:endParaRPr lang="en-US"/>
          </a:p>
        </p:txBody>
      </p:sp>
    </p:spTree>
    <p:extLst>
      <p:ext uri="{BB962C8B-B14F-4D97-AF65-F5344CB8AC3E}">
        <p14:creationId xmlns:p14="http://schemas.microsoft.com/office/powerpoint/2010/main" val="343654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23</a:t>
            </a:fld>
            <a:endParaRPr lang="en-US"/>
          </a:p>
        </p:txBody>
      </p:sp>
    </p:spTree>
    <p:extLst>
      <p:ext uri="{BB962C8B-B14F-4D97-AF65-F5344CB8AC3E}">
        <p14:creationId xmlns:p14="http://schemas.microsoft.com/office/powerpoint/2010/main" val="4028814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24</a:t>
            </a:fld>
            <a:endParaRPr lang="en-US"/>
          </a:p>
        </p:txBody>
      </p:sp>
    </p:spTree>
    <p:extLst>
      <p:ext uri="{BB962C8B-B14F-4D97-AF65-F5344CB8AC3E}">
        <p14:creationId xmlns:p14="http://schemas.microsoft.com/office/powerpoint/2010/main" val="2905941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29</a:t>
            </a:fld>
            <a:endParaRPr lang="en-US"/>
          </a:p>
        </p:txBody>
      </p:sp>
    </p:spTree>
    <p:extLst>
      <p:ext uri="{BB962C8B-B14F-4D97-AF65-F5344CB8AC3E}">
        <p14:creationId xmlns:p14="http://schemas.microsoft.com/office/powerpoint/2010/main" val="312826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Choices in how we travel</a:t>
            </a:r>
          </a:p>
        </p:txBody>
      </p:sp>
      <p:sp>
        <p:nvSpPr>
          <p:cNvPr id="4" name="Slide Number Placeholder 3"/>
          <p:cNvSpPr>
            <a:spLocks noGrp="1"/>
          </p:cNvSpPr>
          <p:nvPr>
            <p:ph type="sldNum" sz="quarter" idx="10"/>
          </p:nvPr>
        </p:nvSpPr>
        <p:spPr/>
        <p:txBody>
          <a:bodyPr/>
          <a:lstStyle/>
          <a:p>
            <a:fld id="{07D2EE09-603A-4D42-87EB-9C41A8241A56}" type="slidenum">
              <a:rPr lang="en-US" smtClean="0"/>
              <a:t>30</a:t>
            </a:fld>
            <a:endParaRPr lang="en-US"/>
          </a:p>
        </p:txBody>
      </p:sp>
    </p:spTree>
    <p:extLst>
      <p:ext uri="{BB962C8B-B14F-4D97-AF65-F5344CB8AC3E}">
        <p14:creationId xmlns:p14="http://schemas.microsoft.com/office/powerpoint/2010/main" val="261983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31</a:t>
            </a:fld>
            <a:endParaRPr lang="en-US"/>
          </a:p>
        </p:txBody>
      </p:sp>
    </p:spTree>
    <p:extLst>
      <p:ext uri="{BB962C8B-B14F-4D97-AF65-F5344CB8AC3E}">
        <p14:creationId xmlns:p14="http://schemas.microsoft.com/office/powerpoint/2010/main" val="3648958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32</a:t>
            </a:fld>
            <a:endParaRPr lang="en-US"/>
          </a:p>
        </p:txBody>
      </p:sp>
    </p:spTree>
    <p:extLst>
      <p:ext uri="{BB962C8B-B14F-4D97-AF65-F5344CB8AC3E}">
        <p14:creationId xmlns:p14="http://schemas.microsoft.com/office/powerpoint/2010/main" val="54890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3</a:t>
            </a:fld>
            <a:endParaRPr lang="en-US"/>
          </a:p>
        </p:txBody>
      </p:sp>
    </p:spTree>
    <p:extLst>
      <p:ext uri="{BB962C8B-B14F-4D97-AF65-F5344CB8AC3E}">
        <p14:creationId xmlns:p14="http://schemas.microsoft.com/office/powerpoint/2010/main" val="4176610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33</a:t>
            </a:fld>
            <a:endParaRPr lang="en-US"/>
          </a:p>
        </p:txBody>
      </p:sp>
    </p:spTree>
    <p:extLst>
      <p:ext uri="{BB962C8B-B14F-4D97-AF65-F5344CB8AC3E}">
        <p14:creationId xmlns:p14="http://schemas.microsoft.com/office/powerpoint/2010/main" val="13068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*transportation, recreation</a:t>
            </a:r>
            <a:r>
              <a:rPr lang="en-US" baseline="0" dirty="0"/>
              <a:t>, &amp; neighborhood design have the most direct impact on physical activity</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36</a:t>
            </a:fld>
            <a:endParaRPr lang="en-US"/>
          </a:p>
        </p:txBody>
      </p:sp>
    </p:spTree>
    <p:extLst>
      <p:ext uri="{BB962C8B-B14F-4D97-AF65-F5344CB8AC3E}">
        <p14:creationId xmlns:p14="http://schemas.microsoft.com/office/powerpoint/2010/main" val="2369974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29</a:t>
            </a:r>
            <a:r>
              <a:rPr lang="en-US" baseline="30000" dirty="0"/>
              <a:t>th</a:t>
            </a:r>
            <a:r>
              <a:rPr lang="en-US" baseline="0" dirty="0"/>
              <a:t> highest </a:t>
            </a:r>
            <a:r>
              <a:rPr lang="en-US" sz="1200" kern="1200" dirty="0">
                <a:solidFill>
                  <a:schemeClr val="bg1">
                    <a:lumMod val="65000"/>
                  </a:schemeClr>
                </a:solidFill>
                <a:latin typeface="+mn-lt"/>
                <a:ea typeface="+mn-ea"/>
                <a:cs typeface="+mn-cs"/>
              </a:rPr>
              <a:t>The State of Obesity: Better Policies for a Healthier America. -</a:t>
            </a:r>
            <a:r>
              <a:rPr lang="en-US" baseline="0" dirty="0"/>
              <a:t>http://stateofobesity.org/states/az/</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Physical inactivity remains widespread despite governmental and non-profit efforts to promote behavioral change– and despite the continued rise of the fitness industry.. In the US, ^ 50% of adults are not sufficiently physically active, and 25% are not active at all. Recent data show a rapid rise in the proportion of overweight or obese people (now estimated at more than 60% of the US population ; physical inactivity  and overweight or obesity are directly associated with epidemic levels of chronic diseases (including diabetes and arthritis), stroke, mental illness, and some forms of cancer. ;Immediate cause of physical inactivity is sedentary, some are unavoidable in many cities planned for the automobile.-P 134 Local</a:t>
            </a:r>
            <a:r>
              <a:rPr lang="en-US" baseline="0" dirty="0"/>
              <a:t> Planning: Contemporary Principles &amp; Practice ICMA- Gary Hack, Eugenie L. Birch, Paul H. </a:t>
            </a:r>
            <a:r>
              <a:rPr lang="en-US" baseline="0" dirty="0" err="1"/>
              <a:t>Sedway</a:t>
            </a:r>
            <a:r>
              <a:rPr lang="en-US" baseline="0" dirty="0"/>
              <a:t>, &amp; Mitchell J. Silver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Rural counties</a:t>
            </a:r>
            <a:r>
              <a:rPr lang="en-US" baseline="0" dirty="0"/>
              <a:t> have higher obesity rates &amp; other obesity-related diseases- </a:t>
            </a:r>
            <a:r>
              <a:rPr lang="en-US" dirty="0"/>
              <a:t>https://www.ruralhealthinfo.org/topics/obesity-and-weight-control</a:t>
            </a:r>
          </a:p>
          <a:p>
            <a:endParaRPr lang="en-US" dirty="0"/>
          </a:p>
          <a:p>
            <a:r>
              <a:rPr lang="en-US" sz="1200" kern="1200" dirty="0">
                <a:solidFill>
                  <a:schemeClr val="bg1">
                    <a:lumMod val="65000"/>
                  </a:schemeClr>
                </a:solidFill>
                <a:latin typeface="+mn-lt"/>
                <a:ea typeface="+mn-ea"/>
                <a:cs typeface="+mn-cs"/>
              </a:rPr>
              <a:t>Adult Obesity</a:t>
            </a:r>
            <a:r>
              <a:rPr lang="en-US" sz="1200" kern="1200" baseline="0" dirty="0">
                <a:solidFill>
                  <a:schemeClr val="bg1">
                    <a:lumMod val="65000"/>
                  </a:schemeClr>
                </a:solidFill>
                <a:latin typeface="+mn-lt"/>
                <a:ea typeface="+mn-ea"/>
                <a:cs typeface="+mn-cs"/>
              </a:rPr>
              <a:t> Rate in Arizona (1990-2014)- </a:t>
            </a:r>
            <a:r>
              <a:rPr lang="en-US" sz="1200" kern="1200" dirty="0">
                <a:solidFill>
                  <a:schemeClr val="bg1">
                    <a:lumMod val="65000"/>
                  </a:schemeClr>
                </a:solidFill>
                <a:latin typeface="+mn-lt"/>
                <a:ea typeface="+mn-ea"/>
                <a:cs typeface="+mn-cs"/>
              </a:rPr>
              <a:t>Trust for America's Health and Robert Wood Johnson Foundation. </a:t>
            </a:r>
            <a:r>
              <a:rPr lang="en-US" sz="1200" kern="1200" dirty="0">
                <a:solidFill>
                  <a:schemeClr val="bg1">
                    <a:lumMod val="65000"/>
                  </a:schemeClr>
                </a:solidFill>
                <a:latin typeface="+mn-lt"/>
                <a:ea typeface="+mn-ea"/>
                <a:cs typeface="+mn-cs"/>
                <a:hlinkClick r:id="rId3"/>
              </a:rPr>
              <a:t>The State of Obesity 2015 [PDF]</a:t>
            </a:r>
            <a:r>
              <a:rPr lang="en-US" sz="1200" kern="1200" dirty="0">
                <a:solidFill>
                  <a:schemeClr val="bg1">
                    <a:lumMod val="65000"/>
                  </a:schemeClr>
                </a:solidFill>
                <a:latin typeface="+mn-lt"/>
                <a:ea typeface="+mn-ea"/>
                <a:cs typeface="+mn-cs"/>
              </a:rPr>
              <a:t>. Washington, D.C.: 2015</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37</a:t>
            </a:fld>
            <a:endParaRPr lang="en-US"/>
          </a:p>
        </p:txBody>
      </p:sp>
    </p:spTree>
    <p:extLst>
      <p:ext uri="{BB962C8B-B14F-4D97-AF65-F5344CB8AC3E}">
        <p14:creationId xmlns:p14="http://schemas.microsoft.com/office/powerpoint/2010/main" val="2653704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38</a:t>
            </a:fld>
            <a:endParaRPr lang="en-US"/>
          </a:p>
        </p:txBody>
      </p:sp>
    </p:spTree>
    <p:extLst>
      <p:ext uri="{BB962C8B-B14F-4D97-AF65-F5344CB8AC3E}">
        <p14:creationId xmlns:p14="http://schemas.microsoft.com/office/powerpoint/2010/main" val="3987746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give up your car, but you do need to have options. </a:t>
            </a:r>
          </a:p>
        </p:txBody>
      </p:sp>
      <p:sp>
        <p:nvSpPr>
          <p:cNvPr id="4" name="Slide Number Placeholder 3"/>
          <p:cNvSpPr>
            <a:spLocks noGrp="1"/>
          </p:cNvSpPr>
          <p:nvPr>
            <p:ph type="sldNum" sz="quarter" idx="10"/>
          </p:nvPr>
        </p:nvSpPr>
        <p:spPr/>
        <p:txBody>
          <a:bodyPr/>
          <a:lstStyle/>
          <a:p>
            <a:fld id="{07D2EE09-603A-4D42-87EB-9C41A8241A56}" type="slidenum">
              <a:rPr lang="en-US" smtClean="0"/>
              <a:t>39</a:t>
            </a:fld>
            <a:endParaRPr lang="en-US"/>
          </a:p>
        </p:txBody>
      </p:sp>
    </p:spTree>
    <p:extLst>
      <p:ext uri="{BB962C8B-B14F-4D97-AF65-F5344CB8AC3E}">
        <p14:creationId xmlns:p14="http://schemas.microsoft.com/office/powerpoint/2010/main" val="2422096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walking is viewed as an inexpensive way to exercise, it turned out to be much harder to do in black neighborhoods because their built environments did not support walking for recreation or transportation.” --https://www.stlbeacon.org/#!/content/17667/city_parks_and_sidewalks_play_a_role_in_health_disparities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Like many other public-health experts, Kelly says broken-down park equipment and poorly maintained sidewalks give residents an excuse not to use them for exercise. That in turn could mean people are getting less physical activity in general, which Kelly says is a factor associated with health disparities, such as obesity and some chronic diseases and conditions.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Ways that sidewalks can help bike</a:t>
            </a:r>
            <a:r>
              <a:rPr lang="en-US" sz="1200" b="0" i="0" kern="1200" baseline="0" dirty="0">
                <a:solidFill>
                  <a:schemeClr val="tx1"/>
                </a:solidFill>
                <a:effectLst/>
                <a:latin typeface="+mn-lt"/>
                <a:ea typeface="+mn-ea"/>
                <a:cs typeface="+mn-cs"/>
              </a:rPr>
              <a:t> safety -</a:t>
            </a:r>
            <a:r>
              <a:rPr lang="en-US" dirty="0"/>
              <a:t>http://brokensidewalk.com/2016/anatomy-protected-bike-lane/</a:t>
            </a:r>
          </a:p>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45</a:t>
            </a:fld>
            <a:endParaRPr lang="en-US"/>
          </a:p>
        </p:txBody>
      </p:sp>
    </p:spTree>
    <p:extLst>
      <p:ext uri="{BB962C8B-B14F-4D97-AF65-F5344CB8AC3E}">
        <p14:creationId xmlns:p14="http://schemas.microsoft.com/office/powerpoint/2010/main" val="1743948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http://mobilitylab.org/2015/07/09/streets-and-sidewalks-should-be-used-to-improve-our-health/</a:t>
            </a:r>
          </a:p>
          <a:p>
            <a:endParaRPr lang="en-US" dirty="0"/>
          </a:p>
          <a:p>
            <a:r>
              <a:rPr lang="en-US" dirty="0"/>
              <a:t>Safety is also another important issue. </a:t>
            </a:r>
          </a:p>
          <a:p>
            <a:r>
              <a:rPr lang="en-US" dirty="0"/>
              <a:t>Built design could prevent</a:t>
            </a:r>
            <a:r>
              <a:rPr lang="en-US" baseline="0" dirty="0"/>
              <a:t> injury accidents and fatalities. For example, to support pedestrian activity (and promote physical activity) you can have narrower streets that reduce vehicle speed and give wider space for walkable activities. </a:t>
            </a:r>
            <a:endParaRPr lang="en-US" dirty="0"/>
          </a:p>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46</a:t>
            </a:fld>
            <a:endParaRPr lang="en-US"/>
          </a:p>
        </p:txBody>
      </p:sp>
    </p:spTree>
    <p:extLst>
      <p:ext uri="{BB962C8B-B14F-4D97-AF65-F5344CB8AC3E}">
        <p14:creationId xmlns:p14="http://schemas.microsoft.com/office/powerpoint/2010/main" val="589828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http://brokensidewalk.com/2016/anatomy-protected-bike-lane/</a:t>
            </a:r>
          </a:p>
          <a:p>
            <a:r>
              <a:rPr lang="en-US" sz="1200" kern="1200" dirty="0">
                <a:solidFill>
                  <a:schemeClr val="bg1">
                    <a:lumMod val="65000"/>
                  </a:schemeClr>
                </a:solidFill>
                <a:latin typeface="+mn-lt"/>
                <a:ea typeface="+mn-ea"/>
                <a:cs typeface="+mn-cs"/>
              </a:rPr>
              <a:t>Exposure to nature may lead to decreased levels of stress, greater job satisfaction, and faster recovery from fatigue </a:t>
            </a:r>
          </a:p>
          <a:p>
            <a:r>
              <a:rPr lang="en-US" sz="1200" kern="1200" dirty="0">
                <a:solidFill>
                  <a:schemeClr val="bg1">
                    <a:lumMod val="65000"/>
                  </a:schemeClr>
                </a:solidFill>
                <a:latin typeface="+mn-lt"/>
                <a:ea typeface="+mn-ea"/>
                <a:cs typeface="+mn-cs"/>
              </a:rPr>
              <a:t>(Kaplan and Kaplan 1989; Ulrich 1984; Ulrich et al. 1991; </a:t>
            </a:r>
            <a:r>
              <a:rPr lang="en-US" sz="1200" kern="1200" dirty="0" err="1">
                <a:solidFill>
                  <a:schemeClr val="bg1">
                    <a:lumMod val="65000"/>
                  </a:schemeClr>
                </a:solidFill>
                <a:latin typeface="+mn-lt"/>
                <a:ea typeface="+mn-ea"/>
                <a:cs typeface="+mn-cs"/>
              </a:rPr>
              <a:t>Maller</a:t>
            </a:r>
            <a:r>
              <a:rPr lang="en-US" sz="1200" kern="1200" dirty="0">
                <a:solidFill>
                  <a:schemeClr val="bg1">
                    <a:lumMod val="65000"/>
                  </a:schemeClr>
                </a:solidFill>
                <a:latin typeface="+mn-lt"/>
                <a:ea typeface="+mn-ea"/>
                <a:cs typeface="+mn-cs"/>
              </a:rPr>
              <a:t> et al. 2005)</a:t>
            </a:r>
          </a:p>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47</a:t>
            </a:fld>
            <a:endParaRPr lang="en-US"/>
          </a:p>
        </p:txBody>
      </p:sp>
    </p:spTree>
    <p:extLst>
      <p:ext uri="{BB962C8B-B14F-4D97-AF65-F5344CB8AC3E}">
        <p14:creationId xmlns:p14="http://schemas.microsoft.com/office/powerpoint/2010/main" val="1055988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http://brokensidewalk.com/2016/anatomy-protected-bike-lane/</a:t>
            </a:r>
          </a:p>
          <a:p>
            <a:r>
              <a:rPr lang="en-US" sz="1200" kern="1200" dirty="0">
                <a:solidFill>
                  <a:schemeClr val="bg1">
                    <a:lumMod val="65000"/>
                  </a:schemeClr>
                </a:solidFill>
                <a:latin typeface="+mn-lt"/>
                <a:ea typeface="+mn-ea"/>
                <a:cs typeface="+mn-cs"/>
              </a:rPr>
              <a:t>Exposure to nature may lead to decreased levels of stress, greater job satisfaction, and faster recovery from fatigue </a:t>
            </a:r>
          </a:p>
          <a:p>
            <a:r>
              <a:rPr lang="en-US" sz="1200" kern="1200" dirty="0">
                <a:solidFill>
                  <a:schemeClr val="bg1">
                    <a:lumMod val="65000"/>
                  </a:schemeClr>
                </a:solidFill>
                <a:latin typeface="+mn-lt"/>
                <a:ea typeface="+mn-ea"/>
                <a:cs typeface="+mn-cs"/>
              </a:rPr>
              <a:t>(Kaplan and Kaplan 1989; Ulrich 1984; Ulrich et al. 1991; </a:t>
            </a:r>
            <a:r>
              <a:rPr lang="en-US" sz="1200" kern="1200" dirty="0" err="1">
                <a:solidFill>
                  <a:schemeClr val="bg1">
                    <a:lumMod val="65000"/>
                  </a:schemeClr>
                </a:solidFill>
                <a:latin typeface="+mn-lt"/>
                <a:ea typeface="+mn-ea"/>
                <a:cs typeface="+mn-cs"/>
              </a:rPr>
              <a:t>Maller</a:t>
            </a:r>
            <a:r>
              <a:rPr lang="en-US" sz="1200" kern="1200" dirty="0">
                <a:solidFill>
                  <a:schemeClr val="bg1">
                    <a:lumMod val="65000"/>
                  </a:schemeClr>
                </a:solidFill>
                <a:latin typeface="+mn-lt"/>
                <a:ea typeface="+mn-ea"/>
                <a:cs typeface="+mn-cs"/>
              </a:rPr>
              <a:t> et al. 2005)</a:t>
            </a:r>
          </a:p>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48</a:t>
            </a:fld>
            <a:endParaRPr lang="en-US"/>
          </a:p>
        </p:txBody>
      </p:sp>
    </p:spTree>
    <p:extLst>
      <p:ext uri="{BB962C8B-B14F-4D97-AF65-F5344CB8AC3E}">
        <p14:creationId xmlns:p14="http://schemas.microsoft.com/office/powerpoint/2010/main" val="4172773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http://brokensidewalk.com/2016/anatomy-protected-bike-lane/</a:t>
            </a:r>
          </a:p>
          <a:p>
            <a:r>
              <a:rPr lang="en-US" sz="1200" kern="1200" dirty="0">
                <a:solidFill>
                  <a:schemeClr val="bg1">
                    <a:lumMod val="65000"/>
                  </a:schemeClr>
                </a:solidFill>
                <a:latin typeface="+mn-lt"/>
                <a:ea typeface="+mn-ea"/>
                <a:cs typeface="+mn-cs"/>
              </a:rPr>
              <a:t>Exposure to nature may lead to decreased levels of stress, greater job satisfaction, and faster recovery from fatigue </a:t>
            </a:r>
          </a:p>
          <a:p>
            <a:r>
              <a:rPr lang="en-US" sz="1200" kern="1200" dirty="0">
                <a:solidFill>
                  <a:schemeClr val="bg1">
                    <a:lumMod val="65000"/>
                  </a:schemeClr>
                </a:solidFill>
                <a:latin typeface="+mn-lt"/>
                <a:ea typeface="+mn-ea"/>
                <a:cs typeface="+mn-cs"/>
              </a:rPr>
              <a:t>(Kaplan and Kaplan 1989; Ulrich 1984; Ulrich et al. 1991; </a:t>
            </a:r>
            <a:r>
              <a:rPr lang="en-US" sz="1200" kern="1200" dirty="0" err="1">
                <a:solidFill>
                  <a:schemeClr val="bg1">
                    <a:lumMod val="65000"/>
                  </a:schemeClr>
                </a:solidFill>
                <a:latin typeface="+mn-lt"/>
                <a:ea typeface="+mn-ea"/>
                <a:cs typeface="+mn-cs"/>
              </a:rPr>
              <a:t>Maller</a:t>
            </a:r>
            <a:r>
              <a:rPr lang="en-US" sz="1200" kern="1200" dirty="0">
                <a:solidFill>
                  <a:schemeClr val="bg1">
                    <a:lumMod val="65000"/>
                  </a:schemeClr>
                </a:solidFill>
                <a:latin typeface="+mn-lt"/>
                <a:ea typeface="+mn-ea"/>
                <a:cs typeface="+mn-cs"/>
              </a:rPr>
              <a:t> et al. 2005)</a:t>
            </a:r>
          </a:p>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49</a:t>
            </a:fld>
            <a:endParaRPr lang="en-US"/>
          </a:p>
        </p:txBody>
      </p:sp>
    </p:spTree>
    <p:extLst>
      <p:ext uri="{BB962C8B-B14F-4D97-AF65-F5344CB8AC3E}">
        <p14:creationId xmlns:p14="http://schemas.microsoft.com/office/powerpoint/2010/main" val="201439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4</a:t>
            </a:fld>
            <a:endParaRPr lang="en-US"/>
          </a:p>
        </p:txBody>
      </p:sp>
    </p:spTree>
    <p:extLst>
      <p:ext uri="{BB962C8B-B14F-4D97-AF65-F5344CB8AC3E}">
        <p14:creationId xmlns:p14="http://schemas.microsoft.com/office/powerpoint/2010/main" val="1307828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http://brokensidewalk.com/2016/anatomy-protected-bike-lane/</a:t>
            </a:r>
          </a:p>
          <a:p>
            <a:endParaRPr lang="en-US" dirty="0"/>
          </a:p>
          <a:p>
            <a:r>
              <a:rPr lang="en-US" dirty="0"/>
              <a:t>Resources: </a:t>
            </a:r>
          </a:p>
          <a:p>
            <a:endParaRPr lang="en-US" dirty="0"/>
          </a:p>
          <a:p>
            <a:r>
              <a:rPr lang="en-US" dirty="0"/>
              <a:t>https://health.ucsd.edu/news/releases/Pages/2016-04-01-study-finds-neighborhood-design-helps-health.aspx</a:t>
            </a:r>
          </a:p>
          <a:p>
            <a:r>
              <a:rPr lang="en-US" dirty="0"/>
              <a:t>http://urbanland.uli.org/economy-markets-trends/healthy-communities-a-new-direction-in-development/</a:t>
            </a:r>
          </a:p>
          <a:p>
            <a:endParaRPr lang="en-US" dirty="0"/>
          </a:p>
          <a:p>
            <a:r>
              <a:rPr lang="en-US" dirty="0"/>
              <a:t>http://activelivingresearch.org/neighborhood-design-and-health-characteristics-built-environment-and-health-related-outcomes</a:t>
            </a:r>
          </a:p>
          <a:p>
            <a:r>
              <a:rPr lang="en-US" dirty="0"/>
              <a:t>Sense of Community : https://www.sciencedaily.com/releases/1999/08/990810164724.htm</a:t>
            </a:r>
          </a:p>
        </p:txBody>
      </p:sp>
      <p:sp>
        <p:nvSpPr>
          <p:cNvPr id="4" name="Slide Number Placeholder 3"/>
          <p:cNvSpPr>
            <a:spLocks noGrp="1"/>
          </p:cNvSpPr>
          <p:nvPr>
            <p:ph type="sldNum" sz="quarter" idx="10"/>
          </p:nvPr>
        </p:nvSpPr>
        <p:spPr/>
        <p:txBody>
          <a:bodyPr/>
          <a:lstStyle/>
          <a:p>
            <a:fld id="{07D2EE09-603A-4D42-87EB-9C41A8241A56}" type="slidenum">
              <a:rPr lang="en-US" smtClean="0"/>
              <a:t>50</a:t>
            </a:fld>
            <a:endParaRPr lang="en-US"/>
          </a:p>
        </p:txBody>
      </p:sp>
    </p:spTree>
    <p:extLst>
      <p:ext uri="{BB962C8B-B14F-4D97-AF65-F5344CB8AC3E}">
        <p14:creationId xmlns:p14="http://schemas.microsoft.com/office/powerpoint/2010/main" val="1061489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https://www.azmag.gov/archive/AZ-COGs/Arizona_MPOs/pg_azMPOs.asp</a:t>
            </a:r>
          </a:p>
        </p:txBody>
      </p:sp>
      <p:sp>
        <p:nvSpPr>
          <p:cNvPr id="4" name="Slide Number Placeholder 3"/>
          <p:cNvSpPr>
            <a:spLocks noGrp="1"/>
          </p:cNvSpPr>
          <p:nvPr>
            <p:ph type="sldNum" sz="quarter" idx="10"/>
          </p:nvPr>
        </p:nvSpPr>
        <p:spPr/>
        <p:txBody>
          <a:bodyPr/>
          <a:lstStyle/>
          <a:p>
            <a:fld id="{07D2EE09-603A-4D42-87EB-9C41A8241A56}" type="slidenum">
              <a:rPr lang="en-US" smtClean="0"/>
              <a:t>62</a:t>
            </a:fld>
            <a:endParaRPr lang="en-US"/>
          </a:p>
        </p:txBody>
      </p:sp>
    </p:spTree>
    <p:extLst>
      <p:ext uri="{BB962C8B-B14F-4D97-AF65-F5344CB8AC3E}">
        <p14:creationId xmlns:p14="http://schemas.microsoft.com/office/powerpoint/2010/main" val="2115765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Federal Policy requires</a:t>
            </a:r>
            <a:r>
              <a:rPr lang="en-US" baseline="0" dirty="0"/>
              <a:t> (like a national plan) states to address certain plans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63</a:t>
            </a:fld>
            <a:endParaRPr lang="en-US"/>
          </a:p>
        </p:txBody>
      </p:sp>
    </p:spTree>
    <p:extLst>
      <p:ext uri="{BB962C8B-B14F-4D97-AF65-F5344CB8AC3E}">
        <p14:creationId xmlns:p14="http://schemas.microsoft.com/office/powerpoint/2010/main" val="370895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Plans are done</a:t>
            </a:r>
            <a:r>
              <a:rPr lang="en-US" baseline="0" dirty="0"/>
              <a:t> at different levels, some categories like transportation are done at all levels.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64</a:t>
            </a:fld>
            <a:endParaRPr lang="en-US"/>
          </a:p>
        </p:txBody>
      </p:sp>
    </p:spTree>
    <p:extLst>
      <p:ext uri="{BB962C8B-B14F-4D97-AF65-F5344CB8AC3E}">
        <p14:creationId xmlns:p14="http://schemas.microsoft.com/office/powerpoint/2010/main" val="3224507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Some</a:t>
            </a:r>
            <a:r>
              <a:rPr lang="en-US" baseline="0" dirty="0"/>
              <a:t> like land use are done only at the county and local levels.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65</a:t>
            </a:fld>
            <a:endParaRPr lang="en-US"/>
          </a:p>
        </p:txBody>
      </p:sp>
    </p:spTree>
    <p:extLst>
      <p:ext uri="{BB962C8B-B14F-4D97-AF65-F5344CB8AC3E}">
        <p14:creationId xmlns:p14="http://schemas.microsoft.com/office/powerpoint/2010/main" val="3866731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66</a:t>
            </a:fld>
            <a:endParaRPr lang="en-US"/>
          </a:p>
        </p:txBody>
      </p:sp>
    </p:spTree>
    <p:extLst>
      <p:ext uri="{BB962C8B-B14F-4D97-AF65-F5344CB8AC3E}">
        <p14:creationId xmlns:p14="http://schemas.microsoft.com/office/powerpoint/2010/main" val="820681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plans are done at all</a:t>
            </a:r>
            <a:r>
              <a:rPr lang="en-US" baseline="0" dirty="0"/>
              <a:t> different levels</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68</a:t>
            </a:fld>
            <a:endParaRPr lang="en-US"/>
          </a:p>
        </p:txBody>
      </p:sp>
    </p:spTree>
    <p:extLst>
      <p:ext uri="{BB962C8B-B14F-4D97-AF65-F5344CB8AC3E}">
        <p14:creationId xmlns:p14="http://schemas.microsoft.com/office/powerpoint/2010/main" val="93840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different</a:t>
            </a:r>
            <a:r>
              <a:rPr lang="en-US" baseline="0" dirty="0"/>
              <a:t> bodies that can be involved in transportation. From the federal body to the neighborhood level.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69</a:t>
            </a:fld>
            <a:endParaRPr lang="en-US"/>
          </a:p>
        </p:txBody>
      </p:sp>
    </p:spTree>
    <p:extLst>
      <p:ext uri="{BB962C8B-B14F-4D97-AF65-F5344CB8AC3E}">
        <p14:creationId xmlns:p14="http://schemas.microsoft.com/office/powerpoint/2010/main" val="1698746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a:t>
            </a:r>
            <a:r>
              <a:rPr lang="en-US" baseline="0" dirty="0"/>
              <a:t> example of federal level plan</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70</a:t>
            </a:fld>
            <a:endParaRPr lang="en-US"/>
          </a:p>
        </p:txBody>
      </p:sp>
    </p:spTree>
    <p:extLst>
      <p:ext uri="{BB962C8B-B14F-4D97-AF65-F5344CB8AC3E}">
        <p14:creationId xmlns:p14="http://schemas.microsoft.com/office/powerpoint/2010/main" val="3864220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a:t>
            </a:r>
            <a:r>
              <a:rPr lang="en-US" baseline="0" dirty="0"/>
              <a:t> example of federal level plan</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71</a:t>
            </a:fld>
            <a:endParaRPr lang="en-US"/>
          </a:p>
        </p:txBody>
      </p:sp>
    </p:spTree>
    <p:extLst>
      <p:ext uri="{BB962C8B-B14F-4D97-AF65-F5344CB8AC3E}">
        <p14:creationId xmlns:p14="http://schemas.microsoft.com/office/powerpoint/2010/main" val="191137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5</a:t>
            </a:fld>
            <a:endParaRPr lang="en-US"/>
          </a:p>
        </p:txBody>
      </p:sp>
    </p:spTree>
    <p:extLst>
      <p:ext uri="{BB962C8B-B14F-4D97-AF65-F5344CB8AC3E}">
        <p14:creationId xmlns:p14="http://schemas.microsoft.com/office/powerpoint/2010/main" val="1233231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you may</a:t>
            </a:r>
            <a:r>
              <a:rPr lang="en-US" baseline="0" dirty="0"/>
              <a:t> be interested to address health in are those like safety and economic competitiveness.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72</a:t>
            </a:fld>
            <a:endParaRPr lang="en-US"/>
          </a:p>
        </p:txBody>
      </p:sp>
    </p:spTree>
    <p:extLst>
      <p:ext uri="{BB962C8B-B14F-4D97-AF65-F5344CB8AC3E}">
        <p14:creationId xmlns:p14="http://schemas.microsoft.com/office/powerpoint/2010/main" val="1816550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a:t>
            </a:r>
            <a:r>
              <a:rPr lang="en-US" baseline="0" dirty="0"/>
              <a:t> example of federal level plan</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73</a:t>
            </a:fld>
            <a:endParaRPr lang="en-US"/>
          </a:p>
        </p:txBody>
      </p:sp>
    </p:spTree>
    <p:extLst>
      <p:ext uri="{BB962C8B-B14F-4D97-AF65-F5344CB8AC3E}">
        <p14:creationId xmlns:p14="http://schemas.microsoft.com/office/powerpoint/2010/main" val="3452832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a:t>
            </a:r>
            <a:r>
              <a:rPr lang="en-US" baseline="0" dirty="0"/>
              <a:t> example of federal level plan</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74</a:t>
            </a:fld>
            <a:endParaRPr lang="en-US"/>
          </a:p>
        </p:txBody>
      </p:sp>
    </p:spTree>
    <p:extLst>
      <p:ext uri="{BB962C8B-B14F-4D97-AF65-F5344CB8AC3E}">
        <p14:creationId xmlns:p14="http://schemas.microsoft.com/office/powerpoint/2010/main" val="2195584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r>
              <a:rPr lang="en-US" baseline="0" dirty="0"/>
              <a:t> of the State Level </a:t>
            </a:r>
          </a:p>
          <a:p>
            <a:endParaRPr lang="en-US" baseline="0" dirty="0"/>
          </a:p>
          <a:p>
            <a:r>
              <a:rPr lang="en-US" baseline="0" dirty="0"/>
              <a:t>ADOT is a state body (Arizona Department of Transportation)  that oversees many programs and studies, and BQAZ is </a:t>
            </a:r>
          </a:p>
          <a:p>
            <a:endParaRPr lang="en-US" baseline="0" dirty="0"/>
          </a:p>
          <a:p>
            <a:r>
              <a:rPr lang="en-US" dirty="0"/>
              <a:t>http://www.bqaz.org/</a:t>
            </a:r>
          </a:p>
        </p:txBody>
      </p:sp>
      <p:sp>
        <p:nvSpPr>
          <p:cNvPr id="4" name="Slide Number Placeholder 3"/>
          <p:cNvSpPr>
            <a:spLocks noGrp="1"/>
          </p:cNvSpPr>
          <p:nvPr>
            <p:ph type="sldNum" sz="quarter" idx="10"/>
          </p:nvPr>
        </p:nvSpPr>
        <p:spPr/>
        <p:txBody>
          <a:bodyPr/>
          <a:lstStyle/>
          <a:p>
            <a:fld id="{07D2EE09-603A-4D42-87EB-9C41A8241A56}" type="slidenum">
              <a:rPr lang="en-US" smtClean="0"/>
              <a:t>75</a:t>
            </a:fld>
            <a:endParaRPr lang="en-US"/>
          </a:p>
        </p:txBody>
      </p:sp>
    </p:spTree>
    <p:extLst>
      <p:ext uri="{BB962C8B-B14F-4D97-AF65-F5344CB8AC3E}">
        <p14:creationId xmlns:p14="http://schemas.microsoft.com/office/powerpoint/2010/main" val="2915964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long-range plan, and each year ADOT creates an Implementation plan that lists what projects it is going to do and current projections. </a:t>
            </a:r>
          </a:p>
          <a:p>
            <a:r>
              <a:rPr lang="en-US" baseline="0" dirty="0"/>
              <a:t>You want to make sure your projects get into the annual plan.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76</a:t>
            </a:fld>
            <a:endParaRPr lang="en-US"/>
          </a:p>
        </p:txBody>
      </p:sp>
    </p:spTree>
    <p:extLst>
      <p:ext uri="{BB962C8B-B14F-4D97-AF65-F5344CB8AC3E}">
        <p14:creationId xmlns:p14="http://schemas.microsoft.com/office/powerpoint/2010/main" val="1620073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rationale for including</a:t>
            </a:r>
            <a:r>
              <a:rPr lang="en-US" baseline="0" dirty="0"/>
              <a:t> annual plans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77</a:t>
            </a:fld>
            <a:endParaRPr lang="en-US"/>
          </a:p>
        </p:txBody>
      </p:sp>
    </p:spTree>
    <p:extLst>
      <p:ext uri="{BB962C8B-B14F-4D97-AF65-F5344CB8AC3E}">
        <p14:creationId xmlns:p14="http://schemas.microsoft.com/office/powerpoint/2010/main" val="3346358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rationale for including</a:t>
            </a:r>
            <a:r>
              <a:rPr lang="en-US" baseline="0" dirty="0"/>
              <a:t> annual plans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78</a:t>
            </a:fld>
            <a:endParaRPr lang="en-US"/>
          </a:p>
        </p:txBody>
      </p:sp>
    </p:spTree>
    <p:extLst>
      <p:ext uri="{BB962C8B-B14F-4D97-AF65-F5344CB8AC3E}">
        <p14:creationId xmlns:p14="http://schemas.microsoft.com/office/powerpoint/2010/main" val="4278329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rationale for including</a:t>
            </a:r>
            <a:r>
              <a:rPr lang="en-US" baseline="0" dirty="0"/>
              <a:t> annual plans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79</a:t>
            </a:fld>
            <a:endParaRPr lang="en-US"/>
          </a:p>
        </p:txBody>
      </p:sp>
    </p:spTree>
    <p:extLst>
      <p:ext uri="{BB962C8B-B14F-4D97-AF65-F5344CB8AC3E}">
        <p14:creationId xmlns:p14="http://schemas.microsoft.com/office/powerpoint/2010/main" val="1072959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rationale for including</a:t>
            </a:r>
            <a:r>
              <a:rPr lang="en-US" baseline="0" dirty="0"/>
              <a:t> annual plans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80</a:t>
            </a:fld>
            <a:endParaRPr lang="en-US"/>
          </a:p>
        </p:txBody>
      </p:sp>
    </p:spTree>
    <p:extLst>
      <p:ext uri="{BB962C8B-B14F-4D97-AF65-F5344CB8AC3E}">
        <p14:creationId xmlns:p14="http://schemas.microsoft.com/office/powerpoint/2010/main" val="1860610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https://ympo.org/</a:t>
            </a:r>
          </a:p>
        </p:txBody>
      </p:sp>
      <p:sp>
        <p:nvSpPr>
          <p:cNvPr id="4" name="Slide Number Placeholder 3"/>
          <p:cNvSpPr>
            <a:spLocks noGrp="1"/>
          </p:cNvSpPr>
          <p:nvPr>
            <p:ph type="sldNum" sz="quarter" idx="10"/>
          </p:nvPr>
        </p:nvSpPr>
        <p:spPr/>
        <p:txBody>
          <a:bodyPr/>
          <a:lstStyle/>
          <a:p>
            <a:fld id="{07D2EE09-603A-4D42-87EB-9C41A8241A56}" type="slidenum">
              <a:rPr lang="en-US" smtClean="0"/>
              <a:t>81</a:t>
            </a:fld>
            <a:endParaRPr lang="en-US"/>
          </a:p>
        </p:txBody>
      </p:sp>
    </p:spTree>
    <p:extLst>
      <p:ext uri="{BB962C8B-B14F-4D97-AF65-F5344CB8AC3E}">
        <p14:creationId xmlns:p14="http://schemas.microsoft.com/office/powerpoint/2010/main" val="11998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6</a:t>
            </a:fld>
            <a:endParaRPr lang="en-US"/>
          </a:p>
        </p:txBody>
      </p:sp>
    </p:spTree>
    <p:extLst>
      <p:ext uri="{BB962C8B-B14F-4D97-AF65-F5344CB8AC3E}">
        <p14:creationId xmlns:p14="http://schemas.microsoft.com/office/powerpoint/2010/main" val="1131143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a:t>
            </a:r>
            <a:r>
              <a:rPr lang="en-US" baseline="0" dirty="0"/>
              <a:t> Transportation Plan at a city level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82</a:t>
            </a:fld>
            <a:endParaRPr lang="en-US"/>
          </a:p>
        </p:txBody>
      </p:sp>
    </p:spTree>
    <p:extLst>
      <p:ext uri="{BB962C8B-B14F-4D97-AF65-F5344CB8AC3E}">
        <p14:creationId xmlns:p14="http://schemas.microsoft.com/office/powerpoint/2010/main" val="4185539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good to check out multimodal</a:t>
            </a:r>
            <a:r>
              <a:rPr lang="en-US" baseline="0" dirty="0"/>
              <a:t> section, emphasis on complete streets </a:t>
            </a:r>
          </a:p>
          <a:p>
            <a:r>
              <a:rPr lang="en-US" baseline="0" dirty="0"/>
              <a:t>Notes recession left partially done projects, so that is their focus, and providing transit for economic vitality, but no word of “health” </a:t>
            </a:r>
          </a:p>
          <a:p>
            <a:r>
              <a:rPr lang="en-US" baseline="0" dirty="0"/>
              <a:t>-it does mention safety though– but no health framework</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83</a:t>
            </a:fld>
            <a:endParaRPr lang="en-US"/>
          </a:p>
        </p:txBody>
      </p:sp>
    </p:spTree>
    <p:extLst>
      <p:ext uri="{BB962C8B-B14F-4D97-AF65-F5344CB8AC3E}">
        <p14:creationId xmlns:p14="http://schemas.microsoft.com/office/powerpoint/2010/main" val="3633858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to check out multimodal</a:t>
            </a:r>
            <a:r>
              <a:rPr lang="en-US" baseline="0" dirty="0"/>
              <a:t> section, emphasis on complete streets </a:t>
            </a:r>
          </a:p>
          <a:p>
            <a:r>
              <a:rPr lang="en-US" baseline="0" dirty="0"/>
              <a:t>Notes recession left partially done projects, so that is their focus, and providing transit for economic vitality, but no word of “health” </a:t>
            </a:r>
          </a:p>
          <a:p>
            <a:r>
              <a:rPr lang="en-US" baseline="0" dirty="0"/>
              <a:t>-it does mention safety though– no health framework,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84</a:t>
            </a:fld>
            <a:endParaRPr lang="en-US"/>
          </a:p>
        </p:txBody>
      </p:sp>
    </p:spTree>
    <p:extLst>
      <p:ext uri="{BB962C8B-B14F-4D97-AF65-F5344CB8AC3E}">
        <p14:creationId xmlns:p14="http://schemas.microsoft.com/office/powerpoint/2010/main" val="2697348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to check out multimodal</a:t>
            </a:r>
            <a:r>
              <a:rPr lang="en-US" baseline="0" dirty="0"/>
              <a:t> section, emphasis on complete streets </a:t>
            </a:r>
          </a:p>
          <a:p>
            <a:r>
              <a:rPr lang="en-US" baseline="0" dirty="0"/>
              <a:t>Notes recession left partially done projects, so that is their focus, and providing transit for economic vitality, but no word of “health” </a:t>
            </a:r>
          </a:p>
          <a:p>
            <a:r>
              <a:rPr lang="en-US" baseline="0" dirty="0"/>
              <a:t>-it does mention safety though– no health framework,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85</a:t>
            </a:fld>
            <a:endParaRPr lang="en-US"/>
          </a:p>
        </p:txBody>
      </p:sp>
    </p:spTree>
    <p:extLst>
      <p:ext uri="{BB962C8B-B14F-4D97-AF65-F5344CB8AC3E}">
        <p14:creationId xmlns:p14="http://schemas.microsoft.com/office/powerpoint/2010/main" val="1222177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86</a:t>
            </a:fld>
            <a:endParaRPr lang="en-US"/>
          </a:p>
        </p:txBody>
      </p:sp>
    </p:spTree>
    <p:extLst>
      <p:ext uri="{BB962C8B-B14F-4D97-AF65-F5344CB8AC3E}">
        <p14:creationId xmlns:p14="http://schemas.microsoft.com/office/powerpoint/2010/main" val="3562662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state plan for parks</a:t>
            </a:r>
          </a:p>
        </p:txBody>
      </p:sp>
      <p:sp>
        <p:nvSpPr>
          <p:cNvPr id="4" name="Slide Number Placeholder 3"/>
          <p:cNvSpPr>
            <a:spLocks noGrp="1"/>
          </p:cNvSpPr>
          <p:nvPr>
            <p:ph type="sldNum" sz="quarter" idx="10"/>
          </p:nvPr>
        </p:nvSpPr>
        <p:spPr/>
        <p:txBody>
          <a:bodyPr/>
          <a:lstStyle/>
          <a:p>
            <a:fld id="{07D2EE09-603A-4D42-87EB-9C41A8241A56}" type="slidenum">
              <a:rPr lang="en-US" smtClean="0"/>
              <a:t>87</a:t>
            </a:fld>
            <a:endParaRPr lang="en-US"/>
          </a:p>
        </p:txBody>
      </p:sp>
    </p:spTree>
    <p:extLst>
      <p:ext uri="{BB962C8B-B14F-4D97-AF65-F5344CB8AC3E}">
        <p14:creationId xmlns:p14="http://schemas.microsoft.com/office/powerpoint/2010/main" val="3812352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state plan for parks– PUSH for projects, opportunities</a:t>
            </a:r>
          </a:p>
        </p:txBody>
      </p:sp>
      <p:sp>
        <p:nvSpPr>
          <p:cNvPr id="4" name="Slide Number Placeholder 3"/>
          <p:cNvSpPr>
            <a:spLocks noGrp="1"/>
          </p:cNvSpPr>
          <p:nvPr>
            <p:ph type="sldNum" sz="quarter" idx="10"/>
          </p:nvPr>
        </p:nvSpPr>
        <p:spPr/>
        <p:txBody>
          <a:bodyPr/>
          <a:lstStyle/>
          <a:p>
            <a:fld id="{07D2EE09-603A-4D42-87EB-9C41A8241A56}" type="slidenum">
              <a:rPr lang="en-US" smtClean="0"/>
              <a:t>88</a:t>
            </a:fld>
            <a:endParaRPr lang="en-US"/>
          </a:p>
        </p:txBody>
      </p:sp>
    </p:spTree>
    <p:extLst>
      <p:ext uri="{BB962C8B-B14F-4D97-AF65-F5344CB8AC3E}">
        <p14:creationId xmlns:p14="http://schemas.microsoft.com/office/powerpoint/2010/main" val="1398486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 not find the general plan </a:t>
            </a:r>
            <a:r>
              <a:rPr lang="en-US" baseline="0" dirty="0"/>
              <a:t>under Departments, check planning or publications for city– or use search bar for PLAN or name of PLAN</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94</a:t>
            </a:fld>
            <a:endParaRPr lang="en-US"/>
          </a:p>
        </p:txBody>
      </p:sp>
    </p:spTree>
    <p:extLst>
      <p:ext uri="{BB962C8B-B14F-4D97-AF65-F5344CB8AC3E}">
        <p14:creationId xmlns:p14="http://schemas.microsoft.com/office/powerpoint/2010/main" val="15662634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95</a:t>
            </a:fld>
            <a:endParaRPr lang="en-US"/>
          </a:p>
        </p:txBody>
      </p:sp>
    </p:spTree>
    <p:extLst>
      <p:ext uri="{BB962C8B-B14F-4D97-AF65-F5344CB8AC3E}">
        <p14:creationId xmlns:p14="http://schemas.microsoft.com/office/powerpoint/2010/main" val="3283859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96</a:t>
            </a:fld>
            <a:endParaRPr lang="en-US"/>
          </a:p>
        </p:txBody>
      </p:sp>
    </p:spTree>
    <p:extLst>
      <p:ext uri="{BB962C8B-B14F-4D97-AF65-F5344CB8AC3E}">
        <p14:creationId xmlns:p14="http://schemas.microsoft.com/office/powerpoint/2010/main" val="378525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We’ll be looking at what affects both us  directly</a:t>
            </a:r>
            <a:r>
              <a:rPr lang="en-US" baseline="0" dirty="0"/>
              <a:t> and the surrounding community through the built environment , how that impacts our health through physical activity in our daily lives, &amp; lastly what creates the built environment.</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7</a:t>
            </a:fld>
            <a:endParaRPr lang="en-US"/>
          </a:p>
        </p:txBody>
      </p:sp>
    </p:spTree>
    <p:extLst>
      <p:ext uri="{BB962C8B-B14F-4D97-AF65-F5344CB8AC3E}">
        <p14:creationId xmlns:p14="http://schemas.microsoft.com/office/powerpoint/2010/main" val="2757735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97</a:t>
            </a:fld>
            <a:endParaRPr lang="en-US"/>
          </a:p>
        </p:txBody>
      </p:sp>
    </p:spTree>
    <p:extLst>
      <p:ext uri="{BB962C8B-B14F-4D97-AF65-F5344CB8AC3E}">
        <p14:creationId xmlns:p14="http://schemas.microsoft.com/office/powerpoint/2010/main" val="234627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good</a:t>
            </a:r>
            <a:r>
              <a:rPr lang="en-US" baseline="0" dirty="0"/>
              <a:t> to check for downtown economic development plan is in </a:t>
            </a:r>
            <a:r>
              <a:rPr lang="en-US" dirty="0"/>
              <a:t>Chandler economic development/</a:t>
            </a:r>
            <a:r>
              <a:rPr lang="en-US" baseline="0" dirty="0"/>
              <a:t> Town of Gilbert Downtown plan- Yuma Downtown Plan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100</a:t>
            </a:fld>
            <a:endParaRPr lang="en-US"/>
          </a:p>
        </p:txBody>
      </p:sp>
    </p:spTree>
    <p:extLst>
      <p:ext uri="{BB962C8B-B14F-4D97-AF65-F5344CB8AC3E}">
        <p14:creationId xmlns:p14="http://schemas.microsoft.com/office/powerpoint/2010/main" val="18013946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101</a:t>
            </a:fld>
            <a:endParaRPr lang="en-US"/>
          </a:p>
        </p:txBody>
      </p:sp>
    </p:spTree>
    <p:extLst>
      <p:ext uri="{BB962C8B-B14F-4D97-AF65-F5344CB8AC3E}">
        <p14:creationId xmlns:p14="http://schemas.microsoft.com/office/powerpoint/2010/main" val="2534264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103</a:t>
            </a:fld>
            <a:endParaRPr lang="en-US"/>
          </a:p>
        </p:txBody>
      </p:sp>
    </p:spTree>
    <p:extLst>
      <p:ext uri="{BB962C8B-B14F-4D97-AF65-F5344CB8AC3E}">
        <p14:creationId xmlns:p14="http://schemas.microsoft.com/office/powerpoint/2010/main" val="301639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8</a:t>
            </a:fld>
            <a:endParaRPr lang="en-US"/>
          </a:p>
        </p:txBody>
      </p:sp>
    </p:spTree>
    <p:extLst>
      <p:ext uri="{BB962C8B-B14F-4D97-AF65-F5344CB8AC3E}">
        <p14:creationId xmlns:p14="http://schemas.microsoft.com/office/powerpoint/2010/main" val="2512025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we move around our cities &amp; travel, the</a:t>
            </a:r>
            <a:r>
              <a:rPr lang="en-US" baseline="0" dirty="0"/>
              <a:t> things that we do; and where we live in the community. </a:t>
            </a:r>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10</a:t>
            </a:fld>
            <a:endParaRPr lang="en-US"/>
          </a:p>
        </p:txBody>
      </p:sp>
    </p:spTree>
    <p:extLst>
      <p:ext uri="{BB962C8B-B14F-4D97-AF65-F5344CB8AC3E}">
        <p14:creationId xmlns:p14="http://schemas.microsoft.com/office/powerpoint/2010/main" val="92413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2EE09-603A-4D42-87EB-9C41A8241A56}" type="slidenum">
              <a:rPr lang="en-US" smtClean="0"/>
              <a:t>11</a:t>
            </a:fld>
            <a:endParaRPr lang="en-US"/>
          </a:p>
        </p:txBody>
      </p:sp>
    </p:spTree>
    <p:extLst>
      <p:ext uri="{BB962C8B-B14F-4D97-AF65-F5344CB8AC3E}">
        <p14:creationId xmlns:p14="http://schemas.microsoft.com/office/powerpoint/2010/main" val="105759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E27444-345B-42D6-9D11-D8E86FB92909}"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30712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E27444-345B-42D6-9D11-D8E86FB92909}"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245116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E27444-345B-42D6-9D11-D8E86FB92909}"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269739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E27444-345B-42D6-9D11-D8E86FB92909}"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763687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E27444-345B-42D6-9D11-D8E86FB92909}"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370401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E27444-345B-42D6-9D11-D8E86FB92909}" type="datetimeFigureOut">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411624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E27444-345B-42D6-9D11-D8E86FB92909}" type="datetimeFigureOut">
              <a:rPr lang="en-US" smtClean="0"/>
              <a:t>9/7/2016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828622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E27444-345B-42D6-9D11-D8E86FB92909}" type="datetimeFigureOut">
              <a:rPr lang="en-US" smtClean="0"/>
              <a:t>9/7/2016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398785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27444-345B-42D6-9D11-D8E86FB92909}" type="datetimeFigureOut">
              <a:rPr lang="en-US" smtClean="0"/>
              <a:t>9/7/2016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94326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E27444-345B-42D6-9D11-D8E86FB92909}" type="datetimeFigureOut">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325190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E27444-345B-42D6-9D11-D8E86FB92909}" type="datetimeFigureOut">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74CA6-BD49-4638-B8A9-E63471E803D1}" type="slidenum">
              <a:rPr lang="en-US" smtClean="0"/>
              <a:t>‹#›</a:t>
            </a:fld>
            <a:endParaRPr lang="en-US"/>
          </a:p>
        </p:txBody>
      </p:sp>
    </p:spTree>
    <p:extLst>
      <p:ext uri="{BB962C8B-B14F-4D97-AF65-F5344CB8AC3E}">
        <p14:creationId xmlns:p14="http://schemas.microsoft.com/office/powerpoint/2010/main" val="4083477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27444-345B-42D6-9D11-D8E86FB92909}" type="datetimeFigureOut">
              <a:rPr lang="en-US" smtClean="0"/>
              <a:t>9/7/2016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74CA6-BD49-4638-B8A9-E63471E803D1}" type="slidenum">
              <a:rPr lang="en-US" smtClean="0"/>
              <a:t>‹#›</a:t>
            </a:fld>
            <a:endParaRPr lang="en-US"/>
          </a:p>
        </p:txBody>
      </p:sp>
    </p:spTree>
    <p:extLst>
      <p:ext uri="{BB962C8B-B14F-4D97-AF65-F5344CB8AC3E}">
        <p14:creationId xmlns:p14="http://schemas.microsoft.com/office/powerpoint/2010/main" val="1299269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0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76.png"/><Relationship Id="rId7" Type="http://schemas.openxmlformats.org/officeDocument/2006/relationships/image" Target="../media/image126.png"/><Relationship Id="rId12"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67.png"/><Relationship Id="rId5" Type="http://schemas.openxmlformats.org/officeDocument/2006/relationships/image" Target="../media/image124.png"/><Relationship Id="rId10" Type="http://schemas.openxmlformats.org/officeDocument/2006/relationships/image" Target="../media/image177.png"/><Relationship Id="rId4" Type="http://schemas.openxmlformats.org/officeDocument/2006/relationships/image" Target="../media/image21.png"/><Relationship Id="rId9" Type="http://schemas.openxmlformats.org/officeDocument/2006/relationships/image" Target="../media/image118.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2.png"/><Relationship Id="rId4" Type="http://schemas.openxmlformats.org/officeDocument/2006/relationships/image" Target="../media/image178.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1.png"/><Relationship Id="rId5" Type="http://schemas.openxmlformats.org/officeDocument/2006/relationships/image" Target="../media/image18.png"/><Relationship Id="rId10" Type="http://schemas.openxmlformats.org/officeDocument/2006/relationships/image" Target="../media/image50.png"/><Relationship Id="rId4" Type="http://schemas.openxmlformats.org/officeDocument/2006/relationships/image" Target="../media/image17.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1.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3.png"/><Relationship Id="rId7"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chart" Target="../charts/chart7.xml"/><Relationship Id="rId5" Type="http://schemas.openxmlformats.org/officeDocument/2006/relationships/image" Target="../media/image67.png"/><Relationship Id="rId10" Type="http://schemas.openxmlformats.org/officeDocument/2006/relationships/chart" Target="../charts/chart6.xml"/><Relationship Id="rId4" Type="http://schemas.openxmlformats.org/officeDocument/2006/relationships/hyperlink" Target="http://stateofobesity.org/files/stateofobesity2015.pdf" TargetMode="External"/><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9.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70.png"/><Relationship Id="rId2" Type="http://schemas.openxmlformats.org/officeDocument/2006/relationships/image" Target="../media/image7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70.png"/><Relationship Id="rId2" Type="http://schemas.openxmlformats.org/officeDocument/2006/relationships/image" Target="../media/image7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70.png"/><Relationship Id="rId2" Type="http://schemas.openxmlformats.org/officeDocument/2006/relationships/image" Target="../media/image7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comments" Target="../comments/comment5.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1.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96.jp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8.gif"/><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95.jpe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1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comments" Target="../comments/commen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0.png"/><Relationship Id="rId5" Type="http://schemas.microsoft.com/office/2007/relationships/hdphoto" Target="../media/hdphoto5.wdp"/><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microsoft.com/office/2007/relationships/hdphoto" Target="../media/hdphoto6.wdp"/></Relationships>
</file>

<file path=ppt/slides/_rels/slide6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0.png"/><Relationship Id="rId7"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15.jpeg"/><Relationship Id="rId10" Type="http://schemas.openxmlformats.org/officeDocument/2006/relationships/image" Target="../media/image119.png"/><Relationship Id="rId4" Type="http://schemas.openxmlformats.org/officeDocument/2006/relationships/image" Target="../media/image114.png"/><Relationship Id="rId9" Type="http://schemas.openxmlformats.org/officeDocument/2006/relationships/image" Target="../media/image118.gif"/></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20.png"/><Relationship Id="rId3" Type="http://schemas.openxmlformats.org/officeDocument/2006/relationships/image" Target="../media/image124.png"/><Relationship Id="rId7" Type="http://schemas.openxmlformats.org/officeDocument/2006/relationships/image" Target="../media/image68.png"/><Relationship Id="rId12" Type="http://schemas.openxmlformats.org/officeDocument/2006/relationships/image" Target="../media/image129.png"/><Relationship Id="rId2" Type="http://schemas.openxmlformats.org/officeDocument/2006/relationships/notesSlide" Target="../notesSlides/notesSlide36.xml"/><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28.jpeg"/><Relationship Id="rId5" Type="http://schemas.openxmlformats.org/officeDocument/2006/relationships/image" Target="../media/image126.png"/><Relationship Id="rId1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image" Target="../media/image125.png"/><Relationship Id="rId9" Type="http://schemas.openxmlformats.org/officeDocument/2006/relationships/image" Target="../media/image118.gif"/><Relationship Id="rId14" Type="http://schemas.openxmlformats.org/officeDocument/2006/relationships/image" Target="../media/image121.png"/></Relationships>
</file>

<file path=ppt/slides/_rels/slide6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4.png"/><Relationship Id="rId7" Type="http://schemas.openxmlformats.org/officeDocument/2006/relationships/image" Target="../media/image68.png"/><Relationship Id="rId12" Type="http://schemas.openxmlformats.org/officeDocument/2006/relationships/image" Target="../media/image118.gi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02.jpeg"/><Relationship Id="rId5" Type="http://schemas.openxmlformats.org/officeDocument/2006/relationships/image" Target="../media/image126.png"/><Relationship Id="rId10" Type="http://schemas.openxmlformats.org/officeDocument/2006/relationships/image" Target="../media/image69.png"/><Relationship Id="rId4" Type="http://schemas.openxmlformats.org/officeDocument/2006/relationships/image" Target="../media/image125.png"/><Relationship Id="rId9"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omments" Target="../comments/comment7.xml"/></Relationships>
</file>

<file path=ppt/slides/_rels/slide70.xml.rels><?xml version="1.0" encoding="UTF-8" standalone="yes"?>
<Relationships xmlns="http://schemas.openxmlformats.org/package/2006/relationships"><Relationship Id="rId8" Type="http://schemas.openxmlformats.org/officeDocument/2006/relationships/image" Target="../media/image118.gif"/><Relationship Id="rId3" Type="http://schemas.openxmlformats.org/officeDocument/2006/relationships/image" Target="../media/image130.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4.png"/><Relationship Id="rId9" Type="http://schemas.openxmlformats.org/officeDocument/2006/relationships/image" Target="../media/image133.png"/></Relationships>
</file>

<file path=ppt/slides/_rels/slide7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4.png"/><Relationship Id="rId7" Type="http://schemas.openxmlformats.org/officeDocument/2006/relationships/image" Target="../media/image118.gi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4.png"/></Relationships>
</file>

<file path=ppt/slides/_rels/slide7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9.png"/><Relationship Id="rId7" Type="http://schemas.openxmlformats.org/officeDocument/2006/relationships/image" Target="../media/image118.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24.png"/><Relationship Id="rId9" Type="http://schemas.openxmlformats.org/officeDocument/2006/relationships/image" Target="../media/image134.png"/></Relationships>
</file>

<file path=ppt/slides/_rels/slide7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5.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24.png"/><Relationship Id="rId10" Type="http://schemas.openxmlformats.org/officeDocument/2006/relationships/image" Target="../media/image133.png"/><Relationship Id="rId4" Type="http://schemas.openxmlformats.org/officeDocument/2006/relationships/image" Target="../media/image134.png"/><Relationship Id="rId9" Type="http://schemas.openxmlformats.org/officeDocument/2006/relationships/image" Target="../media/image118.gif"/></Relationships>
</file>

<file path=ppt/slides/_rels/slide7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4.png"/><Relationship Id="rId7" Type="http://schemas.openxmlformats.org/officeDocument/2006/relationships/image" Target="../media/image118.gi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4.png"/></Relationships>
</file>

<file path=ppt/slides/_rels/slide7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4.png"/><Relationship Id="rId7" Type="http://schemas.openxmlformats.org/officeDocument/2006/relationships/image" Target="../media/image118.gif"/><Relationship Id="rId12"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39.png"/><Relationship Id="rId5" Type="http://schemas.openxmlformats.org/officeDocument/2006/relationships/image" Target="../media/image132.png"/><Relationship Id="rId10" Type="http://schemas.openxmlformats.org/officeDocument/2006/relationships/image" Target="../media/image68.png"/><Relationship Id="rId4" Type="http://schemas.openxmlformats.org/officeDocument/2006/relationships/image" Target="../media/image131.png"/><Relationship Id="rId9"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68.png"/><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05.gif"/></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8.gif"/><Relationship Id="rId5" Type="http://schemas.openxmlformats.org/officeDocument/2006/relationships/image" Target="../media/image153.png"/><Relationship Id="rId4" Type="http://schemas.openxmlformats.org/officeDocument/2006/relationships/image" Target="../media/image152.png"/></Relationships>
</file>

<file path=ppt/slides/_rels/slide83.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18.gif"/><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8.gif"/><Relationship Id="rId5" Type="http://schemas.openxmlformats.org/officeDocument/2006/relationships/image" Target="../media/image155.png"/><Relationship Id="rId4" Type="http://schemas.openxmlformats.org/officeDocument/2006/relationships/image" Target="../media/image153.png"/></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18.gif"/><Relationship Id="rId4" Type="http://schemas.openxmlformats.org/officeDocument/2006/relationships/image" Target="../media/image153.png"/></Relationships>
</file>

<file path=ppt/slides/_rels/slide8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69.png"/><Relationship Id="rId3" Type="http://schemas.openxmlformats.org/officeDocument/2006/relationships/image" Target="../media/image157.png"/><Relationship Id="rId7" Type="http://schemas.openxmlformats.org/officeDocument/2006/relationships/image" Target="../media/image122.png"/><Relationship Id="rId12"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67.png"/><Relationship Id="rId5" Type="http://schemas.openxmlformats.org/officeDocument/2006/relationships/image" Target="../media/image121.png"/><Relationship Id="rId15" Type="http://schemas.openxmlformats.org/officeDocument/2006/relationships/image" Target="../media/image127.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18.gif"/></Relationships>
</file>

<file path=ppt/slides/_rels/slide87.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59.png"/></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61.png"/></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18.gif"/><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18.gif"/><Relationship Id="rId4" Type="http://schemas.openxmlformats.org/officeDocument/2006/relationships/image" Target="../media/image163.png"/></Relationships>
</file>

<file path=ppt/slides/_rels/slide9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7.png"/><Relationship Id="rId2" Type="http://schemas.openxmlformats.org/officeDocument/2006/relationships/image" Target="../media/image164.jp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18.gif"/><Relationship Id="rId5" Type="http://schemas.openxmlformats.org/officeDocument/2006/relationships/image" Target="../media/image123.png"/><Relationship Id="rId10" Type="http://schemas.openxmlformats.org/officeDocument/2006/relationships/image" Target="../media/image69.png"/><Relationship Id="rId4" Type="http://schemas.openxmlformats.org/officeDocument/2006/relationships/image" Target="../media/image121.png"/><Relationship Id="rId9" Type="http://schemas.openxmlformats.org/officeDocument/2006/relationships/image" Target="../media/image68.png"/></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118.gif"/><Relationship Id="rId4" Type="http://schemas.openxmlformats.org/officeDocument/2006/relationships/image" Target="../media/image126.png"/></Relationships>
</file>

<file path=ppt/slides/_rels/slide93.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18.gif"/><Relationship Id="rId4" Type="http://schemas.openxmlformats.org/officeDocument/2006/relationships/image" Target="../media/image167.png"/></Relationships>
</file>

<file path=ppt/slides/_rels/slide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18.gif"/><Relationship Id="rId4" Type="http://schemas.openxmlformats.org/officeDocument/2006/relationships/image" Target="../media/image168.png"/></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8.gif"/><Relationship Id="rId5" Type="http://schemas.openxmlformats.org/officeDocument/2006/relationships/image" Target="../media/image171.png"/><Relationship Id="rId4" Type="http://schemas.openxmlformats.org/officeDocument/2006/relationships/image" Target="../media/image170.png"/></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18.gif"/><Relationship Id="rId4" Type="http://schemas.openxmlformats.org/officeDocument/2006/relationships/image" Target="../media/image172.png"/></Relationships>
</file>

<file path=ppt/slides/_rels/slide9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2.png"/></Relationships>
</file>

<file path=ppt/slides/_rels/slide9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8.gif"/><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69.png"/><Relationship Id="rId2" Type="http://schemas.openxmlformats.org/officeDocument/2006/relationships/image" Target="../media/image164.jp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68.png"/><Relationship Id="rId5" Type="http://schemas.openxmlformats.org/officeDocument/2006/relationships/image" Target="../media/image123.png"/><Relationship Id="rId10" Type="http://schemas.openxmlformats.org/officeDocument/2006/relationships/image" Target="../media/image6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4300538"/>
            <a:ext cx="9144000" cy="142875"/>
          </a:xfrm>
          <a:prstGeom prst="rect">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 name="Rectangle 4"/>
          <p:cNvSpPr/>
          <p:nvPr/>
        </p:nvSpPr>
        <p:spPr>
          <a:xfrm>
            <a:off x="0" y="4429125"/>
            <a:ext cx="9144000" cy="242887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2873059" y="1615032"/>
            <a:ext cx="5598151" cy="1305946"/>
          </a:xfrm>
        </p:spPr>
        <p:txBody>
          <a:bodyPr>
            <a:normAutofit/>
          </a:bodyPr>
          <a:lstStyle/>
          <a:p>
            <a:r>
              <a:rPr lang="en-US" sz="3600" dirty="0">
                <a:solidFill>
                  <a:schemeClr val="accent1"/>
                </a:solidFill>
                <a:latin typeface="Arial Black" panose="020B0A04020102020204" pitchFamily="34" charset="0"/>
                <a:ea typeface="Adobe Gothic Std B" panose="020B0800000000000000"/>
              </a:rPr>
              <a:t>What Creates Our Built Environment? </a:t>
            </a:r>
          </a:p>
        </p:txBody>
      </p:sp>
      <p:sp>
        <p:nvSpPr>
          <p:cNvPr id="3" name="Subtitle 2"/>
          <p:cNvSpPr>
            <a:spLocks noGrp="1"/>
          </p:cNvSpPr>
          <p:nvPr>
            <p:ph type="subTitle" idx="1"/>
          </p:nvPr>
        </p:nvSpPr>
        <p:spPr>
          <a:xfrm>
            <a:off x="4827132" y="3118672"/>
            <a:ext cx="1690007" cy="319257"/>
          </a:xfrm>
        </p:spPr>
        <p:txBody>
          <a:bodyPr>
            <a:normAutofit fontScale="85000" lnSpcReduction="20000"/>
          </a:bodyPr>
          <a:lstStyle/>
          <a:p>
            <a:r>
              <a:rPr lang="en-US" dirty="0">
                <a:solidFill>
                  <a:schemeClr val="accent2"/>
                </a:solidFill>
                <a:latin typeface="Adobe Gothic Std B" panose="020B0800000000000000" pitchFamily="34" charset="-128"/>
                <a:ea typeface="Adobe Gothic Std B" panose="020B0800000000000000" pitchFamily="34" charset="-128"/>
              </a:rPr>
              <a:t>WEBINAR 1 </a:t>
            </a:r>
          </a:p>
        </p:txBody>
      </p:sp>
      <p:pic>
        <p:nvPicPr>
          <p:cNvPr id="1026" name="Picture 2" descr="http://www.luxus-india.com/wp-content/uploads/2015/12/stock-vector-flat-city-icon-209365492.png"/>
          <p:cNvPicPr>
            <a:picLocks noChangeAspect="1" noChangeArrowheads="1"/>
          </p:cNvPicPr>
          <p:nvPr/>
        </p:nvPicPr>
        <p:blipFill rotWithShape="1">
          <a:blip r:embed="rId3">
            <a:extLst>
              <a:ext uri="{28A0092B-C50C-407E-A947-70E740481C1C}">
                <a14:useLocalDpi xmlns:a14="http://schemas.microsoft.com/office/drawing/2010/main" val="0"/>
              </a:ext>
            </a:extLst>
          </a:blip>
          <a:srcRect l="9055" b="9226"/>
          <a:stretch/>
        </p:blipFill>
        <p:spPr bwMode="auto">
          <a:xfrm>
            <a:off x="-248478" y="1175146"/>
            <a:ext cx="3220278" cy="335709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65033" y="5472300"/>
            <a:ext cx="8555820" cy="42863"/>
            <a:chOff x="133350" y="5753100"/>
            <a:chExt cx="11407760" cy="57150"/>
          </a:xfrm>
        </p:grpSpPr>
        <p:sp>
          <p:nvSpPr>
            <p:cNvPr id="4" name="Rectangle 3"/>
            <p:cNvSpPr/>
            <p:nvPr/>
          </p:nvSpPr>
          <p:spPr>
            <a:xfrm>
              <a:off x="133350"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192211"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2251072"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309933"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4368794"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5427655"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6486516"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7545377"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8604238"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9663099"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10721960"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4235" y="5822973"/>
            <a:ext cx="1367927" cy="87547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630" y="6046370"/>
            <a:ext cx="1117883" cy="418944"/>
          </a:xfrm>
          <a:prstGeom prst="rect">
            <a:avLst/>
          </a:prstGeom>
        </p:spPr>
      </p:pic>
    </p:spTree>
    <p:extLst>
      <p:ext uri="{BB962C8B-B14F-4D97-AF65-F5344CB8AC3E}">
        <p14:creationId xmlns:p14="http://schemas.microsoft.com/office/powerpoint/2010/main" val="2031079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Rectangle 5"/>
          <p:cNvSpPr/>
          <p:nvPr/>
        </p:nvSpPr>
        <p:spPr>
          <a:xfrm>
            <a:off x="0" y="4852035"/>
            <a:ext cx="9144000" cy="1114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2" name="Rectangle 11"/>
          <p:cNvSpPr/>
          <p:nvPr/>
        </p:nvSpPr>
        <p:spPr>
          <a:xfrm>
            <a:off x="0" y="4934811"/>
            <a:ext cx="9144000" cy="1069391"/>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0" name="Cloud Callout 9"/>
          <p:cNvSpPr/>
          <p:nvPr/>
        </p:nvSpPr>
        <p:spPr>
          <a:xfrm>
            <a:off x="930115" y="900282"/>
            <a:ext cx="3501741" cy="1498132"/>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503906" y="1239906"/>
            <a:ext cx="3035563" cy="830997"/>
          </a:xfrm>
          <a:prstGeom prst="rect">
            <a:avLst/>
          </a:prstGeom>
          <a:noFill/>
        </p:spPr>
        <p:txBody>
          <a:bodyPr wrap="square" rtlCol="0">
            <a:spAutoFit/>
          </a:bodyPr>
          <a:lstStyle/>
          <a:p>
            <a:r>
              <a:rPr lang="en-US" sz="2400" b="1" dirty="0">
                <a:solidFill>
                  <a:schemeClr val="accent2"/>
                </a:solidFill>
              </a:rPr>
              <a:t>What is our Built Environment? </a:t>
            </a:r>
          </a:p>
        </p:txBody>
      </p:sp>
      <p:grpSp>
        <p:nvGrpSpPr>
          <p:cNvPr id="3" name="Group 2"/>
          <p:cNvGrpSpPr/>
          <p:nvPr/>
        </p:nvGrpSpPr>
        <p:grpSpPr>
          <a:xfrm>
            <a:off x="6296545" y="175298"/>
            <a:ext cx="2199659" cy="2129215"/>
            <a:chOff x="7149689" y="-240606"/>
            <a:chExt cx="2932878" cy="2838953"/>
          </a:xfrm>
        </p:grpSpPr>
        <p:sp>
          <p:nvSpPr>
            <p:cNvPr id="9" name="Oval 8"/>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Parallelogram 24"/>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6" name="Parallelogram 25"/>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7" name="Parallelogram 26"/>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8" name="Parallelogram 27"/>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9" name="Parallelogram 28"/>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0" name="Parallelogram 29"/>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1" name="Parallelogram 30"/>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50" y="2398413"/>
            <a:ext cx="1591041" cy="2674018"/>
          </a:xfrm>
          <a:prstGeom prst="rect">
            <a:avLst/>
          </a:prstGeom>
        </p:spPr>
      </p:pic>
      <p:pic>
        <p:nvPicPr>
          <p:cNvPr id="5" name="Picture 4" descr="Original file ‎ (SVG file, nominally 500 × 500 pixels, file size: 6 ..."/>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29054" b="28478"/>
          <a:stretch/>
        </p:blipFill>
        <p:spPr>
          <a:xfrm>
            <a:off x="1886623" y="3678629"/>
            <a:ext cx="2958028" cy="1256182"/>
          </a:xfrm>
          <a:prstGeom prst="rect">
            <a:avLst/>
          </a:prstGeom>
        </p:spPr>
      </p:pic>
      <p:grpSp>
        <p:nvGrpSpPr>
          <p:cNvPr id="11" name="Group 10"/>
          <p:cNvGrpSpPr/>
          <p:nvPr/>
        </p:nvGrpSpPr>
        <p:grpSpPr>
          <a:xfrm>
            <a:off x="6859853" y="3609596"/>
            <a:ext cx="2230005" cy="1214313"/>
            <a:chOff x="6549778" y="3418102"/>
            <a:chExt cx="2414635" cy="1314850"/>
          </a:xfrm>
        </p:grpSpPr>
        <p:pic>
          <p:nvPicPr>
            <p:cNvPr id="22" name="Picture 21" descr="Home_Icon.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49778" y="3435082"/>
              <a:ext cx="1094900" cy="1036506"/>
            </a:xfrm>
            <a:prstGeom prst="rect">
              <a:avLst/>
            </a:prstGeom>
          </p:spPr>
        </p:pic>
        <p:pic>
          <p:nvPicPr>
            <p:cNvPr id="24" name="Picture 23" descr="Home_Icon.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69513" y="3463196"/>
              <a:ext cx="1094900" cy="1036506"/>
            </a:xfrm>
            <a:prstGeom prst="rect">
              <a:avLst/>
            </a:prstGeom>
          </p:spPr>
        </p:pic>
        <p:pic>
          <p:nvPicPr>
            <p:cNvPr id="8" name="Picture 7" descr="Home_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1233" y="3418102"/>
              <a:ext cx="1388926" cy="1314850"/>
            </a:xfrm>
            <a:prstGeom prst="rect">
              <a:avLst/>
            </a:prstGeom>
          </p:spPr>
        </p:pic>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5279" y="3058478"/>
            <a:ext cx="1905000" cy="1905000"/>
          </a:xfrm>
          <a:prstGeom prst="rect">
            <a:avLst/>
          </a:prstGeom>
        </p:spPr>
      </p:pic>
      <p:sp>
        <p:nvSpPr>
          <p:cNvPr id="32" name="TextBox 31"/>
          <p:cNvSpPr txBox="1"/>
          <p:nvPr/>
        </p:nvSpPr>
        <p:spPr>
          <a:xfrm>
            <a:off x="2228211" y="5067450"/>
            <a:ext cx="2054302" cy="830997"/>
          </a:xfrm>
          <a:prstGeom prst="rect">
            <a:avLst/>
          </a:prstGeom>
          <a:noFill/>
        </p:spPr>
        <p:txBody>
          <a:bodyPr wrap="square" rtlCol="0">
            <a:spAutoFit/>
          </a:bodyPr>
          <a:lstStyle/>
          <a:p>
            <a:r>
              <a:rPr lang="en-US" sz="2400" b="1" dirty="0">
                <a:solidFill>
                  <a:srgbClr val="FFFF00"/>
                </a:solidFill>
              </a:rPr>
              <a:t>Transportation</a:t>
            </a:r>
          </a:p>
          <a:p>
            <a:r>
              <a:rPr lang="en-US" sz="2400" b="1" dirty="0">
                <a:solidFill>
                  <a:srgbClr val="FFFF00"/>
                </a:solidFill>
              </a:rPr>
              <a:t>Infrastructure</a:t>
            </a:r>
          </a:p>
        </p:txBody>
      </p:sp>
      <p:sp>
        <p:nvSpPr>
          <p:cNvPr id="33" name="TextBox 32"/>
          <p:cNvSpPr txBox="1"/>
          <p:nvPr/>
        </p:nvSpPr>
        <p:spPr>
          <a:xfrm>
            <a:off x="4431856" y="5067450"/>
            <a:ext cx="2277810" cy="830997"/>
          </a:xfrm>
          <a:prstGeom prst="rect">
            <a:avLst/>
          </a:prstGeom>
          <a:noFill/>
        </p:spPr>
        <p:txBody>
          <a:bodyPr wrap="square" rtlCol="0">
            <a:spAutoFit/>
          </a:bodyPr>
          <a:lstStyle/>
          <a:p>
            <a:pPr algn="ctr"/>
            <a:r>
              <a:rPr lang="en-US" sz="2400" b="1" dirty="0">
                <a:solidFill>
                  <a:srgbClr val="FFFF00"/>
                </a:solidFill>
              </a:rPr>
              <a:t>Parks, Open Spaces &amp; Trails</a:t>
            </a:r>
          </a:p>
        </p:txBody>
      </p:sp>
      <p:sp>
        <p:nvSpPr>
          <p:cNvPr id="34" name="TextBox 33"/>
          <p:cNvSpPr txBox="1"/>
          <p:nvPr/>
        </p:nvSpPr>
        <p:spPr>
          <a:xfrm>
            <a:off x="6445615" y="5046986"/>
            <a:ext cx="2698385" cy="830997"/>
          </a:xfrm>
          <a:prstGeom prst="rect">
            <a:avLst/>
          </a:prstGeom>
          <a:noFill/>
        </p:spPr>
        <p:txBody>
          <a:bodyPr wrap="square" rtlCol="0">
            <a:spAutoFit/>
          </a:bodyPr>
          <a:lstStyle/>
          <a:p>
            <a:pPr algn="ctr"/>
            <a:r>
              <a:rPr lang="en-US" sz="2400" b="1" dirty="0">
                <a:solidFill>
                  <a:srgbClr val="FFFF00"/>
                </a:solidFill>
              </a:rPr>
              <a:t>Community Design &amp;  Land Use</a:t>
            </a:r>
          </a:p>
        </p:txBody>
      </p:sp>
      <p:sp>
        <p:nvSpPr>
          <p:cNvPr id="35" name="TextBox 34"/>
          <p:cNvSpPr txBox="1"/>
          <p:nvPr/>
        </p:nvSpPr>
        <p:spPr>
          <a:xfrm>
            <a:off x="2377554" y="2641955"/>
            <a:ext cx="2054302" cy="461665"/>
          </a:xfrm>
          <a:prstGeom prst="rect">
            <a:avLst/>
          </a:prstGeom>
          <a:solidFill>
            <a:schemeClr val="accent2"/>
          </a:solidFill>
        </p:spPr>
        <p:txBody>
          <a:bodyPr wrap="square" rtlCol="0">
            <a:spAutoFit/>
          </a:bodyPr>
          <a:lstStyle/>
          <a:p>
            <a:r>
              <a:rPr lang="en-US" sz="2400" b="1" dirty="0">
                <a:solidFill>
                  <a:schemeClr val="accent4">
                    <a:lumMod val="20000"/>
                    <a:lumOff val="80000"/>
                  </a:schemeClr>
                </a:solidFill>
              </a:rPr>
              <a:t>How we travel</a:t>
            </a:r>
          </a:p>
        </p:txBody>
      </p:sp>
      <p:sp>
        <p:nvSpPr>
          <p:cNvPr id="36" name="TextBox 35"/>
          <p:cNvSpPr txBox="1"/>
          <p:nvPr/>
        </p:nvSpPr>
        <p:spPr>
          <a:xfrm>
            <a:off x="4867698" y="2623110"/>
            <a:ext cx="1813275" cy="461665"/>
          </a:xfrm>
          <a:prstGeom prst="rect">
            <a:avLst/>
          </a:prstGeom>
          <a:solidFill>
            <a:schemeClr val="accent2"/>
          </a:solidFill>
        </p:spPr>
        <p:txBody>
          <a:bodyPr wrap="square" rtlCol="0">
            <a:spAutoFit/>
          </a:bodyPr>
          <a:lstStyle/>
          <a:p>
            <a:r>
              <a:rPr lang="en-US" sz="2400" b="1" dirty="0">
                <a:solidFill>
                  <a:schemeClr val="accent4">
                    <a:lumMod val="20000"/>
                    <a:lumOff val="80000"/>
                  </a:schemeClr>
                </a:solidFill>
              </a:rPr>
              <a:t>What we do</a:t>
            </a:r>
          </a:p>
        </p:txBody>
      </p:sp>
      <p:sp>
        <p:nvSpPr>
          <p:cNvPr id="37" name="TextBox 36"/>
          <p:cNvSpPr txBox="1"/>
          <p:nvPr/>
        </p:nvSpPr>
        <p:spPr>
          <a:xfrm>
            <a:off x="7024766" y="2625061"/>
            <a:ext cx="2054302" cy="461665"/>
          </a:xfrm>
          <a:prstGeom prst="rect">
            <a:avLst/>
          </a:prstGeom>
          <a:solidFill>
            <a:schemeClr val="accent2"/>
          </a:solidFill>
        </p:spPr>
        <p:txBody>
          <a:bodyPr wrap="square" rtlCol="0">
            <a:spAutoFit/>
          </a:bodyPr>
          <a:lstStyle/>
          <a:p>
            <a:r>
              <a:rPr lang="en-US" sz="2400" b="1" dirty="0">
                <a:solidFill>
                  <a:schemeClr val="accent4">
                    <a:lumMod val="20000"/>
                    <a:lumOff val="80000"/>
                  </a:schemeClr>
                </a:solidFill>
              </a:rPr>
              <a:t>Where we live</a:t>
            </a:r>
          </a:p>
        </p:txBody>
      </p:sp>
      <p:sp>
        <p:nvSpPr>
          <p:cNvPr id="38" name="Rectangle 37"/>
          <p:cNvSpPr/>
          <p:nvPr/>
        </p:nvSpPr>
        <p:spPr>
          <a:xfrm>
            <a:off x="0" y="6004202"/>
            <a:ext cx="9144000" cy="1114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98486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169" y="225359"/>
            <a:ext cx="7071113" cy="6324297"/>
          </a:xfrm>
          <a:prstGeom prst="rect">
            <a:avLst/>
          </a:prstGeom>
        </p:spPr>
      </p:pic>
      <p:sp>
        <p:nvSpPr>
          <p:cNvPr id="15" name="TextBox 14"/>
          <p:cNvSpPr txBox="1"/>
          <p:nvPr/>
        </p:nvSpPr>
        <p:spPr>
          <a:xfrm>
            <a:off x="7036745" y="225359"/>
            <a:ext cx="2000929" cy="1200329"/>
          </a:xfrm>
          <a:prstGeom prst="rect">
            <a:avLst/>
          </a:prstGeom>
          <a:solidFill>
            <a:schemeClr val="accent1">
              <a:lumMod val="40000"/>
              <a:lumOff val="60000"/>
            </a:schemeClr>
          </a:solidFill>
        </p:spPr>
        <p:txBody>
          <a:bodyPr wrap="square" rtlCol="0">
            <a:spAutoFit/>
          </a:bodyPr>
          <a:lstStyle/>
          <a:p>
            <a:r>
              <a:rPr lang="en-US" sz="2400" b="1" dirty="0"/>
              <a:t>Downtown Revitalization Plan</a:t>
            </a:r>
          </a:p>
        </p:txBody>
      </p:sp>
      <p:sp>
        <p:nvSpPr>
          <p:cNvPr id="10" name="Rounded Rectangle 9"/>
          <p:cNvSpPr/>
          <p:nvPr/>
        </p:nvSpPr>
        <p:spPr>
          <a:xfrm>
            <a:off x="7132079" y="1585544"/>
            <a:ext cx="1536634" cy="1048988"/>
          </a:xfrm>
          <a:prstGeom prst="roundRect">
            <a:avLst/>
          </a:prstGeom>
          <a:blipFill>
            <a:blip r:embed="rId4">
              <a:duotone>
                <a:schemeClr val="accent2">
                  <a:shade val="45000"/>
                  <a:satMod val="135000"/>
                </a:schemeClr>
                <a:prstClr val="white"/>
              </a:duotone>
            </a:blip>
            <a:srcRect/>
            <a:stretch>
              <a:fillRect l="496" t="-82892" r="-496" b="-124470"/>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sp>
        <p:nvSpPr>
          <p:cNvPr id="9" name="TextBox 8"/>
          <p:cNvSpPr txBox="1"/>
          <p:nvPr/>
        </p:nvSpPr>
        <p:spPr>
          <a:xfrm>
            <a:off x="6980208" y="2794389"/>
            <a:ext cx="1844815" cy="461665"/>
          </a:xfrm>
          <a:prstGeom prst="rect">
            <a:avLst/>
          </a:prstGeom>
          <a:solidFill>
            <a:schemeClr val="accent1">
              <a:lumMod val="40000"/>
              <a:lumOff val="60000"/>
            </a:schemeClr>
          </a:solidFill>
        </p:spPr>
        <p:txBody>
          <a:bodyPr wrap="square" rtlCol="0">
            <a:spAutoFit/>
          </a:bodyPr>
          <a:lstStyle/>
          <a:p>
            <a:r>
              <a:rPr lang="en-US" sz="2400" b="1" dirty="0"/>
              <a:t>Oro Valley </a:t>
            </a:r>
          </a:p>
        </p:txBody>
      </p:sp>
    </p:spTree>
    <p:extLst>
      <p:ext uri="{BB962C8B-B14F-4D97-AF65-F5344CB8AC3E}">
        <p14:creationId xmlns:p14="http://schemas.microsoft.com/office/powerpoint/2010/main" val="3186599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916" y="879046"/>
            <a:ext cx="1741408" cy="1393127"/>
          </a:xfrm>
          <a:prstGeom prst="rect">
            <a:avLst/>
          </a:prstGeom>
          <a:effectLst>
            <a:outerShdw blurRad="76200" dir="18900000" sy="23000" kx="-1200000" algn="bl" rotWithShape="0">
              <a:prstClr val="black">
                <a:alpha val="20000"/>
              </a:prstClr>
            </a:outerShdw>
          </a:effectLst>
        </p:spPr>
      </p:pic>
      <p:sp>
        <p:nvSpPr>
          <p:cNvPr id="2" name="TextBox 1"/>
          <p:cNvSpPr txBox="1"/>
          <p:nvPr/>
        </p:nvSpPr>
        <p:spPr>
          <a:xfrm>
            <a:off x="3983559" y="348043"/>
            <a:ext cx="2013204" cy="523220"/>
          </a:xfrm>
          <a:prstGeom prst="rect">
            <a:avLst/>
          </a:prstGeom>
          <a:noFill/>
        </p:spPr>
        <p:txBody>
          <a:bodyPr wrap="square" rtlCol="0">
            <a:spAutoFit/>
          </a:bodyPr>
          <a:lstStyle/>
          <a:p>
            <a:r>
              <a:rPr lang="en-US" sz="2800" b="1" dirty="0">
                <a:solidFill>
                  <a:schemeClr val="accent1">
                    <a:lumMod val="75000"/>
                  </a:schemeClr>
                </a:solidFill>
              </a:rPr>
              <a:t>Overview</a:t>
            </a:r>
          </a:p>
        </p:txBody>
      </p:sp>
      <p:sp>
        <p:nvSpPr>
          <p:cNvPr id="4" name="TextBox 3"/>
          <p:cNvSpPr txBox="1"/>
          <p:nvPr/>
        </p:nvSpPr>
        <p:spPr>
          <a:xfrm>
            <a:off x="341746" y="948690"/>
            <a:ext cx="5578763"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The built environment we see around us is a component of our health, shaped by </a:t>
            </a:r>
            <a:r>
              <a:rPr lang="en-US" b="1" i="1" dirty="0">
                <a:solidFill>
                  <a:schemeClr val="accent1">
                    <a:lumMod val="75000"/>
                  </a:schemeClr>
                </a:solidFill>
                <a:latin typeface="+mj-lt"/>
              </a:rPr>
              <a:t>plans</a:t>
            </a:r>
            <a:r>
              <a:rPr lang="en-US" b="1" i="1" dirty="0">
                <a:latin typeface="+mj-lt"/>
              </a:rPr>
              <a:t> </a:t>
            </a:r>
            <a:r>
              <a:rPr lang="en-US" dirty="0">
                <a:latin typeface="+mj-lt"/>
              </a:rPr>
              <a:t>and</a:t>
            </a:r>
            <a:r>
              <a:rPr lang="en-US" b="1" i="1" dirty="0">
                <a:latin typeface="+mj-lt"/>
              </a:rPr>
              <a:t> </a:t>
            </a:r>
            <a:r>
              <a:rPr lang="en-US" b="1" i="1" dirty="0">
                <a:solidFill>
                  <a:schemeClr val="accent1">
                    <a:lumMod val="75000"/>
                  </a:schemeClr>
                </a:solidFill>
                <a:latin typeface="+mj-lt"/>
              </a:rPr>
              <a:t>policies</a:t>
            </a:r>
            <a:r>
              <a:rPr lang="en-US" dirty="0">
                <a:latin typeface="+mj-lt"/>
              </a:rPr>
              <a:t>.</a:t>
            </a:r>
          </a:p>
          <a:p>
            <a:pPr marL="285750" indent="-285750">
              <a:buFont typeface="Arial" panose="020B0604020202020204" pitchFamily="34" charset="0"/>
              <a:buChar char="•"/>
            </a:pPr>
            <a:endParaRPr lang="en-US" i="1" dirty="0">
              <a:latin typeface="+mj-lt"/>
            </a:endParaRPr>
          </a:p>
          <a:p>
            <a:pPr marL="285750" indent="-285750">
              <a:buFont typeface="Arial" panose="020B0604020202020204" pitchFamily="34" charset="0"/>
              <a:buChar char="•"/>
            </a:pPr>
            <a:endParaRPr lang="en-US" i="1" dirty="0">
              <a:latin typeface="+mj-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887" t="20790" r="-8263" b="15297"/>
          <a:stretch/>
        </p:blipFill>
        <p:spPr>
          <a:xfrm flipH="1">
            <a:off x="5552007" y="1623193"/>
            <a:ext cx="1329552" cy="1212372"/>
          </a:xfrm>
          <a:prstGeom prst="rect">
            <a:avLst/>
          </a:prstGeom>
          <a:noFill/>
          <a:effectLst>
            <a:outerShdw blurRad="76200" dir="18900000" sy="23000" kx="-1200000" algn="bl" rotWithShape="0">
              <a:prstClr val="black">
                <a:alpha val="20000"/>
              </a:prstClr>
            </a:outerShdw>
          </a:effectLst>
        </p:spPr>
      </p:pic>
      <p:pic>
        <p:nvPicPr>
          <p:cNvPr id="7" name="Picture 6"/>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10872" t="38936" r="64199" b="15296"/>
          <a:stretch/>
        </p:blipFill>
        <p:spPr>
          <a:xfrm flipH="1">
            <a:off x="7024708" y="1967399"/>
            <a:ext cx="484732" cy="868166"/>
          </a:xfrm>
          <a:prstGeom prst="rect">
            <a:avLst/>
          </a:prstGeom>
          <a:noFill/>
          <a:effectLst>
            <a:outerShdw blurRad="76200" dir="18900000" sy="23000" kx="-1200000" algn="bl" rotWithShape="0">
              <a:prstClr val="black">
                <a:alpha val="20000"/>
              </a:prstClr>
            </a:outerShdw>
          </a:effectLst>
        </p:spPr>
      </p:pic>
      <p:sp>
        <p:nvSpPr>
          <p:cNvPr id="3" name="Rectangle 2"/>
          <p:cNvSpPr/>
          <p:nvPr/>
        </p:nvSpPr>
        <p:spPr>
          <a:xfrm>
            <a:off x="4253569" y="3322820"/>
            <a:ext cx="4572000" cy="923330"/>
          </a:xfrm>
          <a:prstGeom prst="rect">
            <a:avLst/>
          </a:prstGeom>
        </p:spPr>
        <p:txBody>
          <a:bodyPr>
            <a:spAutoFit/>
          </a:bodyPr>
          <a:lstStyle/>
          <a:p>
            <a:pPr marL="285750" indent="-285750">
              <a:buFont typeface="Arial" panose="020B0604020202020204" pitchFamily="34" charset="0"/>
              <a:buChar char="•"/>
            </a:pPr>
            <a:r>
              <a:rPr lang="en-US" dirty="0">
                <a:latin typeface="+mj-lt"/>
              </a:rPr>
              <a:t>There are different levels of government that affect planning (</a:t>
            </a:r>
            <a:r>
              <a:rPr lang="en-US" b="1" dirty="0">
                <a:solidFill>
                  <a:schemeClr val="accent1">
                    <a:lumMod val="75000"/>
                  </a:schemeClr>
                </a:solidFill>
                <a:latin typeface="+mj-lt"/>
              </a:rPr>
              <a:t>federal</a:t>
            </a:r>
            <a:r>
              <a:rPr lang="en-US" b="1" dirty="0">
                <a:latin typeface="+mj-lt"/>
              </a:rPr>
              <a:t>, </a:t>
            </a:r>
            <a:r>
              <a:rPr lang="en-US" b="1" dirty="0">
                <a:solidFill>
                  <a:schemeClr val="accent1">
                    <a:lumMod val="75000"/>
                  </a:schemeClr>
                </a:solidFill>
                <a:latin typeface="+mj-lt"/>
              </a:rPr>
              <a:t>state</a:t>
            </a:r>
            <a:r>
              <a:rPr lang="en-US" b="1" dirty="0">
                <a:latin typeface="+mj-lt"/>
              </a:rPr>
              <a:t>, </a:t>
            </a:r>
            <a:r>
              <a:rPr lang="en-US" b="1" dirty="0">
                <a:solidFill>
                  <a:schemeClr val="accent1">
                    <a:lumMod val="75000"/>
                  </a:schemeClr>
                </a:solidFill>
                <a:latin typeface="+mj-lt"/>
              </a:rPr>
              <a:t>county/regional</a:t>
            </a:r>
            <a:r>
              <a:rPr lang="en-US" dirty="0">
                <a:latin typeface="+mj-lt"/>
              </a:rPr>
              <a:t>, &amp; </a:t>
            </a:r>
            <a:r>
              <a:rPr lang="en-US" b="1" dirty="0">
                <a:solidFill>
                  <a:schemeClr val="accent1">
                    <a:lumMod val="75000"/>
                  </a:schemeClr>
                </a:solidFill>
                <a:latin typeface="+mj-lt"/>
              </a:rPr>
              <a:t>local</a:t>
            </a:r>
            <a:r>
              <a:rPr lang="en-US" dirty="0">
                <a:latin typeface="+mj-lt"/>
              </a:rPr>
              <a:t>) </a:t>
            </a:r>
          </a:p>
        </p:txBody>
      </p:sp>
      <p:sp>
        <p:nvSpPr>
          <p:cNvPr id="5" name="Rectangle 4"/>
          <p:cNvSpPr/>
          <p:nvPr/>
        </p:nvSpPr>
        <p:spPr>
          <a:xfrm>
            <a:off x="482001" y="1786293"/>
            <a:ext cx="4572000" cy="1200329"/>
          </a:xfrm>
          <a:prstGeom prst="rect">
            <a:avLst/>
          </a:prstGeom>
        </p:spPr>
        <p:txBody>
          <a:bodyPr>
            <a:spAutoFit/>
          </a:bodyPr>
          <a:lstStyle/>
          <a:p>
            <a:pPr marL="285750" indent="-285750">
              <a:buFont typeface="Arial" panose="020B0604020202020204" pitchFamily="34" charset="0"/>
              <a:buChar char="•"/>
            </a:pPr>
            <a:r>
              <a:rPr lang="en-US" dirty="0">
                <a:latin typeface="+mj-lt"/>
              </a:rPr>
              <a:t>It can influence our health and lifestyle choices within our communities through having parks and recreational spaces and better design in neighborhoods and streets.</a:t>
            </a:r>
          </a:p>
        </p:txBody>
      </p:sp>
      <p:sp>
        <p:nvSpPr>
          <p:cNvPr id="10" name="Rectangle 9"/>
          <p:cNvSpPr/>
          <p:nvPr/>
        </p:nvSpPr>
        <p:spPr>
          <a:xfrm>
            <a:off x="4279326" y="4246150"/>
            <a:ext cx="4572000" cy="1200329"/>
          </a:xfrm>
          <a:prstGeom prst="rect">
            <a:avLst/>
          </a:prstGeom>
        </p:spPr>
        <p:txBody>
          <a:bodyPr>
            <a:spAutoFit/>
          </a:bodyPr>
          <a:lstStyle/>
          <a:p>
            <a:pPr marL="285750" indent="-285750">
              <a:buFont typeface="Arial" panose="020B0604020202020204" pitchFamily="34" charset="0"/>
              <a:buChar char="•"/>
            </a:pPr>
            <a:r>
              <a:rPr lang="en-US" dirty="0">
                <a:latin typeface="+mj-lt"/>
              </a:rPr>
              <a:t>The different types of plans that take place can fall into four broad categories: </a:t>
            </a:r>
            <a:r>
              <a:rPr lang="en-US" b="1" dirty="0">
                <a:solidFill>
                  <a:schemeClr val="accent1">
                    <a:lumMod val="75000"/>
                  </a:schemeClr>
                </a:solidFill>
                <a:latin typeface="+mj-lt"/>
              </a:rPr>
              <a:t>transportation</a:t>
            </a:r>
            <a:r>
              <a:rPr lang="en-US" b="1" dirty="0">
                <a:latin typeface="+mj-lt"/>
              </a:rPr>
              <a:t>, </a:t>
            </a:r>
            <a:r>
              <a:rPr lang="en-US" b="1" dirty="0">
                <a:solidFill>
                  <a:schemeClr val="accent1">
                    <a:lumMod val="75000"/>
                  </a:schemeClr>
                </a:solidFill>
                <a:latin typeface="+mj-lt"/>
              </a:rPr>
              <a:t>parks</a:t>
            </a:r>
            <a:r>
              <a:rPr lang="en-US" b="1" dirty="0">
                <a:latin typeface="+mj-lt"/>
              </a:rPr>
              <a:t> </a:t>
            </a:r>
            <a:r>
              <a:rPr lang="en-US" b="1" dirty="0">
                <a:solidFill>
                  <a:schemeClr val="accent1">
                    <a:lumMod val="75000"/>
                  </a:schemeClr>
                </a:solidFill>
                <a:latin typeface="+mj-lt"/>
              </a:rPr>
              <a:t>and</a:t>
            </a:r>
            <a:r>
              <a:rPr lang="en-US" b="1" dirty="0">
                <a:latin typeface="+mj-lt"/>
              </a:rPr>
              <a:t> </a:t>
            </a:r>
            <a:r>
              <a:rPr lang="en-US" b="1" dirty="0">
                <a:solidFill>
                  <a:schemeClr val="accent1">
                    <a:lumMod val="75000"/>
                  </a:schemeClr>
                </a:solidFill>
                <a:latin typeface="+mj-lt"/>
              </a:rPr>
              <a:t>recreation</a:t>
            </a:r>
            <a:r>
              <a:rPr lang="en-US" b="1" dirty="0">
                <a:latin typeface="+mj-lt"/>
              </a:rPr>
              <a:t>, </a:t>
            </a:r>
            <a:r>
              <a:rPr lang="en-US" b="1" dirty="0">
                <a:solidFill>
                  <a:schemeClr val="accent1">
                    <a:lumMod val="75000"/>
                  </a:schemeClr>
                </a:solidFill>
                <a:latin typeface="+mj-lt"/>
              </a:rPr>
              <a:t>economic</a:t>
            </a:r>
            <a:r>
              <a:rPr lang="en-US" b="1" dirty="0">
                <a:latin typeface="+mj-lt"/>
              </a:rPr>
              <a:t> </a:t>
            </a:r>
            <a:r>
              <a:rPr lang="en-US" b="1" dirty="0">
                <a:solidFill>
                  <a:schemeClr val="accent1">
                    <a:lumMod val="75000"/>
                  </a:schemeClr>
                </a:solidFill>
                <a:latin typeface="+mj-lt"/>
              </a:rPr>
              <a:t>development</a:t>
            </a:r>
            <a:r>
              <a:rPr lang="en-US" b="1" dirty="0">
                <a:latin typeface="+mj-lt"/>
              </a:rPr>
              <a:t>, </a:t>
            </a:r>
            <a:r>
              <a:rPr lang="en-US" dirty="0">
                <a:latin typeface="+mj-lt"/>
              </a:rPr>
              <a:t>and</a:t>
            </a:r>
            <a:r>
              <a:rPr lang="en-US" b="1" dirty="0">
                <a:latin typeface="+mj-lt"/>
              </a:rPr>
              <a:t> </a:t>
            </a:r>
            <a:r>
              <a:rPr lang="en-US" b="1" dirty="0">
                <a:solidFill>
                  <a:schemeClr val="accent1">
                    <a:lumMod val="75000"/>
                  </a:schemeClr>
                </a:solidFill>
                <a:latin typeface="+mj-lt"/>
              </a:rPr>
              <a:t>land</a:t>
            </a:r>
            <a:r>
              <a:rPr lang="en-US" b="1" dirty="0">
                <a:latin typeface="+mj-lt"/>
              </a:rPr>
              <a:t> </a:t>
            </a:r>
            <a:r>
              <a:rPr lang="en-US" b="1" dirty="0">
                <a:solidFill>
                  <a:schemeClr val="accent1">
                    <a:lumMod val="75000"/>
                  </a:schemeClr>
                </a:solidFill>
                <a:latin typeface="+mj-lt"/>
              </a:rPr>
              <a:t>use</a:t>
            </a:r>
            <a:r>
              <a:rPr lang="en-US" b="1" dirty="0">
                <a:latin typeface="+mj-lt"/>
              </a:rPr>
              <a:t>. </a:t>
            </a:r>
          </a:p>
        </p:txBody>
      </p:sp>
      <p:sp>
        <p:nvSpPr>
          <p:cNvPr id="11" name="Rectangle 10"/>
          <p:cNvSpPr/>
          <p:nvPr/>
        </p:nvSpPr>
        <p:spPr>
          <a:xfrm>
            <a:off x="482001" y="5826641"/>
            <a:ext cx="8474148" cy="646331"/>
          </a:xfrm>
          <a:prstGeom prst="rect">
            <a:avLst/>
          </a:prstGeom>
        </p:spPr>
        <p:txBody>
          <a:bodyPr wrap="square">
            <a:spAutoFit/>
          </a:bodyPr>
          <a:lstStyle/>
          <a:p>
            <a:pPr marL="285750" indent="-285750">
              <a:buFont typeface="Arial" panose="020B0604020202020204" pitchFamily="34" charset="0"/>
              <a:buChar char="•"/>
            </a:pPr>
            <a:r>
              <a:rPr lang="en-US" dirty="0">
                <a:latin typeface="+mj-lt"/>
              </a:rPr>
              <a:t>Most plans have elements, </a:t>
            </a:r>
            <a:r>
              <a:rPr lang="en-US" b="1" i="1" dirty="0">
                <a:solidFill>
                  <a:schemeClr val="accent1">
                    <a:lumMod val="75000"/>
                  </a:schemeClr>
                </a:solidFill>
                <a:latin typeface="+mj-lt"/>
              </a:rPr>
              <a:t>strategies</a:t>
            </a:r>
            <a:r>
              <a:rPr lang="en-US" dirty="0">
                <a:latin typeface="+mj-lt"/>
              </a:rPr>
              <a:t>, </a:t>
            </a:r>
            <a:r>
              <a:rPr lang="en-US" b="1" i="1" dirty="0">
                <a:solidFill>
                  <a:schemeClr val="accent1">
                    <a:lumMod val="75000"/>
                  </a:schemeClr>
                </a:solidFill>
                <a:latin typeface="+mj-lt"/>
              </a:rPr>
              <a:t>goals</a:t>
            </a:r>
            <a:r>
              <a:rPr lang="en-US" dirty="0">
                <a:latin typeface="+mj-lt"/>
              </a:rPr>
              <a:t>, and </a:t>
            </a:r>
            <a:r>
              <a:rPr lang="en-US" b="1" i="1" dirty="0">
                <a:solidFill>
                  <a:schemeClr val="accent1">
                    <a:lumMod val="75000"/>
                  </a:schemeClr>
                </a:solidFill>
                <a:latin typeface="+mj-lt"/>
              </a:rPr>
              <a:t>policies</a:t>
            </a:r>
            <a:r>
              <a:rPr lang="en-US" dirty="0">
                <a:latin typeface="+mj-lt"/>
              </a:rPr>
              <a:t> that can influence health; the plans with the most direct impacts you can influence are regulated by the </a:t>
            </a:r>
            <a:r>
              <a:rPr lang="en-US" b="1" dirty="0">
                <a:solidFill>
                  <a:schemeClr val="accent1">
                    <a:lumMod val="75000"/>
                  </a:schemeClr>
                </a:solidFill>
                <a:latin typeface="+mj-lt"/>
              </a:rPr>
              <a:t>local</a:t>
            </a:r>
            <a:r>
              <a:rPr lang="en-US" b="1" dirty="0">
                <a:latin typeface="+mj-lt"/>
              </a:rPr>
              <a:t> </a:t>
            </a:r>
            <a:r>
              <a:rPr lang="en-US" b="1" dirty="0">
                <a:solidFill>
                  <a:schemeClr val="accent1">
                    <a:lumMod val="75000"/>
                  </a:schemeClr>
                </a:solidFill>
                <a:latin typeface="+mj-lt"/>
              </a:rPr>
              <a:t>level</a:t>
            </a:r>
            <a:r>
              <a:rPr lang="en-US" dirty="0">
                <a:latin typeface="+mj-lt"/>
              </a:rPr>
              <a:t>. </a:t>
            </a:r>
          </a:p>
        </p:txBody>
      </p:sp>
      <p:sp>
        <p:nvSpPr>
          <p:cNvPr id="13" name="Rectangle 12"/>
          <p:cNvSpPr/>
          <p:nvPr/>
        </p:nvSpPr>
        <p:spPr>
          <a:xfrm>
            <a:off x="396833" y="3168502"/>
            <a:ext cx="3856736" cy="242633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 in | Sign Up Upload Clipar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3082" y="4399005"/>
            <a:ext cx="925993" cy="925993"/>
          </a:xfrm>
          <a:prstGeom prst="rect">
            <a:avLst/>
          </a:prstGeom>
        </p:spPr>
      </p:pic>
      <p:grpSp>
        <p:nvGrpSpPr>
          <p:cNvPr id="15" name="Group 14"/>
          <p:cNvGrpSpPr/>
          <p:nvPr/>
        </p:nvGrpSpPr>
        <p:grpSpPr>
          <a:xfrm>
            <a:off x="894196" y="4399005"/>
            <a:ext cx="785242" cy="925993"/>
            <a:chOff x="1098259" y="732351"/>
            <a:chExt cx="4727197" cy="5574525"/>
          </a:xfrm>
        </p:grpSpPr>
        <p:pic>
          <p:nvPicPr>
            <p:cNvPr id="28" name="Picture 2" descr="http://geology.com/county-map/arizona-county-map.gif"/>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1098259" y="732351"/>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65288" y="738280"/>
              <a:ext cx="2498141" cy="2795539"/>
            </a:xfrm>
            <a:prstGeom prst="rect">
              <a:avLst/>
            </a:prstGeom>
          </p:spPr>
        </p:pic>
      </p:gr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263" y="3182055"/>
            <a:ext cx="1859676" cy="1257141"/>
          </a:xfrm>
          <a:prstGeom prst="rect">
            <a:avLst/>
          </a:prstGeom>
        </p:spPr>
      </p:pic>
      <p:pic>
        <p:nvPicPr>
          <p:cNvPr id="18" name="Picture 2" descr="http://geology.com/cities-map/map-of-arizona-cities.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7259" y="4381668"/>
            <a:ext cx="811507" cy="9524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 map showing how Arizona countys are grouped into Councils of Governme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8234" y="3290200"/>
            <a:ext cx="821423" cy="10370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881728" y="3112168"/>
            <a:ext cx="1308871" cy="1344633"/>
            <a:chOff x="79407" y="1880129"/>
            <a:chExt cx="1624613" cy="1669002"/>
          </a:xfrm>
        </p:grpSpPr>
        <p:pic>
          <p:nvPicPr>
            <p:cNvPr id="26" name="Picture 25"/>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Tree>
    <p:extLst>
      <p:ext uri="{BB962C8B-B14F-4D97-AF65-F5344CB8AC3E}">
        <p14:creationId xmlns:p14="http://schemas.microsoft.com/office/powerpoint/2010/main" val="26097288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8679" y="2822713"/>
            <a:ext cx="5864086" cy="1015663"/>
          </a:xfrm>
          <a:prstGeom prst="rect">
            <a:avLst/>
          </a:prstGeom>
          <a:noFill/>
        </p:spPr>
        <p:txBody>
          <a:bodyPr wrap="square" rtlCol="0">
            <a:spAutoFit/>
          </a:bodyPr>
          <a:lstStyle/>
          <a:p>
            <a:pPr algn="ctr"/>
            <a:r>
              <a:rPr lang="en-US" sz="6000" b="1" dirty="0"/>
              <a:t>Questions? </a:t>
            </a:r>
          </a:p>
        </p:txBody>
      </p:sp>
    </p:spTree>
    <p:extLst>
      <p:ext uri="{BB962C8B-B14F-4D97-AF65-F5344CB8AC3E}">
        <p14:creationId xmlns:p14="http://schemas.microsoft.com/office/powerpoint/2010/main" val="3751010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789381" y="2882228"/>
            <a:ext cx="5606473" cy="178261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72962" y="2389300"/>
            <a:ext cx="2715221" cy="271522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074327" y="2993134"/>
            <a:ext cx="1954904" cy="431440"/>
          </a:xfrm>
          <a:ln>
            <a:noFill/>
          </a:ln>
        </p:spPr>
        <p:txBody>
          <a:bodyPr>
            <a:noAutofit/>
          </a:bodyPr>
          <a:lstStyle/>
          <a:p>
            <a:r>
              <a:rPr lang="en-US" sz="2800" dirty="0">
                <a:solidFill>
                  <a:schemeClr val="bg1">
                    <a:lumMod val="50000"/>
                  </a:schemeClr>
                </a:solidFill>
                <a:latin typeface="+mn-lt"/>
              </a:rPr>
              <a:t>Webinar 2  </a:t>
            </a:r>
          </a:p>
        </p:txBody>
      </p:sp>
      <p:grpSp>
        <p:nvGrpSpPr>
          <p:cNvPr id="11" name="Group 10"/>
          <p:cNvGrpSpPr/>
          <p:nvPr/>
        </p:nvGrpSpPr>
        <p:grpSpPr>
          <a:xfrm>
            <a:off x="5848721" y="5239299"/>
            <a:ext cx="2906012" cy="846584"/>
            <a:chOff x="8832747" y="5631993"/>
            <a:chExt cx="2864860" cy="83459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5553" y="5631993"/>
              <a:ext cx="834595" cy="8345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2747" y="5720916"/>
              <a:ext cx="944173" cy="60427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5775" y="5840229"/>
              <a:ext cx="931832" cy="365646"/>
            </a:xfrm>
            <a:prstGeom prst="rect">
              <a:avLst/>
            </a:prstGeom>
          </p:spPr>
        </p:pic>
      </p:grpSp>
      <p:sp>
        <p:nvSpPr>
          <p:cNvPr id="12" name="TextBox 11"/>
          <p:cNvSpPr txBox="1"/>
          <p:nvPr/>
        </p:nvSpPr>
        <p:spPr>
          <a:xfrm>
            <a:off x="3984843" y="3331413"/>
            <a:ext cx="4152628" cy="830997"/>
          </a:xfrm>
          <a:prstGeom prst="rect">
            <a:avLst/>
          </a:prstGeom>
          <a:noFill/>
        </p:spPr>
        <p:txBody>
          <a:bodyPr wrap="square" rtlCol="0">
            <a:spAutoFit/>
          </a:bodyPr>
          <a:lstStyle/>
          <a:p>
            <a:pPr algn="ctr"/>
            <a:r>
              <a:rPr lang="en-US" sz="2400" b="1" dirty="0">
                <a:ea typeface="Adobe Fan Heiti Std B" panose="020B0700000000000000" pitchFamily="34" charset="-128"/>
              </a:rPr>
              <a:t>How to Become a Change Agent</a:t>
            </a:r>
          </a:p>
        </p:txBody>
      </p:sp>
      <p:sp>
        <p:nvSpPr>
          <p:cNvPr id="13" name="TextBox 12"/>
          <p:cNvSpPr txBox="1"/>
          <p:nvPr/>
        </p:nvSpPr>
        <p:spPr>
          <a:xfrm>
            <a:off x="3314249" y="2445089"/>
            <a:ext cx="2643260" cy="553998"/>
          </a:xfrm>
          <a:prstGeom prst="rect">
            <a:avLst/>
          </a:prstGeom>
          <a:noFill/>
        </p:spPr>
        <p:txBody>
          <a:bodyPr wrap="square" rtlCol="0">
            <a:spAutoFit/>
          </a:bodyPr>
          <a:lstStyle/>
          <a:p>
            <a:pPr algn="ctr"/>
            <a:r>
              <a:rPr lang="en-US" sz="3000" b="1" dirty="0">
                <a:solidFill>
                  <a:schemeClr val="accent1"/>
                </a:solidFill>
                <a:latin typeface="Adobe Gothic Std B"/>
                <a:ea typeface="Adobe Fan Heiti Std B" panose="020B0700000000000000" pitchFamily="34" charset="-128"/>
              </a:rPr>
              <a:t>Stay </a:t>
            </a:r>
            <a:r>
              <a:rPr lang="en-US" sz="3000" b="1" dirty="0">
                <a:solidFill>
                  <a:schemeClr val="accent1"/>
                </a:solidFill>
                <a:ea typeface="Adobe Fan Heiti Std B" panose="020B0700000000000000" pitchFamily="34" charset="-128"/>
              </a:rPr>
              <a:t>Tuned</a:t>
            </a:r>
            <a:r>
              <a:rPr lang="en-US" sz="3000" b="1" dirty="0">
                <a:solidFill>
                  <a:schemeClr val="accent1"/>
                </a:solidFill>
                <a:latin typeface="Adobe Gothic Std B"/>
                <a:ea typeface="Adobe Fan Heiti Std B" panose="020B0700000000000000" pitchFamily="34" charset="-128"/>
              </a:rPr>
              <a:t>:</a:t>
            </a:r>
          </a:p>
        </p:txBody>
      </p:sp>
      <p:sp>
        <p:nvSpPr>
          <p:cNvPr id="14" name="Title 1"/>
          <p:cNvSpPr txBox="1">
            <a:spLocks/>
          </p:cNvSpPr>
          <p:nvPr/>
        </p:nvSpPr>
        <p:spPr>
          <a:xfrm>
            <a:off x="5030656" y="4118145"/>
            <a:ext cx="1972969" cy="431440"/>
          </a:xfrm>
          <a:prstGeom prst="rect">
            <a:avLst/>
          </a:prstGeom>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lumMod val="50000"/>
                  </a:schemeClr>
                </a:solidFill>
              </a:rPr>
              <a:t>Friday: 8/15/16</a:t>
            </a:r>
          </a:p>
        </p:txBody>
      </p:sp>
      <p:sp>
        <p:nvSpPr>
          <p:cNvPr id="15" name="TextBox 14"/>
          <p:cNvSpPr txBox="1"/>
          <p:nvPr/>
        </p:nvSpPr>
        <p:spPr>
          <a:xfrm>
            <a:off x="1173186" y="782796"/>
            <a:ext cx="7010232" cy="1446550"/>
          </a:xfrm>
          <a:prstGeom prst="rect">
            <a:avLst/>
          </a:prstGeom>
          <a:noFill/>
        </p:spPr>
        <p:txBody>
          <a:bodyPr wrap="square" rtlCol="0">
            <a:spAutoFit/>
          </a:bodyPr>
          <a:lstStyle/>
          <a:p>
            <a:pPr algn="ctr"/>
            <a:r>
              <a:rPr lang="en-US" sz="8800" b="1" dirty="0">
                <a:solidFill>
                  <a:schemeClr val="accent2"/>
                </a:solidFill>
                <a:latin typeface="Adobe Fan Heiti Std B" panose="020B0700000000000000" pitchFamily="34" charset="-128"/>
                <a:ea typeface="Adobe Fan Heiti Std B" panose="020B0700000000000000" pitchFamily="34" charset="-128"/>
              </a:rPr>
              <a:t>Thank You!</a:t>
            </a:r>
          </a:p>
        </p:txBody>
      </p:sp>
    </p:spTree>
    <p:extLst>
      <p:ext uri="{BB962C8B-B14F-4D97-AF65-F5344CB8AC3E}">
        <p14:creationId xmlns:p14="http://schemas.microsoft.com/office/powerpoint/2010/main" val="159125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Rectangle 11"/>
          <p:cNvSpPr/>
          <p:nvPr/>
        </p:nvSpPr>
        <p:spPr>
          <a:xfrm>
            <a:off x="-12145" y="4489134"/>
            <a:ext cx="9168702" cy="2368867"/>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54" name="Picture 5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2145" y="983621"/>
            <a:ext cx="4234302" cy="3544014"/>
          </a:xfrm>
          <a:prstGeom prst="rect">
            <a:avLst/>
          </a:prstGeom>
        </p:spPr>
      </p:pic>
      <p:pic>
        <p:nvPicPr>
          <p:cNvPr id="56" name="Picture 5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84809" y="81029"/>
            <a:ext cx="5288075" cy="4425998"/>
          </a:xfrm>
          <a:prstGeom prst="rect">
            <a:avLst/>
          </a:prstGeom>
        </p:spPr>
      </p:pic>
      <p:sp>
        <p:nvSpPr>
          <p:cNvPr id="10" name="Cloud Callout 9"/>
          <p:cNvSpPr/>
          <p:nvPr/>
        </p:nvSpPr>
        <p:spPr>
          <a:xfrm>
            <a:off x="187995" y="131329"/>
            <a:ext cx="4309142" cy="2001169"/>
          </a:xfrm>
          <a:prstGeom prst="cloudCallout">
            <a:avLst>
              <a:gd name="adj1" fmla="val -36159"/>
              <a:gd name="adj2" fmla="val 6656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Fichier:Plane icon.svg — Wikiversité"/>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3590">
            <a:off x="6636337" y="283957"/>
            <a:ext cx="522298" cy="500312"/>
          </a:xfrm>
          <a:prstGeom prst="rect">
            <a:avLst/>
          </a:prstGeom>
        </p:spPr>
      </p:pic>
      <p:sp>
        <p:nvSpPr>
          <p:cNvPr id="11" name="TextBox 10"/>
          <p:cNvSpPr txBox="1"/>
          <p:nvPr/>
        </p:nvSpPr>
        <p:spPr>
          <a:xfrm>
            <a:off x="760697" y="347083"/>
            <a:ext cx="3124693" cy="1569660"/>
          </a:xfrm>
          <a:prstGeom prst="rect">
            <a:avLst/>
          </a:prstGeom>
          <a:noFill/>
        </p:spPr>
        <p:txBody>
          <a:bodyPr wrap="square" rtlCol="0">
            <a:spAutoFit/>
          </a:bodyPr>
          <a:lstStyle/>
          <a:p>
            <a:pPr algn="ctr"/>
            <a:r>
              <a:rPr lang="en-US" sz="3200" b="1" dirty="0">
                <a:solidFill>
                  <a:schemeClr val="accent2">
                    <a:lumMod val="75000"/>
                  </a:schemeClr>
                </a:solidFill>
              </a:rPr>
              <a:t>Transportation is what we use to travel</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55" y="4761200"/>
            <a:ext cx="1396735" cy="1396735"/>
          </a:xfrm>
          <a:prstGeom prst="rect">
            <a:avLst/>
          </a:prstGeom>
        </p:spPr>
      </p:pic>
      <p:cxnSp>
        <p:nvCxnSpPr>
          <p:cNvPr id="63" name="Straight Connector 62"/>
          <p:cNvCxnSpPr/>
          <p:nvPr/>
        </p:nvCxnSpPr>
        <p:spPr>
          <a:xfrm>
            <a:off x="3805380" y="4595152"/>
            <a:ext cx="4564" cy="2097062"/>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718" y="4163872"/>
            <a:ext cx="2189777" cy="2335762"/>
          </a:xfrm>
          <a:prstGeom prst="rect">
            <a:avLst/>
          </a:prstGeom>
        </p:spPr>
      </p:pic>
      <p:cxnSp>
        <p:nvCxnSpPr>
          <p:cNvPr id="34" name="Straight Connector 33"/>
          <p:cNvCxnSpPr/>
          <p:nvPr/>
        </p:nvCxnSpPr>
        <p:spPr>
          <a:xfrm>
            <a:off x="6074455" y="4573368"/>
            <a:ext cx="41096" cy="1662308"/>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135141" y="6314642"/>
            <a:ext cx="2165516" cy="557207"/>
            <a:chOff x="135141" y="6314642"/>
            <a:chExt cx="2165516" cy="557207"/>
          </a:xfrm>
        </p:grpSpPr>
        <p:cxnSp>
          <p:nvCxnSpPr>
            <p:cNvPr id="69" name="Straight Connector 68"/>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300657"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46968"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2585309" y="6314642"/>
            <a:ext cx="2165516" cy="557207"/>
            <a:chOff x="135141" y="6314642"/>
            <a:chExt cx="2165516" cy="557207"/>
          </a:xfrm>
        </p:grpSpPr>
        <p:cxnSp>
          <p:nvCxnSpPr>
            <p:cNvPr id="92" name="Straight Connector 91"/>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300657"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046968"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4976753" y="6317574"/>
            <a:ext cx="2165516" cy="557207"/>
            <a:chOff x="135141" y="6314642"/>
            <a:chExt cx="2165516" cy="557207"/>
          </a:xfrm>
        </p:grpSpPr>
        <p:cxnSp>
          <p:nvCxnSpPr>
            <p:cNvPr id="103" name="Straight Connector 102"/>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300657"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46968"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7433475" y="6307765"/>
            <a:ext cx="1654114" cy="557207"/>
            <a:chOff x="135141" y="6314642"/>
            <a:chExt cx="1654114" cy="557207"/>
          </a:xfrm>
        </p:grpSpPr>
        <p:cxnSp>
          <p:nvCxnSpPr>
            <p:cNvPr id="114" name="Straight Connector 113"/>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152" y="5464690"/>
            <a:ext cx="762880" cy="1282151"/>
          </a:xfrm>
          <a:prstGeom prst="rect">
            <a:avLst/>
          </a:prstGeom>
        </p:spPr>
      </p:pic>
      <p:cxnSp>
        <p:nvCxnSpPr>
          <p:cNvPr id="125" name="Straight Connector 124"/>
          <p:cNvCxnSpPr/>
          <p:nvPr/>
        </p:nvCxnSpPr>
        <p:spPr>
          <a:xfrm>
            <a:off x="41441" y="4494056"/>
            <a:ext cx="91314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056742" y="4625417"/>
            <a:ext cx="1490326" cy="1424891"/>
            <a:chOff x="3725741" y="2541443"/>
            <a:chExt cx="1717632" cy="1887565"/>
          </a:xfrm>
        </p:grpSpPr>
        <p:grpSp>
          <p:nvGrpSpPr>
            <p:cNvPr id="20" name="Group 19"/>
            <p:cNvGrpSpPr/>
            <p:nvPr/>
          </p:nvGrpSpPr>
          <p:grpSpPr>
            <a:xfrm>
              <a:off x="3725741" y="2541443"/>
              <a:ext cx="1717632" cy="1887565"/>
              <a:chOff x="3725741" y="2541443"/>
              <a:chExt cx="1717632" cy="1887565"/>
            </a:xfrm>
          </p:grpSpPr>
          <p:sp>
            <p:nvSpPr>
              <p:cNvPr id="19" name="Rectangle: Rounded Corners 18"/>
              <p:cNvSpPr/>
              <p:nvPr/>
            </p:nvSpPr>
            <p:spPr>
              <a:xfrm>
                <a:off x="3876078" y="2744617"/>
                <a:ext cx="1389815" cy="13130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39216" t="16172" b="15354"/>
              <a:stretch/>
            </p:blipFill>
            <p:spPr>
              <a:xfrm flipH="1">
                <a:off x="3725741" y="2541443"/>
                <a:ext cx="1717632" cy="1887565"/>
              </a:xfrm>
              <a:prstGeom prst="rect">
                <a:avLst/>
              </a:prstGeom>
              <a:noFill/>
            </p:spPr>
          </p:pic>
        </p:grpSp>
        <p:pic>
          <p:nvPicPr>
            <p:cNvPr id="61" name="Picture 60"/>
            <p:cNvPicPr>
              <a:picLocks noChangeAspect="1"/>
            </p:cNvPicPr>
            <p:nvPr/>
          </p:nvPicPr>
          <p:blipFill rotWithShape="1">
            <a:blip r:embed="rId8" cstate="print">
              <a:extLst>
                <a:ext uri="{28A0092B-C50C-407E-A947-70E740481C1C}">
                  <a14:useLocalDpi xmlns:a14="http://schemas.microsoft.com/office/drawing/2010/main" val="0"/>
                </a:ext>
              </a:extLst>
            </a:blip>
            <a:srcRect l="10872" t="38936" r="64199" b="15296"/>
            <a:stretch/>
          </p:blipFill>
          <p:spPr>
            <a:xfrm flipH="1">
              <a:off x="4417988" y="3103142"/>
              <a:ext cx="639915" cy="1146100"/>
            </a:xfrm>
            <a:prstGeom prst="rect">
              <a:avLst/>
            </a:prstGeom>
            <a:noFill/>
          </p:spPr>
        </p:pic>
      </p:grpSp>
      <p:pic>
        <p:nvPicPr>
          <p:cNvPr id="23" name="Picture 22" descr="Original file ‎ (SVG file, nominally 500 × 500 pixels, file size: 1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8284" y="4110052"/>
            <a:ext cx="2125624" cy="2125624"/>
          </a:xfrm>
          <a:prstGeom prst="rect">
            <a:avLst/>
          </a:prstGeom>
        </p:spPr>
      </p:pic>
    </p:spTree>
    <p:extLst>
      <p:ext uri="{BB962C8B-B14F-4D97-AF65-F5344CB8AC3E}">
        <p14:creationId xmlns:p14="http://schemas.microsoft.com/office/powerpoint/2010/main" val="2812425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Rectangle 11"/>
          <p:cNvSpPr/>
          <p:nvPr/>
        </p:nvSpPr>
        <p:spPr>
          <a:xfrm>
            <a:off x="-22542" y="4513020"/>
            <a:ext cx="9195426" cy="2368867"/>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54" name="Picture 5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2145" y="983621"/>
            <a:ext cx="4234302" cy="3544014"/>
          </a:xfrm>
          <a:prstGeom prst="rect">
            <a:avLst/>
          </a:prstGeom>
        </p:spPr>
      </p:pic>
      <p:pic>
        <p:nvPicPr>
          <p:cNvPr id="56" name="Picture 5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84809" y="81029"/>
            <a:ext cx="5288075" cy="4425998"/>
          </a:xfrm>
          <a:prstGeom prst="rect">
            <a:avLst/>
          </a:prstGeom>
        </p:spPr>
      </p:pic>
      <p:sp>
        <p:nvSpPr>
          <p:cNvPr id="10" name="Cloud Callout 9"/>
          <p:cNvSpPr/>
          <p:nvPr/>
        </p:nvSpPr>
        <p:spPr>
          <a:xfrm>
            <a:off x="203864" y="-39496"/>
            <a:ext cx="3699806" cy="1582869"/>
          </a:xfrm>
          <a:prstGeom prst="cloudCallout">
            <a:avLst>
              <a:gd name="adj1" fmla="val -33190"/>
              <a:gd name="adj2" fmla="val 62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Fichier:Plane icon.svg — Wikiversité"/>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3590">
            <a:off x="6636337" y="283957"/>
            <a:ext cx="522298" cy="500312"/>
          </a:xfrm>
          <a:prstGeom prst="rect">
            <a:avLst/>
          </a:prstGeom>
        </p:spPr>
      </p:pic>
      <p:sp>
        <p:nvSpPr>
          <p:cNvPr id="11" name="TextBox 10"/>
          <p:cNvSpPr txBox="1"/>
          <p:nvPr/>
        </p:nvSpPr>
        <p:spPr>
          <a:xfrm>
            <a:off x="398747" y="200543"/>
            <a:ext cx="3209721" cy="1200329"/>
          </a:xfrm>
          <a:prstGeom prst="rect">
            <a:avLst/>
          </a:prstGeom>
          <a:noFill/>
        </p:spPr>
        <p:txBody>
          <a:bodyPr wrap="square" rtlCol="0">
            <a:spAutoFit/>
          </a:bodyPr>
          <a:lstStyle/>
          <a:p>
            <a:pPr algn="ctr"/>
            <a:r>
              <a:rPr lang="en-US" sz="3600" b="1" dirty="0">
                <a:solidFill>
                  <a:schemeClr val="accent2">
                    <a:lumMod val="75000"/>
                  </a:schemeClr>
                </a:solidFill>
              </a:rPr>
              <a:t>Roads for buses and transit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699" y="5134983"/>
            <a:ext cx="1267656" cy="1267656"/>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6405" y="4795356"/>
            <a:ext cx="1902694" cy="2029540"/>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4255" y="4807756"/>
            <a:ext cx="1891068" cy="2017139"/>
          </a:xfrm>
          <a:prstGeom prst="rect">
            <a:avLst/>
          </a:prstGeom>
        </p:spPr>
      </p:pic>
      <p:cxnSp>
        <p:nvCxnSpPr>
          <p:cNvPr id="7" name="Straight Connector 6"/>
          <p:cNvCxnSpPr/>
          <p:nvPr/>
        </p:nvCxnSpPr>
        <p:spPr>
          <a:xfrm flipV="1">
            <a:off x="1846512" y="4648160"/>
            <a:ext cx="0" cy="205081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708219" y="4526944"/>
            <a:ext cx="1239508" cy="2327677"/>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916" y="5327112"/>
            <a:ext cx="1075527" cy="1075527"/>
          </a:xfrm>
          <a:prstGeom prst="rect">
            <a:avLst/>
          </a:prstGeom>
        </p:spPr>
      </p:pic>
      <p:grpSp>
        <p:nvGrpSpPr>
          <p:cNvPr id="16" name="Group 15"/>
          <p:cNvGrpSpPr/>
          <p:nvPr/>
        </p:nvGrpSpPr>
        <p:grpSpPr>
          <a:xfrm>
            <a:off x="6184019" y="4598153"/>
            <a:ext cx="1558536" cy="1947298"/>
            <a:chOff x="3725741" y="2541443"/>
            <a:chExt cx="1717632" cy="1887565"/>
          </a:xfrm>
        </p:grpSpPr>
        <p:grpSp>
          <p:nvGrpSpPr>
            <p:cNvPr id="18" name="Group 17"/>
            <p:cNvGrpSpPr/>
            <p:nvPr/>
          </p:nvGrpSpPr>
          <p:grpSpPr>
            <a:xfrm>
              <a:off x="3725741" y="2541443"/>
              <a:ext cx="1717632" cy="1887565"/>
              <a:chOff x="3725741" y="2541443"/>
              <a:chExt cx="1717632" cy="1887565"/>
            </a:xfrm>
          </p:grpSpPr>
          <p:sp>
            <p:nvSpPr>
              <p:cNvPr id="20" name="Rectangle: Rounded Corners 19"/>
              <p:cNvSpPr/>
              <p:nvPr/>
            </p:nvSpPr>
            <p:spPr>
              <a:xfrm>
                <a:off x="3876078" y="2744617"/>
                <a:ext cx="1389815" cy="13130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39216" t="16172" b="15354"/>
              <a:stretch/>
            </p:blipFill>
            <p:spPr>
              <a:xfrm flipH="1">
                <a:off x="3725741" y="2541443"/>
                <a:ext cx="1717632" cy="1887565"/>
              </a:xfrm>
              <a:prstGeom prst="rect">
                <a:avLst/>
              </a:prstGeom>
              <a:noFill/>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0872" t="38936" r="64199" b="15296"/>
            <a:stretch/>
          </p:blipFill>
          <p:spPr>
            <a:xfrm flipH="1">
              <a:off x="4417988" y="3103142"/>
              <a:ext cx="639915" cy="1146100"/>
            </a:xfrm>
            <a:prstGeom prst="rect">
              <a:avLst/>
            </a:prstGeom>
            <a:noFill/>
          </p:spPr>
        </p:pic>
      </p:grpSp>
      <p:cxnSp>
        <p:nvCxnSpPr>
          <p:cNvPr id="23" name="Straight Connector 22"/>
          <p:cNvCxnSpPr/>
          <p:nvPr/>
        </p:nvCxnSpPr>
        <p:spPr>
          <a:xfrm flipV="1">
            <a:off x="6113712" y="4631608"/>
            <a:ext cx="0" cy="205081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111714" y="4631608"/>
            <a:ext cx="0" cy="2050814"/>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441" y="4494056"/>
            <a:ext cx="91314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2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2145" y="983621"/>
            <a:ext cx="4234302" cy="3544014"/>
          </a:xfrm>
          <a:prstGeom prst="rect">
            <a:avLst/>
          </a:prstGeom>
        </p:spPr>
      </p:pic>
      <p:pic>
        <p:nvPicPr>
          <p:cNvPr id="35" name="Picture 34"/>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84809" y="81029"/>
            <a:ext cx="5288075" cy="4425998"/>
          </a:xfrm>
          <a:prstGeom prst="rect">
            <a:avLst/>
          </a:prstGeom>
        </p:spPr>
      </p:pic>
      <p:sp>
        <p:nvSpPr>
          <p:cNvPr id="12" name="Rectangle 11"/>
          <p:cNvSpPr/>
          <p:nvPr/>
        </p:nvSpPr>
        <p:spPr>
          <a:xfrm>
            <a:off x="12557" y="4489134"/>
            <a:ext cx="9144000" cy="2368867"/>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17" name="Picture 16" descr="Fichier:Plane icon.svg — Wikiversité"/>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3590">
            <a:off x="6636337" y="283957"/>
            <a:ext cx="522298" cy="500312"/>
          </a:xfrm>
          <a:prstGeom prst="rect">
            <a:avLst/>
          </a:prstGeom>
        </p:spPr>
      </p:pic>
      <p:sp>
        <p:nvSpPr>
          <p:cNvPr id="59" name="Cube 58"/>
          <p:cNvSpPr/>
          <p:nvPr/>
        </p:nvSpPr>
        <p:spPr>
          <a:xfrm>
            <a:off x="-889131" y="5993255"/>
            <a:ext cx="9734957" cy="781889"/>
          </a:xfrm>
          <a:prstGeom prst="cube">
            <a:avLst>
              <a:gd name="adj" fmla="val 84273"/>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673" y="4940091"/>
            <a:ext cx="762880" cy="1282151"/>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6" y="5176412"/>
            <a:ext cx="762880" cy="1282151"/>
          </a:xfrm>
          <a:prstGeom prst="rect">
            <a:avLst/>
          </a:prstGeom>
        </p:spPr>
      </p:pic>
      <p:sp>
        <p:nvSpPr>
          <p:cNvPr id="10" name="Cloud Callout 9"/>
          <p:cNvSpPr/>
          <p:nvPr/>
        </p:nvSpPr>
        <p:spPr>
          <a:xfrm>
            <a:off x="12558" y="161788"/>
            <a:ext cx="3995916" cy="1582869"/>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372226" y="383456"/>
            <a:ext cx="3512583" cy="1200329"/>
          </a:xfrm>
          <a:prstGeom prst="rect">
            <a:avLst/>
          </a:prstGeom>
          <a:noFill/>
        </p:spPr>
        <p:txBody>
          <a:bodyPr wrap="square" rtlCol="0">
            <a:spAutoFit/>
          </a:bodyPr>
          <a:lstStyle/>
          <a:p>
            <a:pPr algn="ctr"/>
            <a:r>
              <a:rPr lang="en-US" sz="3600" b="1" dirty="0">
                <a:solidFill>
                  <a:schemeClr val="accent2">
                    <a:lumMod val="75000"/>
                  </a:schemeClr>
                </a:solidFill>
              </a:rPr>
              <a:t>Sidewalks and crosswalks</a:t>
            </a:r>
          </a:p>
        </p:txBody>
      </p:sp>
      <p:pic>
        <p:nvPicPr>
          <p:cNvPr id="52" name="Picture 51"/>
          <p:cNvPicPr>
            <a:picLocks noChangeAspect="1"/>
          </p:cNvPicPr>
          <p:nvPr/>
        </p:nvPicPr>
        <p:blipFill rotWithShape="1">
          <a:blip r:embed="rId6" cstate="print">
            <a:extLst>
              <a:ext uri="{28A0092B-C50C-407E-A947-70E740481C1C}">
                <a14:useLocalDpi xmlns:a14="http://schemas.microsoft.com/office/drawing/2010/main" val="0"/>
              </a:ext>
            </a:extLst>
          </a:blip>
          <a:srcRect l="10872" t="38936" r="64199" b="15296"/>
          <a:stretch/>
        </p:blipFill>
        <p:spPr>
          <a:xfrm flipH="1">
            <a:off x="1625282" y="5089007"/>
            <a:ext cx="694322" cy="1243544"/>
          </a:xfrm>
          <a:prstGeom prst="rect">
            <a:avLst/>
          </a:prstGeom>
          <a:noFill/>
        </p:spPr>
      </p:pic>
      <p:cxnSp>
        <p:nvCxnSpPr>
          <p:cNvPr id="27" name="Straight Connector 26"/>
          <p:cNvCxnSpPr/>
          <p:nvPr/>
        </p:nvCxnSpPr>
        <p:spPr>
          <a:xfrm>
            <a:off x="12557" y="4527635"/>
            <a:ext cx="91314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43" descr="Original file ‎ (SVG file, nominally 500 × 500 pixels, file size: 1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0950" y="3572462"/>
            <a:ext cx="2125624" cy="2125624"/>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t="12280"/>
          <a:stretch/>
        </p:blipFill>
        <p:spPr>
          <a:xfrm>
            <a:off x="1064159" y="3888839"/>
            <a:ext cx="926602" cy="934108"/>
          </a:xfrm>
          <a:prstGeom prst="rect">
            <a:avLst/>
          </a:prstGeom>
        </p:spPr>
      </p:pic>
      <p:cxnSp>
        <p:nvCxnSpPr>
          <p:cNvPr id="16" name="Straight Connector 15"/>
          <p:cNvCxnSpPr>
            <a:endCxn id="9" idx="2"/>
          </p:cNvCxnSpPr>
          <p:nvPr/>
        </p:nvCxnSpPr>
        <p:spPr>
          <a:xfrm flipV="1">
            <a:off x="1527460" y="4822947"/>
            <a:ext cx="0" cy="13524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58" name="Picture 57" descr="En el cuaderno viajero...: diciembre 2014"/>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24145" y="3979921"/>
            <a:ext cx="2466151" cy="2308164"/>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2546" y="5086271"/>
            <a:ext cx="762880" cy="1282151"/>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0872" t="38936" r="64199" b="15296"/>
          <a:stretch/>
        </p:blipFill>
        <p:spPr>
          <a:xfrm flipH="1">
            <a:off x="1975482" y="5076314"/>
            <a:ext cx="694322" cy="1243544"/>
          </a:xfrm>
          <a:prstGeom prst="rect">
            <a:avLst/>
          </a:prstGeom>
          <a:noFill/>
        </p:spPr>
      </p:pic>
      <p:pic>
        <p:nvPicPr>
          <p:cNvPr id="60" name="Picture 59" descr="En el cuaderno viajero...: diciembre 2014"/>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877325" y="3938414"/>
            <a:ext cx="2466151" cy="2308164"/>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0458" y="3819475"/>
            <a:ext cx="909982" cy="909982"/>
          </a:xfrm>
          <a:prstGeom prst="rect">
            <a:avLst/>
          </a:prstGeom>
        </p:spPr>
      </p:pic>
      <p:cxnSp>
        <p:nvCxnSpPr>
          <p:cNvPr id="51" name="Straight Connector 50"/>
          <p:cNvCxnSpPr/>
          <p:nvPr/>
        </p:nvCxnSpPr>
        <p:spPr>
          <a:xfrm flipV="1">
            <a:off x="6787519" y="4729457"/>
            <a:ext cx="0" cy="13524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4079" y="5244076"/>
            <a:ext cx="762880" cy="1282151"/>
          </a:xfrm>
          <a:prstGeom prst="rect">
            <a:avLst/>
          </a:prstGeom>
        </p:spPr>
      </p:pic>
      <p:sp>
        <p:nvSpPr>
          <p:cNvPr id="29" name="Rectangle 28"/>
          <p:cNvSpPr/>
          <p:nvPr/>
        </p:nvSpPr>
        <p:spPr>
          <a:xfrm>
            <a:off x="7407394" y="5908115"/>
            <a:ext cx="1746435" cy="952167"/>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nvGrpSpPr>
          <p:cNvPr id="2" name="Group 1"/>
          <p:cNvGrpSpPr/>
          <p:nvPr/>
        </p:nvGrpSpPr>
        <p:grpSpPr>
          <a:xfrm>
            <a:off x="6080150" y="5175211"/>
            <a:ext cx="1044522" cy="1256237"/>
            <a:chOff x="6575196" y="5134003"/>
            <a:chExt cx="1044522" cy="1256237"/>
          </a:xfrm>
        </p:grpSpPr>
        <p:pic>
          <p:nvPicPr>
            <p:cNvPr id="55" name="Picture 54"/>
            <p:cNvPicPr>
              <a:picLocks noChangeAspect="1"/>
            </p:cNvPicPr>
            <p:nvPr/>
          </p:nvPicPr>
          <p:blipFill rotWithShape="1">
            <a:blip r:embed="rId6" cstate="print">
              <a:extLst>
                <a:ext uri="{28A0092B-C50C-407E-A947-70E740481C1C}">
                  <a14:useLocalDpi xmlns:a14="http://schemas.microsoft.com/office/drawing/2010/main" val="0"/>
                </a:ext>
              </a:extLst>
            </a:blip>
            <a:srcRect l="10872" t="38936" r="64199" b="15296"/>
            <a:stretch/>
          </p:blipFill>
          <p:spPr>
            <a:xfrm flipH="1">
              <a:off x="6925396" y="5134003"/>
              <a:ext cx="694322" cy="1243544"/>
            </a:xfrm>
            <a:prstGeom prst="rect">
              <a:avLst/>
            </a:prstGeom>
            <a:noFill/>
          </p:spPr>
        </p:pic>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10872" t="38936" r="64199" b="15296"/>
            <a:stretch/>
          </p:blipFill>
          <p:spPr>
            <a:xfrm flipH="1">
              <a:off x="6575196" y="5146696"/>
              <a:ext cx="694322" cy="1243544"/>
            </a:xfrm>
            <a:prstGeom prst="rect">
              <a:avLst/>
            </a:prstGeom>
            <a:noFill/>
          </p:spPr>
        </p:pic>
      </p:gr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5288" y="5122649"/>
            <a:ext cx="762880" cy="1282151"/>
          </a:xfrm>
          <a:prstGeom prst="rect">
            <a:avLst/>
          </a:prstGeom>
        </p:spPr>
      </p:pic>
    </p:spTree>
    <p:extLst>
      <p:ext uri="{BB962C8B-B14F-4D97-AF65-F5344CB8AC3E}">
        <p14:creationId xmlns:p14="http://schemas.microsoft.com/office/powerpoint/2010/main" val="4100227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Rectangle 11"/>
          <p:cNvSpPr/>
          <p:nvPr/>
        </p:nvSpPr>
        <p:spPr>
          <a:xfrm>
            <a:off x="-22542" y="4513020"/>
            <a:ext cx="9195426" cy="2368867"/>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54" name="Picture 5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2145" y="983621"/>
            <a:ext cx="4234302" cy="3544014"/>
          </a:xfrm>
          <a:prstGeom prst="rect">
            <a:avLst/>
          </a:prstGeom>
        </p:spPr>
      </p:pic>
      <p:pic>
        <p:nvPicPr>
          <p:cNvPr id="56" name="Picture 5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84809" y="81029"/>
            <a:ext cx="5288075" cy="4425998"/>
          </a:xfrm>
          <a:prstGeom prst="rect">
            <a:avLst/>
          </a:prstGeom>
        </p:spPr>
      </p:pic>
      <p:sp>
        <p:nvSpPr>
          <p:cNvPr id="10" name="Cloud Callout 9"/>
          <p:cNvSpPr/>
          <p:nvPr/>
        </p:nvSpPr>
        <p:spPr>
          <a:xfrm>
            <a:off x="187995" y="131329"/>
            <a:ext cx="3699806" cy="1582869"/>
          </a:xfrm>
          <a:prstGeom prst="cloudCallout">
            <a:avLst>
              <a:gd name="adj1" fmla="val -29161"/>
              <a:gd name="adj2" fmla="val 643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Fichier:Plane icon.svg — Wikiversité"/>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3590">
            <a:off x="6636337" y="283957"/>
            <a:ext cx="522298" cy="500312"/>
          </a:xfrm>
          <a:prstGeom prst="rect">
            <a:avLst/>
          </a:prstGeom>
        </p:spPr>
      </p:pic>
      <p:sp>
        <p:nvSpPr>
          <p:cNvPr id="11" name="TextBox 10"/>
          <p:cNvSpPr txBox="1"/>
          <p:nvPr/>
        </p:nvSpPr>
        <p:spPr>
          <a:xfrm>
            <a:off x="475551" y="383456"/>
            <a:ext cx="3124693" cy="1200329"/>
          </a:xfrm>
          <a:prstGeom prst="rect">
            <a:avLst/>
          </a:prstGeom>
          <a:noFill/>
        </p:spPr>
        <p:txBody>
          <a:bodyPr wrap="square" rtlCol="0">
            <a:spAutoFit/>
          </a:bodyPr>
          <a:lstStyle/>
          <a:p>
            <a:pPr algn="ctr"/>
            <a:r>
              <a:rPr lang="en-US" sz="3600" b="1" dirty="0">
                <a:solidFill>
                  <a:schemeClr val="accent2">
                    <a:lumMod val="75000"/>
                  </a:schemeClr>
                </a:solidFill>
              </a:rPr>
              <a:t>Bike lanes and paths</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74" y="5148716"/>
            <a:ext cx="1396735" cy="1396735"/>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9581" y="4507027"/>
            <a:ext cx="2189777" cy="2335762"/>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915" y="4522901"/>
            <a:ext cx="2189777" cy="2335762"/>
          </a:xfrm>
          <a:prstGeom prst="rect">
            <a:avLst/>
          </a:prstGeom>
        </p:spPr>
      </p:pic>
      <p:cxnSp>
        <p:nvCxnSpPr>
          <p:cNvPr id="7" name="Straight Connector 6"/>
          <p:cNvCxnSpPr/>
          <p:nvPr/>
        </p:nvCxnSpPr>
        <p:spPr>
          <a:xfrm flipV="1">
            <a:off x="1898466" y="4672046"/>
            <a:ext cx="0" cy="2050814"/>
          </a:xfrm>
          <a:prstGeom prst="line">
            <a:avLst/>
          </a:prstGeom>
          <a:ln w="762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708219" y="4526944"/>
            <a:ext cx="1239508" cy="2327677"/>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364" y="5040501"/>
            <a:ext cx="1396735" cy="1396735"/>
          </a:xfrm>
          <a:prstGeom prst="rect">
            <a:avLst/>
          </a:prstGeom>
        </p:spPr>
      </p:pic>
      <p:cxnSp>
        <p:nvCxnSpPr>
          <p:cNvPr id="38" name="Straight Connector 37"/>
          <p:cNvCxnSpPr/>
          <p:nvPr/>
        </p:nvCxnSpPr>
        <p:spPr>
          <a:xfrm flipV="1">
            <a:off x="4029358" y="4690243"/>
            <a:ext cx="0" cy="2050814"/>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145997" y="4690243"/>
            <a:ext cx="0" cy="2050814"/>
          </a:xfrm>
          <a:prstGeom prst="line">
            <a:avLst/>
          </a:prstGeom>
          <a:ln w="762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557" y="4527635"/>
            <a:ext cx="91314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82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5" name="Freeform 44"/>
          <p:cNvSpPr/>
          <p:nvPr/>
        </p:nvSpPr>
        <p:spPr>
          <a:xfrm>
            <a:off x="4613696" y="1658992"/>
            <a:ext cx="2214164" cy="1723775"/>
          </a:xfrm>
          <a:custGeom>
            <a:avLst/>
            <a:gdLst>
              <a:gd name="connsiteX0" fmla="*/ 0 w 2879678"/>
              <a:gd name="connsiteY0" fmla="*/ 2115403 h 2210937"/>
              <a:gd name="connsiteX1" fmla="*/ 0 w 2879678"/>
              <a:gd name="connsiteY1" fmla="*/ 2115403 h 2210937"/>
              <a:gd name="connsiteX2" fmla="*/ 81887 w 2879678"/>
              <a:gd name="connsiteY2" fmla="*/ 1883391 h 2210937"/>
              <a:gd name="connsiteX3" fmla="*/ 109182 w 2879678"/>
              <a:gd name="connsiteY3" fmla="*/ 1787856 h 2210937"/>
              <a:gd name="connsiteX4" fmla="*/ 163773 w 2879678"/>
              <a:gd name="connsiteY4" fmla="*/ 1705970 h 2210937"/>
              <a:gd name="connsiteX5" fmla="*/ 191069 w 2879678"/>
              <a:gd name="connsiteY5" fmla="*/ 1665027 h 2210937"/>
              <a:gd name="connsiteX6" fmla="*/ 232012 w 2879678"/>
              <a:gd name="connsiteY6" fmla="*/ 1637731 h 2210937"/>
              <a:gd name="connsiteX7" fmla="*/ 327546 w 2879678"/>
              <a:gd name="connsiteY7" fmla="*/ 1528549 h 2210937"/>
              <a:gd name="connsiteX8" fmla="*/ 409433 w 2879678"/>
              <a:gd name="connsiteY8" fmla="*/ 1473958 h 2210937"/>
              <a:gd name="connsiteX9" fmla="*/ 545910 w 2879678"/>
              <a:gd name="connsiteY9" fmla="*/ 1419367 h 2210937"/>
              <a:gd name="connsiteX10" fmla="*/ 614149 w 2879678"/>
              <a:gd name="connsiteY10" fmla="*/ 1405719 h 2210937"/>
              <a:gd name="connsiteX11" fmla="*/ 709684 w 2879678"/>
              <a:gd name="connsiteY11" fmla="*/ 1392071 h 2210937"/>
              <a:gd name="connsiteX12" fmla="*/ 805218 w 2879678"/>
              <a:gd name="connsiteY12" fmla="*/ 1364776 h 2210937"/>
              <a:gd name="connsiteX13" fmla="*/ 859809 w 2879678"/>
              <a:gd name="connsiteY13" fmla="*/ 1337480 h 2210937"/>
              <a:gd name="connsiteX14" fmla="*/ 914400 w 2879678"/>
              <a:gd name="connsiteY14" fmla="*/ 1323833 h 2210937"/>
              <a:gd name="connsiteX15" fmla="*/ 1050878 w 2879678"/>
              <a:gd name="connsiteY15" fmla="*/ 1241946 h 2210937"/>
              <a:gd name="connsiteX16" fmla="*/ 1091821 w 2879678"/>
              <a:gd name="connsiteY16" fmla="*/ 1214651 h 2210937"/>
              <a:gd name="connsiteX17" fmla="*/ 1146412 w 2879678"/>
              <a:gd name="connsiteY17" fmla="*/ 1173707 h 2210937"/>
              <a:gd name="connsiteX18" fmla="*/ 1187355 w 2879678"/>
              <a:gd name="connsiteY18" fmla="*/ 1132764 h 2210937"/>
              <a:gd name="connsiteX19" fmla="*/ 1228299 w 2879678"/>
              <a:gd name="connsiteY19" fmla="*/ 1119116 h 2210937"/>
              <a:gd name="connsiteX20" fmla="*/ 1378424 w 2879678"/>
              <a:gd name="connsiteY20" fmla="*/ 982639 h 2210937"/>
              <a:gd name="connsiteX21" fmla="*/ 1433015 w 2879678"/>
              <a:gd name="connsiteY21" fmla="*/ 955343 h 2210937"/>
              <a:gd name="connsiteX22" fmla="*/ 1473958 w 2879678"/>
              <a:gd name="connsiteY22" fmla="*/ 928048 h 2210937"/>
              <a:gd name="connsiteX23" fmla="*/ 1528549 w 2879678"/>
              <a:gd name="connsiteY23" fmla="*/ 900752 h 2210937"/>
              <a:gd name="connsiteX24" fmla="*/ 1610436 w 2879678"/>
              <a:gd name="connsiteY24" fmla="*/ 818865 h 2210937"/>
              <a:gd name="connsiteX25" fmla="*/ 1651379 w 2879678"/>
              <a:gd name="connsiteY25" fmla="*/ 777922 h 2210937"/>
              <a:gd name="connsiteX26" fmla="*/ 1705970 w 2879678"/>
              <a:gd name="connsiteY26" fmla="*/ 696036 h 2210937"/>
              <a:gd name="connsiteX27" fmla="*/ 1733266 w 2879678"/>
              <a:gd name="connsiteY27" fmla="*/ 614149 h 2210937"/>
              <a:gd name="connsiteX28" fmla="*/ 1787857 w 2879678"/>
              <a:gd name="connsiteY28" fmla="*/ 518615 h 2210937"/>
              <a:gd name="connsiteX29" fmla="*/ 1842448 w 2879678"/>
              <a:gd name="connsiteY29" fmla="*/ 436728 h 2210937"/>
              <a:gd name="connsiteX30" fmla="*/ 1897039 w 2879678"/>
              <a:gd name="connsiteY30" fmla="*/ 341194 h 2210937"/>
              <a:gd name="connsiteX31" fmla="*/ 1937982 w 2879678"/>
              <a:gd name="connsiteY31" fmla="*/ 286603 h 2210937"/>
              <a:gd name="connsiteX32" fmla="*/ 1992573 w 2879678"/>
              <a:gd name="connsiteY32" fmla="*/ 218364 h 2210937"/>
              <a:gd name="connsiteX33" fmla="*/ 2115403 w 2879678"/>
              <a:gd name="connsiteY33" fmla="*/ 109182 h 2210937"/>
              <a:gd name="connsiteX34" fmla="*/ 2169994 w 2879678"/>
              <a:gd name="connsiteY34" fmla="*/ 95534 h 2210937"/>
              <a:gd name="connsiteX35" fmla="*/ 2251881 w 2879678"/>
              <a:gd name="connsiteY35" fmla="*/ 81886 h 2210937"/>
              <a:gd name="connsiteX36" fmla="*/ 2333767 w 2879678"/>
              <a:gd name="connsiteY36" fmla="*/ 54591 h 2210937"/>
              <a:gd name="connsiteX37" fmla="*/ 2579427 w 2879678"/>
              <a:gd name="connsiteY37" fmla="*/ 40943 h 2210937"/>
              <a:gd name="connsiteX38" fmla="*/ 2770496 w 2879678"/>
              <a:gd name="connsiteY38" fmla="*/ 13648 h 2210937"/>
              <a:gd name="connsiteX39" fmla="*/ 2811439 w 2879678"/>
              <a:gd name="connsiteY39" fmla="*/ 0 h 2210937"/>
              <a:gd name="connsiteX40" fmla="*/ 2879678 w 2879678"/>
              <a:gd name="connsiteY40" fmla="*/ 2210937 h 2210937"/>
              <a:gd name="connsiteX41" fmla="*/ 0 w 2879678"/>
              <a:gd name="connsiteY41" fmla="*/ 2115403 h 22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9678" h="2210937">
                <a:moveTo>
                  <a:pt x="0" y="2115403"/>
                </a:moveTo>
                <a:lnTo>
                  <a:pt x="0" y="2115403"/>
                </a:lnTo>
                <a:cubicBezTo>
                  <a:pt x="95697" y="1764510"/>
                  <a:pt x="-9744" y="2112469"/>
                  <a:pt x="81887" y="1883391"/>
                </a:cubicBezTo>
                <a:cubicBezTo>
                  <a:pt x="91986" y="1858143"/>
                  <a:pt x="95000" y="1813384"/>
                  <a:pt x="109182" y="1787856"/>
                </a:cubicBezTo>
                <a:cubicBezTo>
                  <a:pt x="125114" y="1759179"/>
                  <a:pt x="145576" y="1733265"/>
                  <a:pt x="163773" y="1705970"/>
                </a:cubicBezTo>
                <a:cubicBezTo>
                  <a:pt x="172872" y="1692322"/>
                  <a:pt x="177421" y="1674126"/>
                  <a:pt x="191069" y="1665027"/>
                </a:cubicBezTo>
                <a:lnTo>
                  <a:pt x="232012" y="1637731"/>
                </a:lnTo>
                <a:cubicBezTo>
                  <a:pt x="295702" y="1542197"/>
                  <a:pt x="259308" y="1574042"/>
                  <a:pt x="327546" y="1528549"/>
                </a:cubicBezTo>
                <a:cubicBezTo>
                  <a:pt x="372098" y="1461723"/>
                  <a:pt x="331095" y="1503335"/>
                  <a:pt x="409433" y="1473958"/>
                </a:cubicBezTo>
                <a:cubicBezTo>
                  <a:pt x="492622" y="1442761"/>
                  <a:pt x="440673" y="1440415"/>
                  <a:pt x="545910" y="1419367"/>
                </a:cubicBezTo>
                <a:cubicBezTo>
                  <a:pt x="568656" y="1414818"/>
                  <a:pt x="591268" y="1409533"/>
                  <a:pt x="614149" y="1405719"/>
                </a:cubicBezTo>
                <a:cubicBezTo>
                  <a:pt x="645880" y="1400430"/>
                  <a:pt x="678035" y="1397825"/>
                  <a:pt x="709684" y="1392071"/>
                </a:cubicBezTo>
                <a:cubicBezTo>
                  <a:pt x="729737" y="1388425"/>
                  <a:pt x="783674" y="1374009"/>
                  <a:pt x="805218" y="1364776"/>
                </a:cubicBezTo>
                <a:cubicBezTo>
                  <a:pt x="823918" y="1356762"/>
                  <a:pt x="840759" y="1344624"/>
                  <a:pt x="859809" y="1337480"/>
                </a:cubicBezTo>
                <a:cubicBezTo>
                  <a:pt x="877372" y="1330894"/>
                  <a:pt x="896203" y="1328382"/>
                  <a:pt x="914400" y="1323833"/>
                </a:cubicBezTo>
                <a:cubicBezTo>
                  <a:pt x="998333" y="1281866"/>
                  <a:pt x="952062" y="1307823"/>
                  <a:pt x="1050878" y="1241946"/>
                </a:cubicBezTo>
                <a:cubicBezTo>
                  <a:pt x="1064526" y="1232848"/>
                  <a:pt x="1078699" y="1224493"/>
                  <a:pt x="1091821" y="1214651"/>
                </a:cubicBezTo>
                <a:cubicBezTo>
                  <a:pt x="1110018" y="1201003"/>
                  <a:pt x="1129142" y="1188510"/>
                  <a:pt x="1146412" y="1173707"/>
                </a:cubicBezTo>
                <a:cubicBezTo>
                  <a:pt x="1161066" y="1161146"/>
                  <a:pt x="1171296" y="1143470"/>
                  <a:pt x="1187355" y="1132764"/>
                </a:cubicBezTo>
                <a:cubicBezTo>
                  <a:pt x="1199325" y="1124784"/>
                  <a:pt x="1214651" y="1123665"/>
                  <a:pt x="1228299" y="1119116"/>
                </a:cubicBezTo>
                <a:cubicBezTo>
                  <a:pt x="1280114" y="1067301"/>
                  <a:pt x="1318010" y="1020398"/>
                  <a:pt x="1378424" y="982639"/>
                </a:cubicBezTo>
                <a:cubicBezTo>
                  <a:pt x="1395676" y="971856"/>
                  <a:pt x="1415351" y="965437"/>
                  <a:pt x="1433015" y="955343"/>
                </a:cubicBezTo>
                <a:cubicBezTo>
                  <a:pt x="1447256" y="947205"/>
                  <a:pt x="1459717" y="936186"/>
                  <a:pt x="1473958" y="928048"/>
                </a:cubicBezTo>
                <a:cubicBezTo>
                  <a:pt x="1491622" y="917954"/>
                  <a:pt x="1512662" y="913461"/>
                  <a:pt x="1528549" y="900752"/>
                </a:cubicBezTo>
                <a:cubicBezTo>
                  <a:pt x="1558692" y="876638"/>
                  <a:pt x="1583140" y="846161"/>
                  <a:pt x="1610436" y="818865"/>
                </a:cubicBezTo>
                <a:cubicBezTo>
                  <a:pt x="1624084" y="805217"/>
                  <a:pt x="1640673" y="793981"/>
                  <a:pt x="1651379" y="777922"/>
                </a:cubicBezTo>
                <a:cubicBezTo>
                  <a:pt x="1669576" y="750627"/>
                  <a:pt x="1695596" y="727157"/>
                  <a:pt x="1705970" y="696036"/>
                </a:cubicBezTo>
                <a:cubicBezTo>
                  <a:pt x="1715069" y="668740"/>
                  <a:pt x="1720399" y="639884"/>
                  <a:pt x="1733266" y="614149"/>
                </a:cubicBezTo>
                <a:cubicBezTo>
                  <a:pt x="1767896" y="544887"/>
                  <a:pt x="1749276" y="576486"/>
                  <a:pt x="1787857" y="518615"/>
                </a:cubicBezTo>
                <a:cubicBezTo>
                  <a:pt x="1811842" y="446660"/>
                  <a:pt x="1785653" y="504883"/>
                  <a:pt x="1842448" y="436728"/>
                </a:cubicBezTo>
                <a:cubicBezTo>
                  <a:pt x="1880010" y="391653"/>
                  <a:pt x="1863670" y="394584"/>
                  <a:pt x="1897039" y="341194"/>
                </a:cubicBezTo>
                <a:cubicBezTo>
                  <a:pt x="1909094" y="321905"/>
                  <a:pt x="1924334" y="304800"/>
                  <a:pt x="1937982" y="286603"/>
                </a:cubicBezTo>
                <a:cubicBezTo>
                  <a:pt x="1964552" y="206893"/>
                  <a:pt x="1930841" y="280096"/>
                  <a:pt x="1992573" y="218364"/>
                </a:cubicBezTo>
                <a:cubicBezTo>
                  <a:pt x="2041312" y="169625"/>
                  <a:pt x="2031734" y="130100"/>
                  <a:pt x="2115403" y="109182"/>
                </a:cubicBezTo>
                <a:cubicBezTo>
                  <a:pt x="2133600" y="104633"/>
                  <a:pt x="2151601" y="99213"/>
                  <a:pt x="2169994" y="95534"/>
                </a:cubicBezTo>
                <a:cubicBezTo>
                  <a:pt x="2197129" y="90107"/>
                  <a:pt x="2225035" y="88597"/>
                  <a:pt x="2251881" y="81886"/>
                </a:cubicBezTo>
                <a:cubicBezTo>
                  <a:pt x="2279794" y="74908"/>
                  <a:pt x="2305040" y="56187"/>
                  <a:pt x="2333767" y="54591"/>
                </a:cubicBezTo>
                <a:lnTo>
                  <a:pt x="2579427" y="40943"/>
                </a:lnTo>
                <a:cubicBezTo>
                  <a:pt x="2643117" y="31845"/>
                  <a:pt x="2707139" y="24829"/>
                  <a:pt x="2770496" y="13648"/>
                </a:cubicBezTo>
                <a:cubicBezTo>
                  <a:pt x="2784663" y="11148"/>
                  <a:pt x="2811439" y="0"/>
                  <a:pt x="2811439" y="0"/>
                </a:cubicBezTo>
                <a:lnTo>
                  <a:pt x="2879678" y="2210937"/>
                </a:lnTo>
                <a:lnTo>
                  <a:pt x="0" y="2115403"/>
                </a:lnTo>
                <a:close/>
              </a:path>
            </a:pathLst>
          </a:custGeom>
          <a:solidFill>
            <a:srgbClr val="99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0" y="3318320"/>
            <a:ext cx="9143999" cy="3539679"/>
          </a:xfrm>
          <a:prstGeom prst="rect">
            <a:avLst/>
          </a:prstGeom>
          <a:solidFill>
            <a:srgbClr val="D8BC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8" name="Freeform 7"/>
          <p:cNvSpPr/>
          <p:nvPr/>
        </p:nvSpPr>
        <p:spPr>
          <a:xfrm>
            <a:off x="-57873" y="3310359"/>
            <a:ext cx="4965587" cy="1469985"/>
          </a:xfrm>
          <a:custGeom>
            <a:avLst/>
            <a:gdLst>
              <a:gd name="connsiteX0" fmla="*/ 46298 w 4965587"/>
              <a:gd name="connsiteY0" fmla="*/ 0 h 1469985"/>
              <a:gd name="connsiteX1" fmla="*/ 4942389 w 4965587"/>
              <a:gd name="connsiteY1" fmla="*/ 0 h 1469985"/>
              <a:gd name="connsiteX2" fmla="*/ 4965539 w 4965587"/>
              <a:gd name="connsiteY2" fmla="*/ 104173 h 1469985"/>
              <a:gd name="connsiteX3" fmla="*/ 4930815 w 4965587"/>
              <a:gd name="connsiteY3" fmla="*/ 254644 h 1469985"/>
              <a:gd name="connsiteX4" fmla="*/ 4907665 w 4965587"/>
              <a:gd name="connsiteY4" fmla="*/ 277793 h 1469985"/>
              <a:gd name="connsiteX5" fmla="*/ 4861367 w 4965587"/>
              <a:gd name="connsiteY5" fmla="*/ 347241 h 1469985"/>
              <a:gd name="connsiteX6" fmla="*/ 4815068 w 4965587"/>
              <a:gd name="connsiteY6" fmla="*/ 393540 h 1469985"/>
              <a:gd name="connsiteX7" fmla="*/ 4757195 w 4965587"/>
              <a:gd name="connsiteY7" fmla="*/ 439838 h 1469985"/>
              <a:gd name="connsiteX8" fmla="*/ 4734045 w 4965587"/>
              <a:gd name="connsiteY8" fmla="*/ 509287 h 1469985"/>
              <a:gd name="connsiteX9" fmla="*/ 4722470 w 4965587"/>
              <a:gd name="connsiteY9" fmla="*/ 544011 h 1469985"/>
              <a:gd name="connsiteX10" fmla="*/ 4734045 w 4965587"/>
              <a:gd name="connsiteY10" fmla="*/ 648183 h 1469985"/>
              <a:gd name="connsiteX11" fmla="*/ 4768769 w 4965587"/>
              <a:gd name="connsiteY11" fmla="*/ 775504 h 1469985"/>
              <a:gd name="connsiteX12" fmla="*/ 4780344 w 4965587"/>
              <a:gd name="connsiteY12" fmla="*/ 821803 h 1469985"/>
              <a:gd name="connsiteX13" fmla="*/ 4791919 w 4965587"/>
              <a:gd name="connsiteY13" fmla="*/ 856527 h 1469985"/>
              <a:gd name="connsiteX14" fmla="*/ 4815068 w 4965587"/>
              <a:gd name="connsiteY14" fmla="*/ 949125 h 1469985"/>
              <a:gd name="connsiteX15" fmla="*/ 4826643 w 4965587"/>
              <a:gd name="connsiteY15" fmla="*/ 983849 h 1469985"/>
              <a:gd name="connsiteX16" fmla="*/ 4872941 w 4965587"/>
              <a:gd name="connsiteY16" fmla="*/ 1053297 h 1469985"/>
              <a:gd name="connsiteX17" fmla="*/ 4896091 w 4965587"/>
              <a:gd name="connsiteY17" fmla="*/ 1122745 h 1469985"/>
              <a:gd name="connsiteX18" fmla="*/ 4919240 w 4965587"/>
              <a:gd name="connsiteY18" fmla="*/ 1157469 h 1469985"/>
              <a:gd name="connsiteX19" fmla="*/ 4942389 w 4965587"/>
              <a:gd name="connsiteY19" fmla="*/ 1226917 h 1469985"/>
              <a:gd name="connsiteX20" fmla="*/ 4930815 w 4965587"/>
              <a:gd name="connsiteY20" fmla="*/ 1296365 h 1469985"/>
              <a:gd name="connsiteX21" fmla="*/ 4872941 w 4965587"/>
              <a:gd name="connsiteY21" fmla="*/ 1331089 h 1469985"/>
              <a:gd name="connsiteX22" fmla="*/ 4838217 w 4965587"/>
              <a:gd name="connsiteY22" fmla="*/ 1354238 h 1469985"/>
              <a:gd name="connsiteX23" fmla="*/ 4791919 w 4965587"/>
              <a:gd name="connsiteY23" fmla="*/ 1342664 h 1469985"/>
              <a:gd name="connsiteX24" fmla="*/ 4768769 w 4965587"/>
              <a:gd name="connsiteY24" fmla="*/ 1319514 h 1469985"/>
              <a:gd name="connsiteX25" fmla="*/ 4699321 w 4965587"/>
              <a:gd name="connsiteY25" fmla="*/ 1273216 h 1469985"/>
              <a:gd name="connsiteX26" fmla="*/ 4699321 w 4965587"/>
              <a:gd name="connsiteY26" fmla="*/ 1273216 h 1469985"/>
              <a:gd name="connsiteX27" fmla="*/ 4629873 w 4965587"/>
              <a:gd name="connsiteY27" fmla="*/ 1250066 h 1469985"/>
              <a:gd name="connsiteX28" fmla="*/ 4514126 w 4965587"/>
              <a:gd name="connsiteY28" fmla="*/ 1226917 h 1469985"/>
              <a:gd name="connsiteX29" fmla="*/ 4409954 w 4965587"/>
              <a:gd name="connsiteY29" fmla="*/ 1215342 h 1469985"/>
              <a:gd name="connsiteX30" fmla="*/ 4294207 w 4965587"/>
              <a:gd name="connsiteY30" fmla="*/ 1192193 h 1469985"/>
              <a:gd name="connsiteX31" fmla="*/ 4259483 w 4965587"/>
              <a:gd name="connsiteY31" fmla="*/ 1180618 h 1469985"/>
              <a:gd name="connsiteX32" fmla="*/ 4178460 w 4965587"/>
              <a:gd name="connsiteY32" fmla="*/ 1169044 h 1469985"/>
              <a:gd name="connsiteX33" fmla="*/ 4132162 w 4965587"/>
              <a:gd name="connsiteY33" fmla="*/ 1157469 h 1469985"/>
              <a:gd name="connsiteX34" fmla="*/ 4097438 w 4965587"/>
              <a:gd name="connsiteY34" fmla="*/ 1145894 h 1469985"/>
              <a:gd name="connsiteX35" fmla="*/ 3935392 w 4965587"/>
              <a:gd name="connsiteY35" fmla="*/ 1134319 h 1469985"/>
              <a:gd name="connsiteX36" fmla="*/ 3808070 w 4965587"/>
              <a:gd name="connsiteY36" fmla="*/ 1122745 h 1469985"/>
              <a:gd name="connsiteX37" fmla="*/ 3750197 w 4965587"/>
              <a:gd name="connsiteY37" fmla="*/ 1111170 h 1469985"/>
              <a:gd name="connsiteX38" fmla="*/ 3715473 w 4965587"/>
              <a:gd name="connsiteY38" fmla="*/ 1099595 h 1469985"/>
              <a:gd name="connsiteX39" fmla="*/ 3507129 w 4965587"/>
              <a:gd name="connsiteY39" fmla="*/ 1088021 h 1469985"/>
              <a:gd name="connsiteX40" fmla="*/ 3136739 w 4965587"/>
              <a:gd name="connsiteY40" fmla="*/ 1099595 h 1469985"/>
              <a:gd name="connsiteX41" fmla="*/ 2997843 w 4965587"/>
              <a:gd name="connsiteY41" fmla="*/ 1169044 h 1469985"/>
              <a:gd name="connsiteX42" fmla="*/ 2974693 w 4965587"/>
              <a:gd name="connsiteY42" fmla="*/ 1192193 h 1469985"/>
              <a:gd name="connsiteX43" fmla="*/ 2939969 w 4965587"/>
              <a:gd name="connsiteY43" fmla="*/ 1203768 h 1469985"/>
              <a:gd name="connsiteX44" fmla="*/ 2905245 w 4965587"/>
              <a:gd name="connsiteY44" fmla="*/ 1226917 h 1469985"/>
              <a:gd name="connsiteX45" fmla="*/ 2870521 w 4965587"/>
              <a:gd name="connsiteY45" fmla="*/ 1238492 h 1469985"/>
              <a:gd name="connsiteX46" fmla="*/ 2801073 w 4965587"/>
              <a:gd name="connsiteY46" fmla="*/ 1284790 h 1469985"/>
              <a:gd name="connsiteX47" fmla="*/ 2766349 w 4965587"/>
              <a:gd name="connsiteY47" fmla="*/ 1296365 h 1469985"/>
              <a:gd name="connsiteX48" fmla="*/ 2696901 w 4965587"/>
              <a:gd name="connsiteY48" fmla="*/ 1342664 h 1469985"/>
              <a:gd name="connsiteX49" fmla="*/ 2627453 w 4965587"/>
              <a:gd name="connsiteY49" fmla="*/ 1365813 h 1469985"/>
              <a:gd name="connsiteX50" fmla="*/ 2604303 w 4965587"/>
              <a:gd name="connsiteY50" fmla="*/ 1388963 h 1469985"/>
              <a:gd name="connsiteX51" fmla="*/ 2558005 w 4965587"/>
              <a:gd name="connsiteY51" fmla="*/ 1400537 h 1469985"/>
              <a:gd name="connsiteX52" fmla="*/ 2523281 w 4965587"/>
              <a:gd name="connsiteY52" fmla="*/ 1412112 h 1469985"/>
              <a:gd name="connsiteX53" fmla="*/ 2465407 w 4965587"/>
              <a:gd name="connsiteY53" fmla="*/ 1423687 h 1469985"/>
              <a:gd name="connsiteX54" fmla="*/ 2430683 w 4965587"/>
              <a:gd name="connsiteY54" fmla="*/ 1435261 h 1469985"/>
              <a:gd name="connsiteX55" fmla="*/ 2013995 w 4965587"/>
              <a:gd name="connsiteY55" fmla="*/ 1458411 h 1469985"/>
              <a:gd name="connsiteX56" fmla="*/ 1828800 w 4965587"/>
              <a:gd name="connsiteY56" fmla="*/ 1469985 h 1469985"/>
              <a:gd name="connsiteX57" fmla="*/ 1377387 w 4965587"/>
              <a:gd name="connsiteY57" fmla="*/ 1458411 h 1469985"/>
              <a:gd name="connsiteX58" fmla="*/ 1307939 w 4965587"/>
              <a:gd name="connsiteY58" fmla="*/ 1435261 h 1469985"/>
              <a:gd name="connsiteX59" fmla="*/ 1203767 w 4965587"/>
              <a:gd name="connsiteY59" fmla="*/ 1400537 h 1469985"/>
              <a:gd name="connsiteX60" fmla="*/ 1169043 w 4965587"/>
              <a:gd name="connsiteY60" fmla="*/ 1388963 h 1469985"/>
              <a:gd name="connsiteX61" fmla="*/ 1134319 w 4965587"/>
              <a:gd name="connsiteY61" fmla="*/ 1377388 h 1469985"/>
              <a:gd name="connsiteX62" fmla="*/ 1088020 w 4965587"/>
              <a:gd name="connsiteY62" fmla="*/ 1365813 h 1469985"/>
              <a:gd name="connsiteX63" fmla="*/ 1018572 w 4965587"/>
              <a:gd name="connsiteY63" fmla="*/ 1342664 h 1469985"/>
              <a:gd name="connsiteX64" fmla="*/ 972273 w 4965587"/>
              <a:gd name="connsiteY64" fmla="*/ 1331089 h 1469985"/>
              <a:gd name="connsiteX65" fmla="*/ 891250 w 4965587"/>
              <a:gd name="connsiteY65" fmla="*/ 1307940 h 1469985"/>
              <a:gd name="connsiteX66" fmla="*/ 810227 w 4965587"/>
              <a:gd name="connsiteY66" fmla="*/ 1296365 h 1469985"/>
              <a:gd name="connsiteX67" fmla="*/ 347240 w 4965587"/>
              <a:gd name="connsiteY67" fmla="*/ 1307940 h 1469985"/>
              <a:gd name="connsiteX68" fmla="*/ 46298 w 4965587"/>
              <a:gd name="connsiteY68" fmla="*/ 1319514 h 1469985"/>
              <a:gd name="connsiteX69" fmla="*/ 0 w 4965587"/>
              <a:gd name="connsiteY69" fmla="*/ 1331089 h 1469985"/>
              <a:gd name="connsiteX70" fmla="*/ 46298 w 4965587"/>
              <a:gd name="connsiteY70" fmla="*/ 0 h 14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965587" h="1469985">
                <a:moveTo>
                  <a:pt x="46298" y="0"/>
                </a:moveTo>
                <a:lnTo>
                  <a:pt x="4942389" y="0"/>
                </a:lnTo>
                <a:cubicBezTo>
                  <a:pt x="4950106" y="34724"/>
                  <a:pt x="4963320" y="68671"/>
                  <a:pt x="4965539" y="104173"/>
                </a:cubicBezTo>
                <a:cubicBezTo>
                  <a:pt x="4966662" y="122146"/>
                  <a:pt x="4948146" y="237314"/>
                  <a:pt x="4930815" y="254644"/>
                </a:cubicBezTo>
                <a:cubicBezTo>
                  <a:pt x="4923098" y="262360"/>
                  <a:pt x="4914213" y="269063"/>
                  <a:pt x="4907665" y="277793"/>
                </a:cubicBezTo>
                <a:cubicBezTo>
                  <a:pt x="4890972" y="300051"/>
                  <a:pt x="4881040" y="327568"/>
                  <a:pt x="4861367" y="347241"/>
                </a:cubicBezTo>
                <a:cubicBezTo>
                  <a:pt x="4845934" y="362674"/>
                  <a:pt x="4827175" y="375380"/>
                  <a:pt x="4815068" y="393540"/>
                </a:cubicBezTo>
                <a:cubicBezTo>
                  <a:pt x="4785151" y="438416"/>
                  <a:pt x="4805116" y="423865"/>
                  <a:pt x="4757195" y="439838"/>
                </a:cubicBezTo>
                <a:lnTo>
                  <a:pt x="4734045" y="509287"/>
                </a:lnTo>
                <a:lnTo>
                  <a:pt x="4722470" y="544011"/>
                </a:lnTo>
                <a:cubicBezTo>
                  <a:pt x="4726328" y="578735"/>
                  <a:pt x="4727973" y="613777"/>
                  <a:pt x="4734045" y="648183"/>
                </a:cubicBezTo>
                <a:cubicBezTo>
                  <a:pt x="4753086" y="756080"/>
                  <a:pt x="4749845" y="709269"/>
                  <a:pt x="4768769" y="775504"/>
                </a:cubicBezTo>
                <a:cubicBezTo>
                  <a:pt x="4773139" y="790800"/>
                  <a:pt x="4775974" y="806507"/>
                  <a:pt x="4780344" y="821803"/>
                </a:cubicBezTo>
                <a:cubicBezTo>
                  <a:pt x="4783696" y="833534"/>
                  <a:pt x="4788709" y="844756"/>
                  <a:pt x="4791919" y="856527"/>
                </a:cubicBezTo>
                <a:cubicBezTo>
                  <a:pt x="4800290" y="887222"/>
                  <a:pt x="4805007" y="918942"/>
                  <a:pt x="4815068" y="949125"/>
                </a:cubicBezTo>
                <a:cubicBezTo>
                  <a:pt x="4818926" y="960700"/>
                  <a:pt x="4820718" y="973184"/>
                  <a:pt x="4826643" y="983849"/>
                </a:cubicBezTo>
                <a:cubicBezTo>
                  <a:pt x="4840154" y="1008170"/>
                  <a:pt x="4864143" y="1026903"/>
                  <a:pt x="4872941" y="1053297"/>
                </a:cubicBezTo>
                <a:cubicBezTo>
                  <a:pt x="4880658" y="1076446"/>
                  <a:pt x="4882556" y="1102442"/>
                  <a:pt x="4896091" y="1122745"/>
                </a:cubicBezTo>
                <a:cubicBezTo>
                  <a:pt x="4903807" y="1134320"/>
                  <a:pt x="4913590" y="1144757"/>
                  <a:pt x="4919240" y="1157469"/>
                </a:cubicBezTo>
                <a:cubicBezTo>
                  <a:pt x="4929150" y="1179767"/>
                  <a:pt x="4942389" y="1226917"/>
                  <a:pt x="4942389" y="1226917"/>
                </a:cubicBezTo>
                <a:cubicBezTo>
                  <a:pt x="4938531" y="1250066"/>
                  <a:pt x="4939055" y="1274391"/>
                  <a:pt x="4930815" y="1296365"/>
                </a:cubicBezTo>
                <a:cubicBezTo>
                  <a:pt x="4920381" y="1324189"/>
                  <a:pt x="4894155" y="1320482"/>
                  <a:pt x="4872941" y="1331089"/>
                </a:cubicBezTo>
                <a:cubicBezTo>
                  <a:pt x="4860499" y="1337310"/>
                  <a:pt x="4849792" y="1346522"/>
                  <a:pt x="4838217" y="1354238"/>
                </a:cubicBezTo>
                <a:cubicBezTo>
                  <a:pt x="4822784" y="1350380"/>
                  <a:pt x="4806147" y="1349778"/>
                  <a:pt x="4791919" y="1342664"/>
                </a:cubicBezTo>
                <a:cubicBezTo>
                  <a:pt x="4782158" y="1337784"/>
                  <a:pt x="4777499" y="1326062"/>
                  <a:pt x="4768769" y="1319514"/>
                </a:cubicBezTo>
                <a:cubicBezTo>
                  <a:pt x="4746511" y="1302821"/>
                  <a:pt x="4722470" y="1288649"/>
                  <a:pt x="4699321" y="1273216"/>
                </a:cubicBezTo>
                <a:lnTo>
                  <a:pt x="4699321" y="1273216"/>
                </a:lnTo>
                <a:cubicBezTo>
                  <a:pt x="4676172" y="1265499"/>
                  <a:pt x="4653546" y="1255984"/>
                  <a:pt x="4629873" y="1250066"/>
                </a:cubicBezTo>
                <a:cubicBezTo>
                  <a:pt x="4577298" y="1236923"/>
                  <a:pt x="4574935" y="1235025"/>
                  <a:pt x="4514126" y="1226917"/>
                </a:cubicBezTo>
                <a:cubicBezTo>
                  <a:pt x="4479495" y="1222299"/>
                  <a:pt x="4444464" y="1220791"/>
                  <a:pt x="4409954" y="1215342"/>
                </a:cubicBezTo>
                <a:cubicBezTo>
                  <a:pt x="4371089" y="1209205"/>
                  <a:pt x="4331534" y="1204636"/>
                  <a:pt x="4294207" y="1192193"/>
                </a:cubicBezTo>
                <a:cubicBezTo>
                  <a:pt x="4282632" y="1188335"/>
                  <a:pt x="4271447" y="1183011"/>
                  <a:pt x="4259483" y="1180618"/>
                </a:cubicBezTo>
                <a:cubicBezTo>
                  <a:pt x="4232731" y="1175268"/>
                  <a:pt x="4205302" y="1173924"/>
                  <a:pt x="4178460" y="1169044"/>
                </a:cubicBezTo>
                <a:cubicBezTo>
                  <a:pt x="4162809" y="1166198"/>
                  <a:pt x="4147458" y="1161839"/>
                  <a:pt x="4132162" y="1157469"/>
                </a:cubicBezTo>
                <a:cubicBezTo>
                  <a:pt x="4120431" y="1154117"/>
                  <a:pt x="4109555" y="1147320"/>
                  <a:pt x="4097438" y="1145894"/>
                </a:cubicBezTo>
                <a:cubicBezTo>
                  <a:pt x="4043656" y="1139567"/>
                  <a:pt x="3989373" y="1138637"/>
                  <a:pt x="3935392" y="1134319"/>
                </a:cubicBezTo>
                <a:cubicBezTo>
                  <a:pt x="3892912" y="1130921"/>
                  <a:pt x="3850511" y="1126603"/>
                  <a:pt x="3808070" y="1122745"/>
                </a:cubicBezTo>
                <a:cubicBezTo>
                  <a:pt x="3788779" y="1118887"/>
                  <a:pt x="3769283" y="1115942"/>
                  <a:pt x="3750197" y="1111170"/>
                </a:cubicBezTo>
                <a:cubicBezTo>
                  <a:pt x="3738361" y="1108211"/>
                  <a:pt x="3727619" y="1100752"/>
                  <a:pt x="3715473" y="1099595"/>
                </a:cubicBezTo>
                <a:cubicBezTo>
                  <a:pt x="3646231" y="1093001"/>
                  <a:pt x="3576577" y="1091879"/>
                  <a:pt x="3507129" y="1088021"/>
                </a:cubicBezTo>
                <a:cubicBezTo>
                  <a:pt x="3383666" y="1091879"/>
                  <a:pt x="3259879" y="1089873"/>
                  <a:pt x="3136739" y="1099595"/>
                </a:cubicBezTo>
                <a:cubicBezTo>
                  <a:pt x="3095855" y="1102823"/>
                  <a:pt x="3024932" y="1141956"/>
                  <a:pt x="2997843" y="1169044"/>
                </a:cubicBezTo>
                <a:cubicBezTo>
                  <a:pt x="2990126" y="1176760"/>
                  <a:pt x="2984051" y="1186578"/>
                  <a:pt x="2974693" y="1192193"/>
                </a:cubicBezTo>
                <a:cubicBezTo>
                  <a:pt x="2964231" y="1198470"/>
                  <a:pt x="2950882" y="1198312"/>
                  <a:pt x="2939969" y="1203768"/>
                </a:cubicBezTo>
                <a:cubicBezTo>
                  <a:pt x="2927527" y="1209989"/>
                  <a:pt x="2917687" y="1220696"/>
                  <a:pt x="2905245" y="1226917"/>
                </a:cubicBezTo>
                <a:cubicBezTo>
                  <a:pt x="2894332" y="1232373"/>
                  <a:pt x="2881186" y="1232567"/>
                  <a:pt x="2870521" y="1238492"/>
                </a:cubicBezTo>
                <a:cubicBezTo>
                  <a:pt x="2846200" y="1252003"/>
                  <a:pt x="2827467" y="1275992"/>
                  <a:pt x="2801073" y="1284790"/>
                </a:cubicBezTo>
                <a:cubicBezTo>
                  <a:pt x="2789498" y="1288648"/>
                  <a:pt x="2777014" y="1290440"/>
                  <a:pt x="2766349" y="1296365"/>
                </a:cubicBezTo>
                <a:cubicBezTo>
                  <a:pt x="2742028" y="1309877"/>
                  <a:pt x="2723295" y="1333866"/>
                  <a:pt x="2696901" y="1342664"/>
                </a:cubicBezTo>
                <a:lnTo>
                  <a:pt x="2627453" y="1365813"/>
                </a:lnTo>
                <a:cubicBezTo>
                  <a:pt x="2619736" y="1373530"/>
                  <a:pt x="2614064" y="1384083"/>
                  <a:pt x="2604303" y="1388963"/>
                </a:cubicBezTo>
                <a:cubicBezTo>
                  <a:pt x="2590075" y="1396077"/>
                  <a:pt x="2573301" y="1396167"/>
                  <a:pt x="2558005" y="1400537"/>
                </a:cubicBezTo>
                <a:cubicBezTo>
                  <a:pt x="2546274" y="1403889"/>
                  <a:pt x="2535118" y="1409153"/>
                  <a:pt x="2523281" y="1412112"/>
                </a:cubicBezTo>
                <a:cubicBezTo>
                  <a:pt x="2504195" y="1416884"/>
                  <a:pt x="2484493" y="1418916"/>
                  <a:pt x="2465407" y="1423687"/>
                </a:cubicBezTo>
                <a:cubicBezTo>
                  <a:pt x="2453571" y="1426646"/>
                  <a:pt x="2442519" y="1432302"/>
                  <a:pt x="2430683" y="1435261"/>
                </a:cubicBezTo>
                <a:cubicBezTo>
                  <a:pt x="2294603" y="1469281"/>
                  <a:pt x="2154414" y="1452436"/>
                  <a:pt x="2013995" y="1458411"/>
                </a:cubicBezTo>
                <a:cubicBezTo>
                  <a:pt x="1952199" y="1461041"/>
                  <a:pt x="1890532" y="1466127"/>
                  <a:pt x="1828800" y="1469985"/>
                </a:cubicBezTo>
                <a:cubicBezTo>
                  <a:pt x="1678329" y="1466127"/>
                  <a:pt x="1527574" y="1468423"/>
                  <a:pt x="1377387" y="1458411"/>
                </a:cubicBezTo>
                <a:cubicBezTo>
                  <a:pt x="1353039" y="1456788"/>
                  <a:pt x="1331088" y="1442977"/>
                  <a:pt x="1307939" y="1435261"/>
                </a:cubicBezTo>
                <a:lnTo>
                  <a:pt x="1203767" y="1400537"/>
                </a:lnTo>
                <a:lnTo>
                  <a:pt x="1169043" y="1388963"/>
                </a:lnTo>
                <a:cubicBezTo>
                  <a:pt x="1157468" y="1385105"/>
                  <a:pt x="1146156" y="1380347"/>
                  <a:pt x="1134319" y="1377388"/>
                </a:cubicBezTo>
                <a:cubicBezTo>
                  <a:pt x="1118886" y="1373530"/>
                  <a:pt x="1103257" y="1370384"/>
                  <a:pt x="1088020" y="1365813"/>
                </a:cubicBezTo>
                <a:cubicBezTo>
                  <a:pt x="1064648" y="1358801"/>
                  <a:pt x="1042245" y="1348582"/>
                  <a:pt x="1018572" y="1342664"/>
                </a:cubicBezTo>
                <a:cubicBezTo>
                  <a:pt x="1003139" y="1338806"/>
                  <a:pt x="987569" y="1335459"/>
                  <a:pt x="972273" y="1331089"/>
                </a:cubicBezTo>
                <a:cubicBezTo>
                  <a:pt x="928879" y="1318690"/>
                  <a:pt x="941013" y="1316988"/>
                  <a:pt x="891250" y="1307940"/>
                </a:cubicBezTo>
                <a:cubicBezTo>
                  <a:pt x="864408" y="1303060"/>
                  <a:pt x="837235" y="1300223"/>
                  <a:pt x="810227" y="1296365"/>
                </a:cubicBezTo>
                <a:lnTo>
                  <a:pt x="347240" y="1307940"/>
                </a:lnTo>
                <a:cubicBezTo>
                  <a:pt x="246898" y="1310981"/>
                  <a:pt x="146464" y="1312836"/>
                  <a:pt x="46298" y="1319514"/>
                </a:cubicBezTo>
                <a:cubicBezTo>
                  <a:pt x="30426" y="1320572"/>
                  <a:pt x="0" y="1331089"/>
                  <a:pt x="0" y="1331089"/>
                </a:cubicBezTo>
                <a:lnTo>
                  <a:pt x="46298" y="0"/>
                </a:lnTo>
                <a:close/>
              </a:path>
            </a:pathLst>
          </a:custGeom>
          <a:solidFill>
            <a:srgbClr val="829753"/>
          </a:solidFill>
          <a:ln>
            <a:solidFill>
              <a:srgbClr val="829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333683" y="4659589"/>
            <a:ext cx="6621644" cy="3044142"/>
          </a:xfrm>
          <a:custGeom>
            <a:avLst/>
            <a:gdLst>
              <a:gd name="connsiteX0" fmla="*/ 1216267 w 6621644"/>
              <a:gd name="connsiteY0" fmla="*/ 196770 h 3044142"/>
              <a:gd name="connsiteX1" fmla="*/ 1216267 w 6621644"/>
              <a:gd name="connsiteY1" fmla="*/ 196770 h 3044142"/>
              <a:gd name="connsiteX2" fmla="*/ 1540358 w 6621644"/>
              <a:gd name="connsiteY2" fmla="*/ 150471 h 3044142"/>
              <a:gd name="connsiteX3" fmla="*/ 1713978 w 6621644"/>
              <a:gd name="connsiteY3" fmla="*/ 185195 h 3044142"/>
              <a:gd name="connsiteX4" fmla="*/ 1783426 w 6621644"/>
              <a:gd name="connsiteY4" fmla="*/ 208345 h 3044142"/>
              <a:gd name="connsiteX5" fmla="*/ 1818150 w 6621644"/>
              <a:gd name="connsiteY5" fmla="*/ 219919 h 3044142"/>
              <a:gd name="connsiteX6" fmla="*/ 1841299 w 6621644"/>
              <a:gd name="connsiteY6" fmla="*/ 243069 h 3044142"/>
              <a:gd name="connsiteX7" fmla="*/ 1899173 w 6621644"/>
              <a:gd name="connsiteY7" fmla="*/ 254643 h 3044142"/>
              <a:gd name="connsiteX8" fmla="*/ 2026494 w 6621644"/>
              <a:gd name="connsiteY8" fmla="*/ 289368 h 3044142"/>
              <a:gd name="connsiteX9" fmla="*/ 2628378 w 6621644"/>
              <a:gd name="connsiteY9" fmla="*/ 324092 h 3044142"/>
              <a:gd name="connsiteX10" fmla="*/ 2663102 w 6621644"/>
              <a:gd name="connsiteY10" fmla="*/ 335666 h 3044142"/>
              <a:gd name="connsiteX11" fmla="*/ 3612226 w 6621644"/>
              <a:gd name="connsiteY11" fmla="*/ 335666 h 3044142"/>
              <a:gd name="connsiteX12" fmla="*/ 3681674 w 6621644"/>
              <a:gd name="connsiteY12" fmla="*/ 324092 h 3044142"/>
              <a:gd name="connsiteX13" fmla="*/ 3866869 w 6621644"/>
              <a:gd name="connsiteY13" fmla="*/ 300942 h 3044142"/>
              <a:gd name="connsiteX14" fmla="*/ 3913168 w 6621644"/>
              <a:gd name="connsiteY14" fmla="*/ 289368 h 3044142"/>
              <a:gd name="connsiteX15" fmla="*/ 3982616 w 6621644"/>
              <a:gd name="connsiteY15" fmla="*/ 266218 h 3044142"/>
              <a:gd name="connsiteX16" fmla="*/ 4052064 w 6621644"/>
              <a:gd name="connsiteY16" fmla="*/ 208345 h 3044142"/>
              <a:gd name="connsiteX17" fmla="*/ 4086788 w 6621644"/>
              <a:gd name="connsiteY17" fmla="*/ 196770 h 3044142"/>
              <a:gd name="connsiteX18" fmla="*/ 4156236 w 6621644"/>
              <a:gd name="connsiteY18" fmla="*/ 150471 h 3044142"/>
              <a:gd name="connsiteX19" fmla="*/ 4225684 w 6621644"/>
              <a:gd name="connsiteY19" fmla="*/ 127322 h 3044142"/>
              <a:gd name="connsiteX20" fmla="*/ 4329856 w 6621644"/>
              <a:gd name="connsiteY20" fmla="*/ 81023 h 3044142"/>
              <a:gd name="connsiteX21" fmla="*/ 4364581 w 6621644"/>
              <a:gd name="connsiteY21" fmla="*/ 69449 h 3044142"/>
              <a:gd name="connsiteX22" fmla="*/ 4445603 w 6621644"/>
              <a:gd name="connsiteY22" fmla="*/ 34724 h 3044142"/>
              <a:gd name="connsiteX23" fmla="*/ 4723396 w 6621644"/>
              <a:gd name="connsiteY23" fmla="*/ 0 h 3044142"/>
              <a:gd name="connsiteX24" fmla="*/ 5522049 w 6621644"/>
              <a:gd name="connsiteY24" fmla="*/ 23150 h 3044142"/>
              <a:gd name="connsiteX25" fmla="*/ 5556773 w 6621644"/>
              <a:gd name="connsiteY25" fmla="*/ 34724 h 3044142"/>
              <a:gd name="connsiteX26" fmla="*/ 5695669 w 6621644"/>
              <a:gd name="connsiteY26" fmla="*/ 57874 h 3044142"/>
              <a:gd name="connsiteX27" fmla="*/ 5741968 w 6621644"/>
              <a:gd name="connsiteY27" fmla="*/ 81023 h 3044142"/>
              <a:gd name="connsiteX28" fmla="*/ 5822991 w 6621644"/>
              <a:gd name="connsiteY28" fmla="*/ 104173 h 3044142"/>
              <a:gd name="connsiteX29" fmla="*/ 5857715 w 6621644"/>
              <a:gd name="connsiteY29" fmla="*/ 127322 h 3044142"/>
              <a:gd name="connsiteX30" fmla="*/ 5927163 w 6621644"/>
              <a:gd name="connsiteY30" fmla="*/ 162046 h 3044142"/>
              <a:gd name="connsiteX31" fmla="*/ 5961887 w 6621644"/>
              <a:gd name="connsiteY31" fmla="*/ 196770 h 3044142"/>
              <a:gd name="connsiteX32" fmla="*/ 6031335 w 6621644"/>
              <a:gd name="connsiteY32" fmla="*/ 219919 h 3044142"/>
              <a:gd name="connsiteX33" fmla="*/ 6054484 w 6621644"/>
              <a:gd name="connsiteY33" fmla="*/ 254643 h 3044142"/>
              <a:gd name="connsiteX34" fmla="*/ 6100783 w 6621644"/>
              <a:gd name="connsiteY34" fmla="*/ 266218 h 3044142"/>
              <a:gd name="connsiteX35" fmla="*/ 6170231 w 6621644"/>
              <a:gd name="connsiteY35" fmla="*/ 312517 h 3044142"/>
              <a:gd name="connsiteX36" fmla="*/ 6262829 w 6621644"/>
              <a:gd name="connsiteY36" fmla="*/ 405114 h 3044142"/>
              <a:gd name="connsiteX37" fmla="*/ 6332277 w 6621644"/>
              <a:gd name="connsiteY37" fmla="*/ 451413 h 3044142"/>
              <a:gd name="connsiteX38" fmla="*/ 6367001 w 6621644"/>
              <a:gd name="connsiteY38" fmla="*/ 474562 h 3044142"/>
              <a:gd name="connsiteX39" fmla="*/ 6436449 w 6621644"/>
              <a:gd name="connsiteY39" fmla="*/ 567160 h 3044142"/>
              <a:gd name="connsiteX40" fmla="*/ 6459598 w 6621644"/>
              <a:gd name="connsiteY40" fmla="*/ 601884 h 3044142"/>
              <a:gd name="connsiteX41" fmla="*/ 6482748 w 6621644"/>
              <a:gd name="connsiteY41" fmla="*/ 636608 h 3044142"/>
              <a:gd name="connsiteX42" fmla="*/ 6517472 w 6621644"/>
              <a:gd name="connsiteY42" fmla="*/ 717631 h 3044142"/>
              <a:gd name="connsiteX43" fmla="*/ 6540621 w 6621644"/>
              <a:gd name="connsiteY43" fmla="*/ 787079 h 3044142"/>
              <a:gd name="connsiteX44" fmla="*/ 6563770 w 6621644"/>
              <a:gd name="connsiteY44" fmla="*/ 856527 h 3044142"/>
              <a:gd name="connsiteX45" fmla="*/ 6598494 w 6621644"/>
              <a:gd name="connsiteY45" fmla="*/ 960699 h 3044142"/>
              <a:gd name="connsiteX46" fmla="*/ 6610069 w 6621644"/>
              <a:gd name="connsiteY46" fmla="*/ 995423 h 3044142"/>
              <a:gd name="connsiteX47" fmla="*/ 6621644 w 6621644"/>
              <a:gd name="connsiteY47" fmla="*/ 1064871 h 3044142"/>
              <a:gd name="connsiteX48" fmla="*/ 6610069 w 6621644"/>
              <a:gd name="connsiteY48" fmla="*/ 1620456 h 3044142"/>
              <a:gd name="connsiteX49" fmla="*/ 6598494 w 6621644"/>
              <a:gd name="connsiteY49" fmla="*/ 1678330 h 3044142"/>
              <a:gd name="connsiteX50" fmla="*/ 6575345 w 6621644"/>
              <a:gd name="connsiteY50" fmla="*/ 1747778 h 3044142"/>
              <a:gd name="connsiteX51" fmla="*/ 6552196 w 6621644"/>
              <a:gd name="connsiteY51" fmla="*/ 1817226 h 3044142"/>
              <a:gd name="connsiteX52" fmla="*/ 6540621 w 6621644"/>
              <a:gd name="connsiteY52" fmla="*/ 1851950 h 3044142"/>
              <a:gd name="connsiteX53" fmla="*/ 6529046 w 6621644"/>
              <a:gd name="connsiteY53" fmla="*/ 1886674 h 3044142"/>
              <a:gd name="connsiteX54" fmla="*/ 6517472 w 6621644"/>
              <a:gd name="connsiteY54" fmla="*/ 1932973 h 3044142"/>
              <a:gd name="connsiteX55" fmla="*/ 6494322 w 6621644"/>
              <a:gd name="connsiteY55" fmla="*/ 1956122 h 3044142"/>
              <a:gd name="connsiteX56" fmla="*/ 6471173 w 6621644"/>
              <a:gd name="connsiteY56" fmla="*/ 2025570 h 3044142"/>
              <a:gd name="connsiteX57" fmla="*/ 6459598 w 6621644"/>
              <a:gd name="connsiteY57" fmla="*/ 2060294 h 3044142"/>
              <a:gd name="connsiteX58" fmla="*/ 6413299 w 6621644"/>
              <a:gd name="connsiteY58" fmla="*/ 2129742 h 3044142"/>
              <a:gd name="connsiteX59" fmla="*/ 6401725 w 6621644"/>
              <a:gd name="connsiteY59" fmla="*/ 2164466 h 3044142"/>
              <a:gd name="connsiteX60" fmla="*/ 6378575 w 6621644"/>
              <a:gd name="connsiteY60" fmla="*/ 2187616 h 3044142"/>
              <a:gd name="connsiteX61" fmla="*/ 6355426 w 6621644"/>
              <a:gd name="connsiteY61" fmla="*/ 2257064 h 3044142"/>
              <a:gd name="connsiteX62" fmla="*/ 6320702 w 6621644"/>
              <a:gd name="connsiteY62" fmla="*/ 2291788 h 3044142"/>
              <a:gd name="connsiteX63" fmla="*/ 6274403 w 6621644"/>
              <a:gd name="connsiteY63" fmla="*/ 2349661 h 3044142"/>
              <a:gd name="connsiteX64" fmla="*/ 6239679 w 6621644"/>
              <a:gd name="connsiteY64" fmla="*/ 2361236 h 3044142"/>
              <a:gd name="connsiteX65" fmla="*/ 6193381 w 6621644"/>
              <a:gd name="connsiteY65" fmla="*/ 2395960 h 3044142"/>
              <a:gd name="connsiteX66" fmla="*/ 6112358 w 6621644"/>
              <a:gd name="connsiteY66" fmla="*/ 2465408 h 3044142"/>
              <a:gd name="connsiteX67" fmla="*/ 6077634 w 6621644"/>
              <a:gd name="connsiteY67" fmla="*/ 2476983 h 3044142"/>
              <a:gd name="connsiteX68" fmla="*/ 6054484 w 6621644"/>
              <a:gd name="connsiteY68" fmla="*/ 2500132 h 3044142"/>
              <a:gd name="connsiteX69" fmla="*/ 6008186 w 6621644"/>
              <a:gd name="connsiteY69" fmla="*/ 2511707 h 3044142"/>
              <a:gd name="connsiteX70" fmla="*/ 5961887 w 6621644"/>
              <a:gd name="connsiteY70" fmla="*/ 2534856 h 3044142"/>
              <a:gd name="connsiteX71" fmla="*/ 5857715 w 6621644"/>
              <a:gd name="connsiteY71" fmla="*/ 2592730 h 3044142"/>
              <a:gd name="connsiteX72" fmla="*/ 5834565 w 6621644"/>
              <a:gd name="connsiteY72" fmla="*/ 2615879 h 3044142"/>
              <a:gd name="connsiteX73" fmla="*/ 5765117 w 6621644"/>
              <a:gd name="connsiteY73" fmla="*/ 2639028 h 3044142"/>
              <a:gd name="connsiteX74" fmla="*/ 5730393 w 6621644"/>
              <a:gd name="connsiteY74" fmla="*/ 2650603 h 3044142"/>
              <a:gd name="connsiteX75" fmla="*/ 5684094 w 6621644"/>
              <a:gd name="connsiteY75" fmla="*/ 2662178 h 3044142"/>
              <a:gd name="connsiteX76" fmla="*/ 5579922 w 6621644"/>
              <a:gd name="connsiteY76" fmla="*/ 2708476 h 3044142"/>
              <a:gd name="connsiteX77" fmla="*/ 5498899 w 6621644"/>
              <a:gd name="connsiteY77" fmla="*/ 2731626 h 3044142"/>
              <a:gd name="connsiteX78" fmla="*/ 5441026 w 6621644"/>
              <a:gd name="connsiteY78" fmla="*/ 2754775 h 3044142"/>
              <a:gd name="connsiteX79" fmla="*/ 5371578 w 6621644"/>
              <a:gd name="connsiteY79" fmla="*/ 2766350 h 3044142"/>
              <a:gd name="connsiteX80" fmla="*/ 5336854 w 6621644"/>
              <a:gd name="connsiteY80" fmla="*/ 2777924 h 3044142"/>
              <a:gd name="connsiteX81" fmla="*/ 5278981 w 6621644"/>
              <a:gd name="connsiteY81" fmla="*/ 2789499 h 3044142"/>
              <a:gd name="connsiteX82" fmla="*/ 5174808 w 6621644"/>
              <a:gd name="connsiteY82" fmla="*/ 2835798 h 3044142"/>
              <a:gd name="connsiteX83" fmla="*/ 5082211 w 6621644"/>
              <a:gd name="connsiteY83" fmla="*/ 2858947 h 3044142"/>
              <a:gd name="connsiteX84" fmla="*/ 5047487 w 6621644"/>
              <a:gd name="connsiteY84" fmla="*/ 2882097 h 3044142"/>
              <a:gd name="connsiteX85" fmla="*/ 4862292 w 6621644"/>
              <a:gd name="connsiteY85" fmla="*/ 2939970 h 3044142"/>
              <a:gd name="connsiteX86" fmla="*/ 4769694 w 6621644"/>
              <a:gd name="connsiteY86" fmla="*/ 2986269 h 3044142"/>
              <a:gd name="connsiteX87" fmla="*/ 4630798 w 6621644"/>
              <a:gd name="connsiteY87" fmla="*/ 3009418 h 3044142"/>
              <a:gd name="connsiteX88" fmla="*/ 4376155 w 6621644"/>
              <a:gd name="connsiteY88" fmla="*/ 3044142 h 3044142"/>
              <a:gd name="connsiteX89" fmla="*/ 3623801 w 6621644"/>
              <a:gd name="connsiteY89" fmla="*/ 3032568 h 3044142"/>
              <a:gd name="connsiteX90" fmla="*/ 3045067 w 6621644"/>
              <a:gd name="connsiteY90" fmla="*/ 3009418 h 3044142"/>
              <a:gd name="connsiteX91" fmla="*/ 2825148 w 6621644"/>
              <a:gd name="connsiteY91" fmla="*/ 2997843 h 3044142"/>
              <a:gd name="connsiteX92" fmla="*/ 2211689 w 6621644"/>
              <a:gd name="connsiteY92" fmla="*/ 2963119 h 3044142"/>
              <a:gd name="connsiteX93" fmla="*/ 2038069 w 6621644"/>
              <a:gd name="connsiteY93" fmla="*/ 2939970 h 3044142"/>
              <a:gd name="connsiteX94" fmla="*/ 1922322 w 6621644"/>
              <a:gd name="connsiteY94" fmla="*/ 2928395 h 3044142"/>
              <a:gd name="connsiteX95" fmla="*/ 1829725 w 6621644"/>
              <a:gd name="connsiteY95" fmla="*/ 2905246 h 3044142"/>
              <a:gd name="connsiteX96" fmla="*/ 1667679 w 6621644"/>
              <a:gd name="connsiteY96" fmla="*/ 2858947 h 3044142"/>
              <a:gd name="connsiteX97" fmla="*/ 1447760 w 6621644"/>
              <a:gd name="connsiteY97" fmla="*/ 2801074 h 3044142"/>
              <a:gd name="connsiteX98" fmla="*/ 1320439 w 6621644"/>
              <a:gd name="connsiteY98" fmla="*/ 2731626 h 3044142"/>
              <a:gd name="connsiteX99" fmla="*/ 1274140 w 6621644"/>
              <a:gd name="connsiteY99" fmla="*/ 2708476 h 3044142"/>
              <a:gd name="connsiteX100" fmla="*/ 1216267 w 6621644"/>
              <a:gd name="connsiteY100" fmla="*/ 2685327 h 3044142"/>
              <a:gd name="connsiteX101" fmla="*/ 1112094 w 6621644"/>
              <a:gd name="connsiteY101" fmla="*/ 2615879 h 3044142"/>
              <a:gd name="connsiteX102" fmla="*/ 1054221 w 6621644"/>
              <a:gd name="connsiteY102" fmla="*/ 2581155 h 3044142"/>
              <a:gd name="connsiteX103" fmla="*/ 869026 w 6621644"/>
              <a:gd name="connsiteY103" fmla="*/ 2442259 h 3044142"/>
              <a:gd name="connsiteX104" fmla="*/ 672256 w 6621644"/>
              <a:gd name="connsiteY104" fmla="*/ 2314937 h 3044142"/>
              <a:gd name="connsiteX105" fmla="*/ 510211 w 6621644"/>
              <a:gd name="connsiteY105" fmla="*/ 2210765 h 3044142"/>
              <a:gd name="connsiteX106" fmla="*/ 336591 w 6621644"/>
              <a:gd name="connsiteY106" fmla="*/ 2083443 h 3044142"/>
              <a:gd name="connsiteX107" fmla="*/ 278717 w 6621644"/>
              <a:gd name="connsiteY107" fmla="*/ 2025570 h 3044142"/>
              <a:gd name="connsiteX108" fmla="*/ 186120 w 6621644"/>
              <a:gd name="connsiteY108" fmla="*/ 1932973 h 3044142"/>
              <a:gd name="connsiteX109" fmla="*/ 139821 w 6621644"/>
              <a:gd name="connsiteY109" fmla="*/ 1840375 h 3044142"/>
              <a:gd name="connsiteX110" fmla="*/ 24074 w 6621644"/>
              <a:gd name="connsiteY110" fmla="*/ 1585732 h 3044142"/>
              <a:gd name="connsiteX111" fmla="*/ 35649 w 6621644"/>
              <a:gd name="connsiteY111" fmla="*/ 682907 h 3044142"/>
              <a:gd name="connsiteX112" fmla="*/ 47224 w 6621644"/>
              <a:gd name="connsiteY112" fmla="*/ 625033 h 3044142"/>
              <a:gd name="connsiteX113" fmla="*/ 116672 w 6621644"/>
              <a:gd name="connsiteY113" fmla="*/ 497712 h 3044142"/>
              <a:gd name="connsiteX114" fmla="*/ 128246 w 6621644"/>
              <a:gd name="connsiteY114" fmla="*/ 462988 h 3044142"/>
              <a:gd name="connsiteX115" fmla="*/ 162970 w 6621644"/>
              <a:gd name="connsiteY115" fmla="*/ 451413 h 3044142"/>
              <a:gd name="connsiteX116" fmla="*/ 278717 w 6621644"/>
              <a:gd name="connsiteY116" fmla="*/ 405114 h 3044142"/>
              <a:gd name="connsiteX117" fmla="*/ 325016 w 6621644"/>
              <a:gd name="connsiteY117" fmla="*/ 393540 h 3044142"/>
              <a:gd name="connsiteX118" fmla="*/ 382889 w 6621644"/>
              <a:gd name="connsiteY118" fmla="*/ 370390 h 3044142"/>
              <a:gd name="connsiteX119" fmla="*/ 463912 w 6621644"/>
              <a:gd name="connsiteY119" fmla="*/ 358816 h 3044142"/>
              <a:gd name="connsiteX120" fmla="*/ 568084 w 6621644"/>
              <a:gd name="connsiteY120" fmla="*/ 324092 h 3044142"/>
              <a:gd name="connsiteX121" fmla="*/ 649107 w 6621644"/>
              <a:gd name="connsiteY121" fmla="*/ 312517 h 3044142"/>
              <a:gd name="connsiteX122" fmla="*/ 915325 w 6621644"/>
              <a:gd name="connsiteY122" fmla="*/ 243069 h 3044142"/>
              <a:gd name="connsiteX123" fmla="*/ 984773 w 6621644"/>
              <a:gd name="connsiteY123" fmla="*/ 219919 h 3044142"/>
              <a:gd name="connsiteX124" fmla="*/ 1077370 w 6621644"/>
              <a:gd name="connsiteY124" fmla="*/ 208345 h 3044142"/>
              <a:gd name="connsiteX125" fmla="*/ 1216267 w 6621644"/>
              <a:gd name="connsiteY125" fmla="*/ 196770 h 304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21644" h="3044142">
                <a:moveTo>
                  <a:pt x="1216267" y="196770"/>
                </a:moveTo>
                <a:lnTo>
                  <a:pt x="1216267" y="196770"/>
                </a:lnTo>
                <a:cubicBezTo>
                  <a:pt x="1431263" y="150699"/>
                  <a:pt x="1323211" y="165982"/>
                  <a:pt x="1540358" y="150471"/>
                </a:cubicBezTo>
                <a:cubicBezTo>
                  <a:pt x="1668779" y="164740"/>
                  <a:pt x="1611387" y="150998"/>
                  <a:pt x="1713978" y="185195"/>
                </a:cubicBezTo>
                <a:lnTo>
                  <a:pt x="1783426" y="208345"/>
                </a:lnTo>
                <a:lnTo>
                  <a:pt x="1818150" y="219919"/>
                </a:lnTo>
                <a:cubicBezTo>
                  <a:pt x="1825866" y="227636"/>
                  <a:pt x="1831269" y="238770"/>
                  <a:pt x="1841299" y="243069"/>
                </a:cubicBezTo>
                <a:cubicBezTo>
                  <a:pt x="1859382" y="250819"/>
                  <a:pt x="1880087" y="249872"/>
                  <a:pt x="1899173" y="254643"/>
                </a:cubicBezTo>
                <a:cubicBezTo>
                  <a:pt x="1958034" y="269358"/>
                  <a:pt x="1937827" y="281307"/>
                  <a:pt x="2026494" y="289368"/>
                </a:cubicBezTo>
                <a:cubicBezTo>
                  <a:pt x="2396473" y="323002"/>
                  <a:pt x="2195953" y="309677"/>
                  <a:pt x="2628378" y="324092"/>
                </a:cubicBezTo>
                <a:cubicBezTo>
                  <a:pt x="2639953" y="327950"/>
                  <a:pt x="2650918" y="335025"/>
                  <a:pt x="2663102" y="335666"/>
                </a:cubicBezTo>
                <a:cubicBezTo>
                  <a:pt x="3058629" y="356483"/>
                  <a:pt x="3189446" y="344662"/>
                  <a:pt x="3612226" y="335666"/>
                </a:cubicBezTo>
                <a:cubicBezTo>
                  <a:pt x="3635375" y="331808"/>
                  <a:pt x="3658421" y="327263"/>
                  <a:pt x="3681674" y="324092"/>
                </a:cubicBezTo>
                <a:cubicBezTo>
                  <a:pt x="3743316" y="315686"/>
                  <a:pt x="3806514" y="316030"/>
                  <a:pt x="3866869" y="300942"/>
                </a:cubicBezTo>
                <a:cubicBezTo>
                  <a:pt x="3882302" y="297084"/>
                  <a:pt x="3897931" y="293939"/>
                  <a:pt x="3913168" y="289368"/>
                </a:cubicBezTo>
                <a:cubicBezTo>
                  <a:pt x="3936541" y="282356"/>
                  <a:pt x="3982616" y="266218"/>
                  <a:pt x="3982616" y="266218"/>
                </a:cubicBezTo>
                <a:cubicBezTo>
                  <a:pt x="4008215" y="240619"/>
                  <a:pt x="4019834" y="224460"/>
                  <a:pt x="4052064" y="208345"/>
                </a:cubicBezTo>
                <a:cubicBezTo>
                  <a:pt x="4062977" y="202889"/>
                  <a:pt x="4076123" y="202695"/>
                  <a:pt x="4086788" y="196770"/>
                </a:cubicBezTo>
                <a:cubicBezTo>
                  <a:pt x="4111109" y="183258"/>
                  <a:pt x="4129842" y="159269"/>
                  <a:pt x="4156236" y="150471"/>
                </a:cubicBezTo>
                <a:cubicBezTo>
                  <a:pt x="4179385" y="142755"/>
                  <a:pt x="4205381" y="140857"/>
                  <a:pt x="4225684" y="127322"/>
                </a:cubicBezTo>
                <a:cubicBezTo>
                  <a:pt x="4280710" y="90639"/>
                  <a:pt x="4247214" y="108570"/>
                  <a:pt x="4329856" y="81023"/>
                </a:cubicBezTo>
                <a:lnTo>
                  <a:pt x="4364581" y="69449"/>
                </a:lnTo>
                <a:cubicBezTo>
                  <a:pt x="4419670" y="32722"/>
                  <a:pt x="4377657" y="55108"/>
                  <a:pt x="4445603" y="34724"/>
                </a:cubicBezTo>
                <a:cubicBezTo>
                  <a:pt x="4599502" y="-11446"/>
                  <a:pt x="4438054" y="15853"/>
                  <a:pt x="4723396" y="0"/>
                </a:cubicBezTo>
                <a:cubicBezTo>
                  <a:pt x="4733545" y="185"/>
                  <a:pt x="5321963" y="-389"/>
                  <a:pt x="5522049" y="23150"/>
                </a:cubicBezTo>
                <a:cubicBezTo>
                  <a:pt x="5534166" y="24576"/>
                  <a:pt x="5544769" y="32541"/>
                  <a:pt x="5556773" y="34724"/>
                </a:cubicBezTo>
                <a:cubicBezTo>
                  <a:pt x="5600275" y="42633"/>
                  <a:pt x="5652374" y="41638"/>
                  <a:pt x="5695669" y="57874"/>
                </a:cubicBezTo>
                <a:cubicBezTo>
                  <a:pt x="5711825" y="63932"/>
                  <a:pt x="5726109" y="74226"/>
                  <a:pt x="5741968" y="81023"/>
                </a:cubicBezTo>
                <a:cubicBezTo>
                  <a:pt x="5765217" y="90987"/>
                  <a:pt x="5799494" y="98299"/>
                  <a:pt x="5822991" y="104173"/>
                </a:cubicBezTo>
                <a:cubicBezTo>
                  <a:pt x="5834566" y="111889"/>
                  <a:pt x="5845273" y="121101"/>
                  <a:pt x="5857715" y="127322"/>
                </a:cubicBezTo>
                <a:cubicBezTo>
                  <a:pt x="5909915" y="153422"/>
                  <a:pt x="5877408" y="120584"/>
                  <a:pt x="5927163" y="162046"/>
                </a:cubicBezTo>
                <a:cubicBezTo>
                  <a:pt x="5939738" y="172525"/>
                  <a:pt x="5947578" y="188821"/>
                  <a:pt x="5961887" y="196770"/>
                </a:cubicBezTo>
                <a:cubicBezTo>
                  <a:pt x="5983218" y="208620"/>
                  <a:pt x="6031335" y="219919"/>
                  <a:pt x="6031335" y="219919"/>
                </a:cubicBezTo>
                <a:cubicBezTo>
                  <a:pt x="6039051" y="231494"/>
                  <a:pt x="6042909" y="246927"/>
                  <a:pt x="6054484" y="254643"/>
                </a:cubicBezTo>
                <a:cubicBezTo>
                  <a:pt x="6067720" y="263467"/>
                  <a:pt x="6086554" y="259104"/>
                  <a:pt x="6100783" y="266218"/>
                </a:cubicBezTo>
                <a:cubicBezTo>
                  <a:pt x="6125668" y="278661"/>
                  <a:pt x="6150558" y="292844"/>
                  <a:pt x="6170231" y="312517"/>
                </a:cubicBezTo>
                <a:lnTo>
                  <a:pt x="6262829" y="405114"/>
                </a:lnTo>
                <a:lnTo>
                  <a:pt x="6332277" y="451413"/>
                </a:lnTo>
                <a:cubicBezTo>
                  <a:pt x="6343852" y="459129"/>
                  <a:pt x="6357165" y="464725"/>
                  <a:pt x="6367001" y="474562"/>
                </a:cubicBezTo>
                <a:cubicBezTo>
                  <a:pt x="6409822" y="517385"/>
                  <a:pt x="6384098" y="488633"/>
                  <a:pt x="6436449" y="567160"/>
                </a:cubicBezTo>
                <a:lnTo>
                  <a:pt x="6459598" y="601884"/>
                </a:lnTo>
                <a:lnTo>
                  <a:pt x="6482748" y="636608"/>
                </a:lnTo>
                <a:cubicBezTo>
                  <a:pt x="6513364" y="759080"/>
                  <a:pt x="6471796" y="614861"/>
                  <a:pt x="6517472" y="717631"/>
                </a:cubicBezTo>
                <a:cubicBezTo>
                  <a:pt x="6527382" y="739929"/>
                  <a:pt x="6532905" y="763930"/>
                  <a:pt x="6540621" y="787079"/>
                </a:cubicBezTo>
                <a:lnTo>
                  <a:pt x="6563770" y="856527"/>
                </a:lnTo>
                <a:lnTo>
                  <a:pt x="6598494" y="960699"/>
                </a:lnTo>
                <a:cubicBezTo>
                  <a:pt x="6602352" y="972274"/>
                  <a:pt x="6608063" y="983388"/>
                  <a:pt x="6610069" y="995423"/>
                </a:cubicBezTo>
                <a:lnTo>
                  <a:pt x="6621644" y="1064871"/>
                </a:lnTo>
                <a:cubicBezTo>
                  <a:pt x="6617786" y="1250066"/>
                  <a:pt x="6617054" y="1435353"/>
                  <a:pt x="6610069" y="1620456"/>
                </a:cubicBezTo>
                <a:cubicBezTo>
                  <a:pt x="6609327" y="1640115"/>
                  <a:pt x="6603670" y="1659350"/>
                  <a:pt x="6598494" y="1678330"/>
                </a:cubicBezTo>
                <a:cubicBezTo>
                  <a:pt x="6592074" y="1701872"/>
                  <a:pt x="6583061" y="1724629"/>
                  <a:pt x="6575345" y="1747778"/>
                </a:cubicBezTo>
                <a:lnTo>
                  <a:pt x="6552196" y="1817226"/>
                </a:lnTo>
                <a:lnTo>
                  <a:pt x="6540621" y="1851950"/>
                </a:lnTo>
                <a:cubicBezTo>
                  <a:pt x="6536763" y="1863525"/>
                  <a:pt x="6532005" y="1874837"/>
                  <a:pt x="6529046" y="1886674"/>
                </a:cubicBezTo>
                <a:cubicBezTo>
                  <a:pt x="6525188" y="1902107"/>
                  <a:pt x="6524586" y="1918745"/>
                  <a:pt x="6517472" y="1932973"/>
                </a:cubicBezTo>
                <a:cubicBezTo>
                  <a:pt x="6512592" y="1942734"/>
                  <a:pt x="6502039" y="1948406"/>
                  <a:pt x="6494322" y="1956122"/>
                </a:cubicBezTo>
                <a:lnTo>
                  <a:pt x="6471173" y="2025570"/>
                </a:lnTo>
                <a:cubicBezTo>
                  <a:pt x="6467315" y="2037145"/>
                  <a:pt x="6466366" y="2050142"/>
                  <a:pt x="6459598" y="2060294"/>
                </a:cubicBezTo>
                <a:lnTo>
                  <a:pt x="6413299" y="2129742"/>
                </a:lnTo>
                <a:cubicBezTo>
                  <a:pt x="6409441" y="2141317"/>
                  <a:pt x="6408002" y="2154004"/>
                  <a:pt x="6401725" y="2164466"/>
                </a:cubicBezTo>
                <a:cubicBezTo>
                  <a:pt x="6396110" y="2173824"/>
                  <a:pt x="6383455" y="2177855"/>
                  <a:pt x="6378575" y="2187616"/>
                </a:cubicBezTo>
                <a:cubicBezTo>
                  <a:pt x="6367662" y="2209441"/>
                  <a:pt x="6372680" y="2239810"/>
                  <a:pt x="6355426" y="2257064"/>
                </a:cubicBezTo>
                <a:cubicBezTo>
                  <a:pt x="6343851" y="2268639"/>
                  <a:pt x="6331181" y="2279213"/>
                  <a:pt x="6320702" y="2291788"/>
                </a:cubicBezTo>
                <a:cubicBezTo>
                  <a:pt x="6304928" y="2310717"/>
                  <a:pt x="6296856" y="2336190"/>
                  <a:pt x="6274403" y="2349661"/>
                </a:cubicBezTo>
                <a:cubicBezTo>
                  <a:pt x="6263941" y="2355938"/>
                  <a:pt x="6251254" y="2357378"/>
                  <a:pt x="6239679" y="2361236"/>
                </a:cubicBezTo>
                <a:cubicBezTo>
                  <a:pt x="6224246" y="2372811"/>
                  <a:pt x="6207899" y="2383257"/>
                  <a:pt x="6193381" y="2395960"/>
                </a:cubicBezTo>
                <a:cubicBezTo>
                  <a:pt x="6155409" y="2429186"/>
                  <a:pt x="6153665" y="2444754"/>
                  <a:pt x="6112358" y="2465408"/>
                </a:cubicBezTo>
                <a:cubicBezTo>
                  <a:pt x="6101445" y="2470864"/>
                  <a:pt x="6089209" y="2473125"/>
                  <a:pt x="6077634" y="2476983"/>
                </a:cubicBezTo>
                <a:cubicBezTo>
                  <a:pt x="6069917" y="2484699"/>
                  <a:pt x="6064245" y="2495252"/>
                  <a:pt x="6054484" y="2500132"/>
                </a:cubicBezTo>
                <a:cubicBezTo>
                  <a:pt x="6040256" y="2507246"/>
                  <a:pt x="6023081" y="2506121"/>
                  <a:pt x="6008186" y="2511707"/>
                </a:cubicBezTo>
                <a:cubicBezTo>
                  <a:pt x="5992030" y="2517765"/>
                  <a:pt x="5976683" y="2525979"/>
                  <a:pt x="5961887" y="2534856"/>
                </a:cubicBezTo>
                <a:cubicBezTo>
                  <a:pt x="5862385" y="2594557"/>
                  <a:pt x="5927561" y="2569447"/>
                  <a:pt x="5857715" y="2592730"/>
                </a:cubicBezTo>
                <a:cubicBezTo>
                  <a:pt x="5849998" y="2600446"/>
                  <a:pt x="5844326" y="2610999"/>
                  <a:pt x="5834565" y="2615879"/>
                </a:cubicBezTo>
                <a:cubicBezTo>
                  <a:pt x="5812740" y="2626791"/>
                  <a:pt x="5788266" y="2631312"/>
                  <a:pt x="5765117" y="2639028"/>
                </a:cubicBezTo>
                <a:cubicBezTo>
                  <a:pt x="5753542" y="2642886"/>
                  <a:pt x="5742230" y="2647644"/>
                  <a:pt x="5730393" y="2650603"/>
                </a:cubicBezTo>
                <a:cubicBezTo>
                  <a:pt x="5714960" y="2654461"/>
                  <a:pt x="5699186" y="2657147"/>
                  <a:pt x="5684094" y="2662178"/>
                </a:cubicBezTo>
                <a:cubicBezTo>
                  <a:pt x="5603334" y="2689098"/>
                  <a:pt x="5650507" y="2678226"/>
                  <a:pt x="5579922" y="2708476"/>
                </a:cubicBezTo>
                <a:cubicBezTo>
                  <a:pt x="5540905" y="2725198"/>
                  <a:pt x="5542955" y="2716941"/>
                  <a:pt x="5498899" y="2731626"/>
                </a:cubicBezTo>
                <a:cubicBezTo>
                  <a:pt x="5479188" y="2738196"/>
                  <a:pt x="5461071" y="2749308"/>
                  <a:pt x="5441026" y="2754775"/>
                </a:cubicBezTo>
                <a:cubicBezTo>
                  <a:pt x="5418384" y="2760950"/>
                  <a:pt x="5394488" y="2761259"/>
                  <a:pt x="5371578" y="2766350"/>
                </a:cubicBezTo>
                <a:cubicBezTo>
                  <a:pt x="5359668" y="2768997"/>
                  <a:pt x="5348690" y="2774965"/>
                  <a:pt x="5336854" y="2777924"/>
                </a:cubicBezTo>
                <a:cubicBezTo>
                  <a:pt x="5317768" y="2782695"/>
                  <a:pt x="5298272" y="2785641"/>
                  <a:pt x="5278981" y="2789499"/>
                </a:cubicBezTo>
                <a:cubicBezTo>
                  <a:pt x="5229842" y="2822258"/>
                  <a:pt x="5247123" y="2815137"/>
                  <a:pt x="5174808" y="2835798"/>
                </a:cubicBezTo>
                <a:cubicBezTo>
                  <a:pt x="5144217" y="2844538"/>
                  <a:pt x="5082211" y="2858947"/>
                  <a:pt x="5082211" y="2858947"/>
                </a:cubicBezTo>
                <a:cubicBezTo>
                  <a:pt x="5070636" y="2866664"/>
                  <a:pt x="5059930" y="2875876"/>
                  <a:pt x="5047487" y="2882097"/>
                </a:cubicBezTo>
                <a:cubicBezTo>
                  <a:pt x="4973182" y="2919250"/>
                  <a:pt x="4957970" y="2904720"/>
                  <a:pt x="4862292" y="2939970"/>
                </a:cubicBezTo>
                <a:cubicBezTo>
                  <a:pt x="4829911" y="2951900"/>
                  <a:pt x="4802748" y="2976353"/>
                  <a:pt x="4769694" y="2986269"/>
                </a:cubicBezTo>
                <a:cubicBezTo>
                  <a:pt x="4724736" y="2999756"/>
                  <a:pt x="4676334" y="2998034"/>
                  <a:pt x="4630798" y="3009418"/>
                </a:cubicBezTo>
                <a:cubicBezTo>
                  <a:pt x="4485665" y="3045702"/>
                  <a:pt x="4569936" y="3030301"/>
                  <a:pt x="4376155" y="3044142"/>
                </a:cubicBezTo>
                <a:lnTo>
                  <a:pt x="3623801" y="3032568"/>
                </a:lnTo>
                <a:cubicBezTo>
                  <a:pt x="3529269" y="3030513"/>
                  <a:pt x="3154060" y="3014608"/>
                  <a:pt x="3045067" y="3009418"/>
                </a:cubicBezTo>
                <a:lnTo>
                  <a:pt x="2825148" y="2997843"/>
                </a:lnTo>
                <a:cubicBezTo>
                  <a:pt x="2537288" y="2985049"/>
                  <a:pt x="2502095" y="2990777"/>
                  <a:pt x="2211689" y="2963119"/>
                </a:cubicBezTo>
                <a:cubicBezTo>
                  <a:pt x="2153567" y="2957583"/>
                  <a:pt x="2096039" y="2946926"/>
                  <a:pt x="2038069" y="2939970"/>
                </a:cubicBezTo>
                <a:cubicBezTo>
                  <a:pt x="1999570" y="2935350"/>
                  <a:pt x="1960904" y="2932253"/>
                  <a:pt x="1922322" y="2928395"/>
                </a:cubicBezTo>
                <a:cubicBezTo>
                  <a:pt x="1891456" y="2920679"/>
                  <a:pt x="1860420" y="2913617"/>
                  <a:pt x="1829725" y="2905246"/>
                </a:cubicBezTo>
                <a:cubicBezTo>
                  <a:pt x="1775528" y="2890465"/>
                  <a:pt x="1722179" y="2872572"/>
                  <a:pt x="1667679" y="2858947"/>
                </a:cubicBezTo>
                <a:cubicBezTo>
                  <a:pt x="1533095" y="2825301"/>
                  <a:pt x="1573394" y="2851328"/>
                  <a:pt x="1447760" y="2801074"/>
                </a:cubicBezTo>
                <a:cubicBezTo>
                  <a:pt x="1389453" y="2777751"/>
                  <a:pt x="1373331" y="2761011"/>
                  <a:pt x="1320439" y="2731626"/>
                </a:cubicBezTo>
                <a:cubicBezTo>
                  <a:pt x="1305356" y="2723246"/>
                  <a:pt x="1289908" y="2715484"/>
                  <a:pt x="1274140" y="2708476"/>
                </a:cubicBezTo>
                <a:cubicBezTo>
                  <a:pt x="1255154" y="2700038"/>
                  <a:pt x="1234507" y="2695276"/>
                  <a:pt x="1216267" y="2685327"/>
                </a:cubicBezTo>
                <a:cubicBezTo>
                  <a:pt x="1198086" y="2675410"/>
                  <a:pt x="1138547" y="2632412"/>
                  <a:pt x="1112094" y="2615879"/>
                </a:cubicBezTo>
                <a:cubicBezTo>
                  <a:pt x="1093017" y="2603956"/>
                  <a:pt x="1072219" y="2594653"/>
                  <a:pt x="1054221" y="2581155"/>
                </a:cubicBezTo>
                <a:cubicBezTo>
                  <a:pt x="992489" y="2534856"/>
                  <a:pt x="938044" y="2476768"/>
                  <a:pt x="869026" y="2442259"/>
                </a:cubicBezTo>
                <a:cubicBezTo>
                  <a:pt x="506560" y="2261026"/>
                  <a:pt x="871704" y="2461899"/>
                  <a:pt x="672256" y="2314937"/>
                </a:cubicBezTo>
                <a:cubicBezTo>
                  <a:pt x="620561" y="2276846"/>
                  <a:pt x="561993" y="2248739"/>
                  <a:pt x="510211" y="2210765"/>
                </a:cubicBezTo>
                <a:cubicBezTo>
                  <a:pt x="452338" y="2168324"/>
                  <a:pt x="387339" y="2134190"/>
                  <a:pt x="336591" y="2083443"/>
                </a:cubicBezTo>
                <a:cubicBezTo>
                  <a:pt x="317300" y="2064152"/>
                  <a:pt x="299108" y="2043695"/>
                  <a:pt x="278717" y="2025570"/>
                </a:cubicBezTo>
                <a:cubicBezTo>
                  <a:pt x="223402" y="1976401"/>
                  <a:pt x="230706" y="2005426"/>
                  <a:pt x="186120" y="1932973"/>
                </a:cubicBezTo>
                <a:cubicBezTo>
                  <a:pt x="168034" y="1903583"/>
                  <a:pt x="154199" y="1871746"/>
                  <a:pt x="139821" y="1840375"/>
                </a:cubicBezTo>
                <a:cubicBezTo>
                  <a:pt x="-3803" y="1527014"/>
                  <a:pt x="108993" y="1755569"/>
                  <a:pt x="24074" y="1585732"/>
                </a:cubicBezTo>
                <a:cubicBezTo>
                  <a:pt x="-20176" y="1231744"/>
                  <a:pt x="4326" y="1465955"/>
                  <a:pt x="35649" y="682907"/>
                </a:cubicBezTo>
                <a:cubicBezTo>
                  <a:pt x="36435" y="663249"/>
                  <a:pt x="40162" y="643395"/>
                  <a:pt x="47224" y="625033"/>
                </a:cubicBezTo>
                <a:cubicBezTo>
                  <a:pt x="71098" y="562960"/>
                  <a:pt x="85927" y="543828"/>
                  <a:pt x="116672" y="497712"/>
                </a:cubicBezTo>
                <a:cubicBezTo>
                  <a:pt x="120530" y="486137"/>
                  <a:pt x="119619" y="471615"/>
                  <a:pt x="128246" y="462988"/>
                </a:cubicBezTo>
                <a:cubicBezTo>
                  <a:pt x="136873" y="454361"/>
                  <a:pt x="151756" y="456219"/>
                  <a:pt x="162970" y="451413"/>
                </a:cubicBezTo>
                <a:cubicBezTo>
                  <a:pt x="230014" y="422680"/>
                  <a:pt x="194428" y="426185"/>
                  <a:pt x="278717" y="405114"/>
                </a:cubicBezTo>
                <a:cubicBezTo>
                  <a:pt x="294150" y="401256"/>
                  <a:pt x="309924" y="398571"/>
                  <a:pt x="325016" y="393540"/>
                </a:cubicBezTo>
                <a:cubicBezTo>
                  <a:pt x="344727" y="386970"/>
                  <a:pt x="362732" y="375429"/>
                  <a:pt x="382889" y="370390"/>
                </a:cubicBezTo>
                <a:cubicBezTo>
                  <a:pt x="409356" y="363773"/>
                  <a:pt x="437070" y="363696"/>
                  <a:pt x="463912" y="358816"/>
                </a:cubicBezTo>
                <a:cubicBezTo>
                  <a:pt x="586260" y="336571"/>
                  <a:pt x="422441" y="360503"/>
                  <a:pt x="568084" y="324092"/>
                </a:cubicBezTo>
                <a:cubicBezTo>
                  <a:pt x="594551" y="317475"/>
                  <a:pt x="622099" y="316375"/>
                  <a:pt x="649107" y="312517"/>
                </a:cubicBezTo>
                <a:cubicBezTo>
                  <a:pt x="868392" y="248021"/>
                  <a:pt x="778439" y="265882"/>
                  <a:pt x="915325" y="243069"/>
                </a:cubicBezTo>
                <a:cubicBezTo>
                  <a:pt x="938474" y="235352"/>
                  <a:pt x="960560" y="222945"/>
                  <a:pt x="984773" y="219919"/>
                </a:cubicBezTo>
                <a:lnTo>
                  <a:pt x="1077370" y="208345"/>
                </a:lnTo>
                <a:cubicBezTo>
                  <a:pt x="1183003" y="195918"/>
                  <a:pt x="1193117" y="198699"/>
                  <a:pt x="1216267" y="19677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4"/>
          <p:cNvSpPr/>
          <p:nvPr/>
        </p:nvSpPr>
        <p:spPr>
          <a:xfrm flipH="1">
            <a:off x="6740378" y="1617816"/>
            <a:ext cx="1325750" cy="1743924"/>
          </a:xfrm>
          <a:custGeom>
            <a:avLst/>
            <a:gdLst>
              <a:gd name="connsiteX0" fmla="*/ 0 w 2879678"/>
              <a:gd name="connsiteY0" fmla="*/ 2115403 h 2210937"/>
              <a:gd name="connsiteX1" fmla="*/ 0 w 2879678"/>
              <a:gd name="connsiteY1" fmla="*/ 2115403 h 2210937"/>
              <a:gd name="connsiteX2" fmla="*/ 81887 w 2879678"/>
              <a:gd name="connsiteY2" fmla="*/ 1883391 h 2210937"/>
              <a:gd name="connsiteX3" fmla="*/ 109182 w 2879678"/>
              <a:gd name="connsiteY3" fmla="*/ 1787856 h 2210937"/>
              <a:gd name="connsiteX4" fmla="*/ 163773 w 2879678"/>
              <a:gd name="connsiteY4" fmla="*/ 1705970 h 2210937"/>
              <a:gd name="connsiteX5" fmla="*/ 191069 w 2879678"/>
              <a:gd name="connsiteY5" fmla="*/ 1665027 h 2210937"/>
              <a:gd name="connsiteX6" fmla="*/ 232012 w 2879678"/>
              <a:gd name="connsiteY6" fmla="*/ 1637731 h 2210937"/>
              <a:gd name="connsiteX7" fmla="*/ 327546 w 2879678"/>
              <a:gd name="connsiteY7" fmla="*/ 1528549 h 2210937"/>
              <a:gd name="connsiteX8" fmla="*/ 409433 w 2879678"/>
              <a:gd name="connsiteY8" fmla="*/ 1473958 h 2210937"/>
              <a:gd name="connsiteX9" fmla="*/ 545910 w 2879678"/>
              <a:gd name="connsiteY9" fmla="*/ 1419367 h 2210937"/>
              <a:gd name="connsiteX10" fmla="*/ 614149 w 2879678"/>
              <a:gd name="connsiteY10" fmla="*/ 1405719 h 2210937"/>
              <a:gd name="connsiteX11" fmla="*/ 709684 w 2879678"/>
              <a:gd name="connsiteY11" fmla="*/ 1392071 h 2210937"/>
              <a:gd name="connsiteX12" fmla="*/ 805218 w 2879678"/>
              <a:gd name="connsiteY12" fmla="*/ 1364776 h 2210937"/>
              <a:gd name="connsiteX13" fmla="*/ 859809 w 2879678"/>
              <a:gd name="connsiteY13" fmla="*/ 1337480 h 2210937"/>
              <a:gd name="connsiteX14" fmla="*/ 914400 w 2879678"/>
              <a:gd name="connsiteY14" fmla="*/ 1323833 h 2210937"/>
              <a:gd name="connsiteX15" fmla="*/ 1050878 w 2879678"/>
              <a:gd name="connsiteY15" fmla="*/ 1241946 h 2210937"/>
              <a:gd name="connsiteX16" fmla="*/ 1091821 w 2879678"/>
              <a:gd name="connsiteY16" fmla="*/ 1214651 h 2210937"/>
              <a:gd name="connsiteX17" fmla="*/ 1146412 w 2879678"/>
              <a:gd name="connsiteY17" fmla="*/ 1173707 h 2210937"/>
              <a:gd name="connsiteX18" fmla="*/ 1187355 w 2879678"/>
              <a:gd name="connsiteY18" fmla="*/ 1132764 h 2210937"/>
              <a:gd name="connsiteX19" fmla="*/ 1228299 w 2879678"/>
              <a:gd name="connsiteY19" fmla="*/ 1119116 h 2210937"/>
              <a:gd name="connsiteX20" fmla="*/ 1378424 w 2879678"/>
              <a:gd name="connsiteY20" fmla="*/ 982639 h 2210937"/>
              <a:gd name="connsiteX21" fmla="*/ 1433015 w 2879678"/>
              <a:gd name="connsiteY21" fmla="*/ 955343 h 2210937"/>
              <a:gd name="connsiteX22" fmla="*/ 1473958 w 2879678"/>
              <a:gd name="connsiteY22" fmla="*/ 928048 h 2210937"/>
              <a:gd name="connsiteX23" fmla="*/ 1528549 w 2879678"/>
              <a:gd name="connsiteY23" fmla="*/ 900752 h 2210937"/>
              <a:gd name="connsiteX24" fmla="*/ 1610436 w 2879678"/>
              <a:gd name="connsiteY24" fmla="*/ 818865 h 2210937"/>
              <a:gd name="connsiteX25" fmla="*/ 1651379 w 2879678"/>
              <a:gd name="connsiteY25" fmla="*/ 777922 h 2210937"/>
              <a:gd name="connsiteX26" fmla="*/ 1705970 w 2879678"/>
              <a:gd name="connsiteY26" fmla="*/ 696036 h 2210937"/>
              <a:gd name="connsiteX27" fmla="*/ 1733266 w 2879678"/>
              <a:gd name="connsiteY27" fmla="*/ 614149 h 2210937"/>
              <a:gd name="connsiteX28" fmla="*/ 1787857 w 2879678"/>
              <a:gd name="connsiteY28" fmla="*/ 518615 h 2210937"/>
              <a:gd name="connsiteX29" fmla="*/ 1842448 w 2879678"/>
              <a:gd name="connsiteY29" fmla="*/ 436728 h 2210937"/>
              <a:gd name="connsiteX30" fmla="*/ 1897039 w 2879678"/>
              <a:gd name="connsiteY30" fmla="*/ 341194 h 2210937"/>
              <a:gd name="connsiteX31" fmla="*/ 1937982 w 2879678"/>
              <a:gd name="connsiteY31" fmla="*/ 286603 h 2210937"/>
              <a:gd name="connsiteX32" fmla="*/ 1992573 w 2879678"/>
              <a:gd name="connsiteY32" fmla="*/ 218364 h 2210937"/>
              <a:gd name="connsiteX33" fmla="*/ 2115403 w 2879678"/>
              <a:gd name="connsiteY33" fmla="*/ 109182 h 2210937"/>
              <a:gd name="connsiteX34" fmla="*/ 2169994 w 2879678"/>
              <a:gd name="connsiteY34" fmla="*/ 95534 h 2210937"/>
              <a:gd name="connsiteX35" fmla="*/ 2251881 w 2879678"/>
              <a:gd name="connsiteY35" fmla="*/ 81886 h 2210937"/>
              <a:gd name="connsiteX36" fmla="*/ 2333767 w 2879678"/>
              <a:gd name="connsiteY36" fmla="*/ 54591 h 2210937"/>
              <a:gd name="connsiteX37" fmla="*/ 2579427 w 2879678"/>
              <a:gd name="connsiteY37" fmla="*/ 40943 h 2210937"/>
              <a:gd name="connsiteX38" fmla="*/ 2770496 w 2879678"/>
              <a:gd name="connsiteY38" fmla="*/ 13648 h 2210937"/>
              <a:gd name="connsiteX39" fmla="*/ 2811439 w 2879678"/>
              <a:gd name="connsiteY39" fmla="*/ 0 h 2210937"/>
              <a:gd name="connsiteX40" fmla="*/ 2879678 w 2879678"/>
              <a:gd name="connsiteY40" fmla="*/ 2210937 h 2210937"/>
              <a:gd name="connsiteX41" fmla="*/ 0 w 2879678"/>
              <a:gd name="connsiteY41" fmla="*/ 2115403 h 22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9678" h="2210937">
                <a:moveTo>
                  <a:pt x="0" y="2115403"/>
                </a:moveTo>
                <a:lnTo>
                  <a:pt x="0" y="2115403"/>
                </a:lnTo>
                <a:cubicBezTo>
                  <a:pt x="95697" y="1764510"/>
                  <a:pt x="-9744" y="2112469"/>
                  <a:pt x="81887" y="1883391"/>
                </a:cubicBezTo>
                <a:cubicBezTo>
                  <a:pt x="91986" y="1858143"/>
                  <a:pt x="95000" y="1813384"/>
                  <a:pt x="109182" y="1787856"/>
                </a:cubicBezTo>
                <a:cubicBezTo>
                  <a:pt x="125114" y="1759179"/>
                  <a:pt x="145576" y="1733265"/>
                  <a:pt x="163773" y="1705970"/>
                </a:cubicBezTo>
                <a:cubicBezTo>
                  <a:pt x="172872" y="1692322"/>
                  <a:pt x="177421" y="1674126"/>
                  <a:pt x="191069" y="1665027"/>
                </a:cubicBezTo>
                <a:lnTo>
                  <a:pt x="232012" y="1637731"/>
                </a:lnTo>
                <a:cubicBezTo>
                  <a:pt x="295702" y="1542197"/>
                  <a:pt x="259308" y="1574042"/>
                  <a:pt x="327546" y="1528549"/>
                </a:cubicBezTo>
                <a:cubicBezTo>
                  <a:pt x="372098" y="1461723"/>
                  <a:pt x="331095" y="1503335"/>
                  <a:pt x="409433" y="1473958"/>
                </a:cubicBezTo>
                <a:cubicBezTo>
                  <a:pt x="492622" y="1442761"/>
                  <a:pt x="440673" y="1440415"/>
                  <a:pt x="545910" y="1419367"/>
                </a:cubicBezTo>
                <a:cubicBezTo>
                  <a:pt x="568656" y="1414818"/>
                  <a:pt x="591268" y="1409533"/>
                  <a:pt x="614149" y="1405719"/>
                </a:cubicBezTo>
                <a:cubicBezTo>
                  <a:pt x="645880" y="1400430"/>
                  <a:pt x="678035" y="1397825"/>
                  <a:pt x="709684" y="1392071"/>
                </a:cubicBezTo>
                <a:cubicBezTo>
                  <a:pt x="729737" y="1388425"/>
                  <a:pt x="783674" y="1374009"/>
                  <a:pt x="805218" y="1364776"/>
                </a:cubicBezTo>
                <a:cubicBezTo>
                  <a:pt x="823918" y="1356762"/>
                  <a:pt x="840759" y="1344624"/>
                  <a:pt x="859809" y="1337480"/>
                </a:cubicBezTo>
                <a:cubicBezTo>
                  <a:pt x="877372" y="1330894"/>
                  <a:pt x="896203" y="1328382"/>
                  <a:pt x="914400" y="1323833"/>
                </a:cubicBezTo>
                <a:cubicBezTo>
                  <a:pt x="998333" y="1281866"/>
                  <a:pt x="952062" y="1307823"/>
                  <a:pt x="1050878" y="1241946"/>
                </a:cubicBezTo>
                <a:cubicBezTo>
                  <a:pt x="1064526" y="1232848"/>
                  <a:pt x="1078699" y="1224493"/>
                  <a:pt x="1091821" y="1214651"/>
                </a:cubicBezTo>
                <a:cubicBezTo>
                  <a:pt x="1110018" y="1201003"/>
                  <a:pt x="1129142" y="1188510"/>
                  <a:pt x="1146412" y="1173707"/>
                </a:cubicBezTo>
                <a:cubicBezTo>
                  <a:pt x="1161066" y="1161146"/>
                  <a:pt x="1171296" y="1143470"/>
                  <a:pt x="1187355" y="1132764"/>
                </a:cubicBezTo>
                <a:cubicBezTo>
                  <a:pt x="1199325" y="1124784"/>
                  <a:pt x="1214651" y="1123665"/>
                  <a:pt x="1228299" y="1119116"/>
                </a:cubicBezTo>
                <a:cubicBezTo>
                  <a:pt x="1280114" y="1067301"/>
                  <a:pt x="1318010" y="1020398"/>
                  <a:pt x="1378424" y="982639"/>
                </a:cubicBezTo>
                <a:cubicBezTo>
                  <a:pt x="1395676" y="971856"/>
                  <a:pt x="1415351" y="965437"/>
                  <a:pt x="1433015" y="955343"/>
                </a:cubicBezTo>
                <a:cubicBezTo>
                  <a:pt x="1447256" y="947205"/>
                  <a:pt x="1459717" y="936186"/>
                  <a:pt x="1473958" y="928048"/>
                </a:cubicBezTo>
                <a:cubicBezTo>
                  <a:pt x="1491622" y="917954"/>
                  <a:pt x="1512662" y="913461"/>
                  <a:pt x="1528549" y="900752"/>
                </a:cubicBezTo>
                <a:cubicBezTo>
                  <a:pt x="1558692" y="876638"/>
                  <a:pt x="1583140" y="846161"/>
                  <a:pt x="1610436" y="818865"/>
                </a:cubicBezTo>
                <a:cubicBezTo>
                  <a:pt x="1624084" y="805217"/>
                  <a:pt x="1640673" y="793981"/>
                  <a:pt x="1651379" y="777922"/>
                </a:cubicBezTo>
                <a:cubicBezTo>
                  <a:pt x="1669576" y="750627"/>
                  <a:pt x="1695596" y="727157"/>
                  <a:pt x="1705970" y="696036"/>
                </a:cubicBezTo>
                <a:cubicBezTo>
                  <a:pt x="1715069" y="668740"/>
                  <a:pt x="1720399" y="639884"/>
                  <a:pt x="1733266" y="614149"/>
                </a:cubicBezTo>
                <a:cubicBezTo>
                  <a:pt x="1767896" y="544887"/>
                  <a:pt x="1749276" y="576486"/>
                  <a:pt x="1787857" y="518615"/>
                </a:cubicBezTo>
                <a:cubicBezTo>
                  <a:pt x="1811842" y="446660"/>
                  <a:pt x="1785653" y="504883"/>
                  <a:pt x="1842448" y="436728"/>
                </a:cubicBezTo>
                <a:cubicBezTo>
                  <a:pt x="1880010" y="391653"/>
                  <a:pt x="1863670" y="394584"/>
                  <a:pt x="1897039" y="341194"/>
                </a:cubicBezTo>
                <a:cubicBezTo>
                  <a:pt x="1909094" y="321905"/>
                  <a:pt x="1924334" y="304800"/>
                  <a:pt x="1937982" y="286603"/>
                </a:cubicBezTo>
                <a:cubicBezTo>
                  <a:pt x="1964552" y="206893"/>
                  <a:pt x="1930841" y="280096"/>
                  <a:pt x="1992573" y="218364"/>
                </a:cubicBezTo>
                <a:cubicBezTo>
                  <a:pt x="2041312" y="169625"/>
                  <a:pt x="2031734" y="130100"/>
                  <a:pt x="2115403" y="109182"/>
                </a:cubicBezTo>
                <a:cubicBezTo>
                  <a:pt x="2133600" y="104633"/>
                  <a:pt x="2151601" y="99213"/>
                  <a:pt x="2169994" y="95534"/>
                </a:cubicBezTo>
                <a:cubicBezTo>
                  <a:pt x="2197129" y="90107"/>
                  <a:pt x="2225035" y="88597"/>
                  <a:pt x="2251881" y="81886"/>
                </a:cubicBezTo>
                <a:cubicBezTo>
                  <a:pt x="2279794" y="74908"/>
                  <a:pt x="2305040" y="56187"/>
                  <a:pt x="2333767" y="54591"/>
                </a:cubicBezTo>
                <a:lnTo>
                  <a:pt x="2579427" y="40943"/>
                </a:lnTo>
                <a:cubicBezTo>
                  <a:pt x="2643117" y="31845"/>
                  <a:pt x="2707139" y="24829"/>
                  <a:pt x="2770496" y="13648"/>
                </a:cubicBezTo>
                <a:cubicBezTo>
                  <a:pt x="2784663" y="11148"/>
                  <a:pt x="2811439" y="0"/>
                  <a:pt x="2811439" y="0"/>
                </a:cubicBezTo>
                <a:lnTo>
                  <a:pt x="2879678" y="2210937"/>
                </a:lnTo>
                <a:lnTo>
                  <a:pt x="0" y="2115403"/>
                </a:lnTo>
                <a:close/>
              </a:path>
            </a:pathLst>
          </a:custGeom>
          <a:solidFill>
            <a:srgbClr val="D8B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874729" y="0"/>
            <a:ext cx="1356168" cy="1312737"/>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50880" t="-1910" b="50169"/>
          <a:stretch/>
        </p:blipFill>
        <p:spPr>
          <a:xfrm>
            <a:off x="8009681" y="2289860"/>
            <a:ext cx="1120104" cy="1095376"/>
          </a:xfrm>
          <a:prstGeom prst="rect">
            <a:avLst/>
          </a:prstGeom>
        </p:spPr>
      </p:pic>
      <p:sp>
        <p:nvSpPr>
          <p:cNvPr id="30" name="Cloud Callout 9"/>
          <p:cNvSpPr/>
          <p:nvPr/>
        </p:nvSpPr>
        <p:spPr>
          <a:xfrm>
            <a:off x="187995" y="131328"/>
            <a:ext cx="4462850" cy="2540225"/>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952864" y="3510735"/>
            <a:ext cx="1982845" cy="976800"/>
          </a:xfrm>
          <a:prstGeom prst="ellipse">
            <a:avLst/>
          </a:prstGeom>
          <a:solidFill>
            <a:srgbClr val="829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flipH="1">
            <a:off x="6922846" y="3106849"/>
            <a:ext cx="3684040" cy="2227074"/>
            <a:chOff x="519983" y="4063117"/>
            <a:chExt cx="6323877" cy="2927828"/>
          </a:xfrm>
        </p:grpSpPr>
        <p:sp>
          <p:nvSpPr>
            <p:cNvPr id="47" name="Freeform 46"/>
            <p:cNvSpPr/>
            <p:nvPr/>
          </p:nvSpPr>
          <p:spPr>
            <a:xfrm>
              <a:off x="4655027" y="4170399"/>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334902" y="4305978"/>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195848" y="4285752"/>
              <a:ext cx="3370997" cy="1172250"/>
            </a:xfrm>
            <a:custGeom>
              <a:avLst/>
              <a:gdLst>
                <a:gd name="connsiteX0" fmla="*/ 2088107 w 3370997"/>
                <a:gd name="connsiteY0" fmla="*/ 0 h 1119117"/>
                <a:gd name="connsiteX1" fmla="*/ 3370997 w 3370997"/>
                <a:gd name="connsiteY1" fmla="*/ 13648 h 1119117"/>
                <a:gd name="connsiteX2" fmla="*/ 2647665 w 3370997"/>
                <a:gd name="connsiteY2" fmla="*/ 354842 h 1119117"/>
                <a:gd name="connsiteX3" fmla="*/ 2688609 w 3370997"/>
                <a:gd name="connsiteY3" fmla="*/ 655093 h 1119117"/>
                <a:gd name="connsiteX4" fmla="*/ 2715904 w 3370997"/>
                <a:gd name="connsiteY4" fmla="*/ 696036 h 1119117"/>
                <a:gd name="connsiteX5" fmla="*/ 2743200 w 3370997"/>
                <a:gd name="connsiteY5" fmla="*/ 777923 h 1119117"/>
                <a:gd name="connsiteX6" fmla="*/ 2538483 w 3370997"/>
                <a:gd name="connsiteY6" fmla="*/ 805218 h 1119117"/>
                <a:gd name="connsiteX7" fmla="*/ 2483892 w 3370997"/>
                <a:gd name="connsiteY7" fmla="*/ 832514 h 1119117"/>
                <a:gd name="connsiteX8" fmla="*/ 2442949 w 3370997"/>
                <a:gd name="connsiteY8" fmla="*/ 846161 h 1119117"/>
                <a:gd name="connsiteX9" fmla="*/ 2402006 w 3370997"/>
                <a:gd name="connsiteY9" fmla="*/ 873457 h 1119117"/>
                <a:gd name="connsiteX10" fmla="*/ 2251880 w 3370997"/>
                <a:gd name="connsiteY10" fmla="*/ 900752 h 1119117"/>
                <a:gd name="connsiteX11" fmla="*/ 2115403 w 3370997"/>
                <a:gd name="connsiteY11" fmla="*/ 941696 h 1119117"/>
                <a:gd name="connsiteX12" fmla="*/ 2074459 w 3370997"/>
                <a:gd name="connsiteY12" fmla="*/ 955344 h 1119117"/>
                <a:gd name="connsiteX13" fmla="*/ 2060812 w 3370997"/>
                <a:gd name="connsiteY13" fmla="*/ 996287 h 1119117"/>
                <a:gd name="connsiteX14" fmla="*/ 2047164 w 3370997"/>
                <a:gd name="connsiteY14" fmla="*/ 1050878 h 1119117"/>
                <a:gd name="connsiteX15" fmla="*/ 2019868 w 3370997"/>
                <a:gd name="connsiteY15" fmla="*/ 1091821 h 1119117"/>
                <a:gd name="connsiteX16" fmla="*/ 1937982 w 3370997"/>
                <a:gd name="connsiteY16" fmla="*/ 1091821 h 1119117"/>
                <a:gd name="connsiteX17" fmla="*/ 1937982 w 3370997"/>
                <a:gd name="connsiteY17" fmla="*/ 1091821 h 1119117"/>
                <a:gd name="connsiteX18" fmla="*/ 0 w 3370997"/>
                <a:gd name="connsiteY18" fmla="*/ 1119117 h 1119117"/>
                <a:gd name="connsiteX19" fmla="*/ 300250 w 3370997"/>
                <a:gd name="connsiteY19" fmla="*/ 968991 h 1119117"/>
                <a:gd name="connsiteX20" fmla="*/ 532262 w 3370997"/>
                <a:gd name="connsiteY20" fmla="*/ 928048 h 1119117"/>
                <a:gd name="connsiteX21" fmla="*/ 573206 w 3370997"/>
                <a:gd name="connsiteY21" fmla="*/ 914400 h 1119117"/>
                <a:gd name="connsiteX22" fmla="*/ 614149 w 3370997"/>
                <a:gd name="connsiteY22" fmla="*/ 887105 h 1119117"/>
                <a:gd name="connsiteX23" fmla="*/ 627797 w 3370997"/>
                <a:gd name="connsiteY23" fmla="*/ 846161 h 1119117"/>
                <a:gd name="connsiteX24" fmla="*/ 723331 w 3370997"/>
                <a:gd name="connsiteY24" fmla="*/ 805218 h 1119117"/>
                <a:gd name="connsiteX25" fmla="*/ 764274 w 3370997"/>
                <a:gd name="connsiteY25" fmla="*/ 777923 h 1119117"/>
                <a:gd name="connsiteX26" fmla="*/ 846161 w 3370997"/>
                <a:gd name="connsiteY26" fmla="*/ 750627 h 1119117"/>
                <a:gd name="connsiteX27" fmla="*/ 928047 w 3370997"/>
                <a:gd name="connsiteY27" fmla="*/ 709684 h 1119117"/>
                <a:gd name="connsiteX28" fmla="*/ 1009934 w 3370997"/>
                <a:gd name="connsiteY28" fmla="*/ 655093 h 1119117"/>
                <a:gd name="connsiteX29" fmla="*/ 1091821 w 3370997"/>
                <a:gd name="connsiteY29" fmla="*/ 627797 h 1119117"/>
                <a:gd name="connsiteX30" fmla="*/ 1201003 w 3370997"/>
                <a:gd name="connsiteY30" fmla="*/ 600502 h 1119117"/>
                <a:gd name="connsiteX31" fmla="*/ 1501253 w 3370997"/>
                <a:gd name="connsiteY31" fmla="*/ 586854 h 1119117"/>
                <a:gd name="connsiteX32" fmla="*/ 1514901 w 3370997"/>
                <a:gd name="connsiteY32" fmla="*/ 545911 h 1119117"/>
                <a:gd name="connsiteX33" fmla="*/ 1555844 w 3370997"/>
                <a:gd name="connsiteY33" fmla="*/ 436729 h 1119117"/>
                <a:gd name="connsiteX34" fmla="*/ 1596788 w 3370997"/>
                <a:gd name="connsiteY34" fmla="*/ 423081 h 1119117"/>
                <a:gd name="connsiteX35" fmla="*/ 1637731 w 3370997"/>
                <a:gd name="connsiteY35" fmla="*/ 395785 h 1119117"/>
                <a:gd name="connsiteX36" fmla="*/ 1678674 w 3370997"/>
                <a:gd name="connsiteY36" fmla="*/ 382138 h 1119117"/>
                <a:gd name="connsiteX37" fmla="*/ 1733265 w 3370997"/>
                <a:gd name="connsiteY37" fmla="*/ 327546 h 1119117"/>
                <a:gd name="connsiteX38" fmla="*/ 1787856 w 3370997"/>
                <a:gd name="connsiteY38" fmla="*/ 259308 h 1119117"/>
                <a:gd name="connsiteX39" fmla="*/ 1801504 w 3370997"/>
                <a:gd name="connsiteY39" fmla="*/ 218364 h 1119117"/>
                <a:gd name="connsiteX40" fmla="*/ 1883391 w 3370997"/>
                <a:gd name="connsiteY40" fmla="*/ 163773 h 1119117"/>
                <a:gd name="connsiteX41" fmla="*/ 1910686 w 3370997"/>
                <a:gd name="connsiteY41" fmla="*/ 122830 h 1119117"/>
                <a:gd name="connsiteX42" fmla="*/ 1951630 w 3370997"/>
                <a:gd name="connsiteY42" fmla="*/ 109182 h 1119117"/>
                <a:gd name="connsiteX43" fmla="*/ 1965277 w 3370997"/>
                <a:gd name="connsiteY43" fmla="*/ 68239 h 1119117"/>
                <a:gd name="connsiteX44" fmla="*/ 2088107 w 3370997"/>
                <a:gd name="connsiteY44" fmla="*/ 0 h 11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70997" h="1119117">
                  <a:moveTo>
                    <a:pt x="2088107" y="0"/>
                  </a:moveTo>
                  <a:lnTo>
                    <a:pt x="3370997" y="13648"/>
                  </a:lnTo>
                  <a:lnTo>
                    <a:pt x="2647665" y="354842"/>
                  </a:lnTo>
                  <a:cubicBezTo>
                    <a:pt x="2649903" y="390653"/>
                    <a:pt x="2643460" y="587368"/>
                    <a:pt x="2688609" y="655093"/>
                  </a:cubicBezTo>
                  <a:cubicBezTo>
                    <a:pt x="2697707" y="668741"/>
                    <a:pt x="2709242" y="681047"/>
                    <a:pt x="2715904" y="696036"/>
                  </a:cubicBezTo>
                  <a:cubicBezTo>
                    <a:pt x="2727589" y="722328"/>
                    <a:pt x="2743200" y="777923"/>
                    <a:pt x="2743200" y="777923"/>
                  </a:cubicBezTo>
                  <a:cubicBezTo>
                    <a:pt x="2616869" y="820030"/>
                    <a:pt x="2843840" y="747962"/>
                    <a:pt x="2538483" y="805218"/>
                  </a:cubicBezTo>
                  <a:cubicBezTo>
                    <a:pt x="2518487" y="808967"/>
                    <a:pt x="2502592" y="824500"/>
                    <a:pt x="2483892" y="832514"/>
                  </a:cubicBezTo>
                  <a:cubicBezTo>
                    <a:pt x="2470669" y="838181"/>
                    <a:pt x="2456597" y="841612"/>
                    <a:pt x="2442949" y="846161"/>
                  </a:cubicBezTo>
                  <a:cubicBezTo>
                    <a:pt x="2429301" y="855260"/>
                    <a:pt x="2416677" y="866121"/>
                    <a:pt x="2402006" y="873457"/>
                  </a:cubicBezTo>
                  <a:cubicBezTo>
                    <a:pt x="2359929" y="894496"/>
                    <a:pt x="2289518" y="896048"/>
                    <a:pt x="2251880" y="900752"/>
                  </a:cubicBezTo>
                  <a:cubicBezTo>
                    <a:pt x="2169374" y="921379"/>
                    <a:pt x="2215087" y="908468"/>
                    <a:pt x="2115403" y="941696"/>
                  </a:cubicBezTo>
                  <a:lnTo>
                    <a:pt x="2074459" y="955344"/>
                  </a:lnTo>
                  <a:cubicBezTo>
                    <a:pt x="2069910" y="968992"/>
                    <a:pt x="2064764" y="982455"/>
                    <a:pt x="2060812" y="996287"/>
                  </a:cubicBezTo>
                  <a:cubicBezTo>
                    <a:pt x="2055659" y="1014322"/>
                    <a:pt x="2054553" y="1033638"/>
                    <a:pt x="2047164" y="1050878"/>
                  </a:cubicBezTo>
                  <a:cubicBezTo>
                    <a:pt x="2040703" y="1065954"/>
                    <a:pt x="2035226" y="1086062"/>
                    <a:pt x="2019868" y="1091821"/>
                  </a:cubicBezTo>
                  <a:cubicBezTo>
                    <a:pt x="1994311" y="1101405"/>
                    <a:pt x="1965277" y="1091821"/>
                    <a:pt x="1937982" y="1091821"/>
                  </a:cubicBezTo>
                  <a:lnTo>
                    <a:pt x="1937982" y="1091821"/>
                  </a:lnTo>
                  <a:lnTo>
                    <a:pt x="0" y="1119117"/>
                  </a:lnTo>
                  <a:lnTo>
                    <a:pt x="300250" y="968991"/>
                  </a:lnTo>
                  <a:cubicBezTo>
                    <a:pt x="398951" y="958025"/>
                    <a:pt x="439040" y="959122"/>
                    <a:pt x="532262" y="928048"/>
                  </a:cubicBezTo>
                  <a:cubicBezTo>
                    <a:pt x="545910" y="923499"/>
                    <a:pt x="560339" y="920834"/>
                    <a:pt x="573206" y="914400"/>
                  </a:cubicBezTo>
                  <a:cubicBezTo>
                    <a:pt x="587877" y="907065"/>
                    <a:pt x="600501" y="896203"/>
                    <a:pt x="614149" y="887105"/>
                  </a:cubicBezTo>
                  <a:cubicBezTo>
                    <a:pt x="618698" y="873457"/>
                    <a:pt x="618810" y="857395"/>
                    <a:pt x="627797" y="846161"/>
                  </a:cubicBezTo>
                  <a:cubicBezTo>
                    <a:pt x="651359" y="816709"/>
                    <a:pt x="690551" y="813413"/>
                    <a:pt x="723331" y="805218"/>
                  </a:cubicBezTo>
                  <a:cubicBezTo>
                    <a:pt x="736979" y="796120"/>
                    <a:pt x="749285" y="784585"/>
                    <a:pt x="764274" y="777923"/>
                  </a:cubicBezTo>
                  <a:cubicBezTo>
                    <a:pt x="790566" y="766238"/>
                    <a:pt x="822221" y="766587"/>
                    <a:pt x="846161" y="750627"/>
                  </a:cubicBezTo>
                  <a:cubicBezTo>
                    <a:pt x="1027927" y="629451"/>
                    <a:pt x="758531" y="803860"/>
                    <a:pt x="928047" y="709684"/>
                  </a:cubicBezTo>
                  <a:cubicBezTo>
                    <a:pt x="956724" y="693752"/>
                    <a:pt x="978812" y="665467"/>
                    <a:pt x="1009934" y="655093"/>
                  </a:cubicBezTo>
                  <a:lnTo>
                    <a:pt x="1091821" y="627797"/>
                  </a:lnTo>
                  <a:cubicBezTo>
                    <a:pt x="1129969" y="615081"/>
                    <a:pt x="1158648" y="603639"/>
                    <a:pt x="1201003" y="600502"/>
                  </a:cubicBezTo>
                  <a:cubicBezTo>
                    <a:pt x="1300916" y="593101"/>
                    <a:pt x="1401170" y="591403"/>
                    <a:pt x="1501253" y="586854"/>
                  </a:cubicBezTo>
                  <a:cubicBezTo>
                    <a:pt x="1505802" y="573206"/>
                    <a:pt x="1511412" y="559867"/>
                    <a:pt x="1514901" y="545911"/>
                  </a:cubicBezTo>
                  <a:cubicBezTo>
                    <a:pt x="1524611" y="507072"/>
                    <a:pt x="1520741" y="464811"/>
                    <a:pt x="1555844" y="436729"/>
                  </a:cubicBezTo>
                  <a:cubicBezTo>
                    <a:pt x="1567078" y="427742"/>
                    <a:pt x="1583140" y="427630"/>
                    <a:pt x="1596788" y="423081"/>
                  </a:cubicBezTo>
                  <a:cubicBezTo>
                    <a:pt x="1610436" y="413982"/>
                    <a:pt x="1623060" y="403120"/>
                    <a:pt x="1637731" y="395785"/>
                  </a:cubicBezTo>
                  <a:cubicBezTo>
                    <a:pt x="1650598" y="389351"/>
                    <a:pt x="1668502" y="392310"/>
                    <a:pt x="1678674" y="382138"/>
                  </a:cubicBezTo>
                  <a:cubicBezTo>
                    <a:pt x="1751464" y="309348"/>
                    <a:pt x="1624083" y="363941"/>
                    <a:pt x="1733265" y="327546"/>
                  </a:cubicBezTo>
                  <a:cubicBezTo>
                    <a:pt x="1767570" y="224632"/>
                    <a:pt x="1717304" y="347498"/>
                    <a:pt x="1787856" y="259308"/>
                  </a:cubicBezTo>
                  <a:cubicBezTo>
                    <a:pt x="1796843" y="248074"/>
                    <a:pt x="1791331" y="228537"/>
                    <a:pt x="1801504" y="218364"/>
                  </a:cubicBezTo>
                  <a:cubicBezTo>
                    <a:pt x="1824701" y="195167"/>
                    <a:pt x="1883391" y="163773"/>
                    <a:pt x="1883391" y="163773"/>
                  </a:cubicBezTo>
                  <a:cubicBezTo>
                    <a:pt x="1892489" y="150125"/>
                    <a:pt x="1897878" y="133076"/>
                    <a:pt x="1910686" y="122830"/>
                  </a:cubicBezTo>
                  <a:cubicBezTo>
                    <a:pt x="1921920" y="113843"/>
                    <a:pt x="1941457" y="119355"/>
                    <a:pt x="1951630" y="109182"/>
                  </a:cubicBezTo>
                  <a:cubicBezTo>
                    <a:pt x="1961802" y="99010"/>
                    <a:pt x="1955105" y="78411"/>
                    <a:pt x="1965277" y="68239"/>
                  </a:cubicBezTo>
                  <a:cubicBezTo>
                    <a:pt x="1995391" y="38125"/>
                    <a:pt x="2036501" y="18980"/>
                    <a:pt x="2088107"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52"/>
            <p:cNvSpPr/>
            <p:nvPr/>
          </p:nvSpPr>
          <p:spPr>
            <a:xfrm>
              <a:off x="6334142" y="4063117"/>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6100646" y="4257083"/>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665015" y="4729452"/>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438363" y="4840246"/>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961604" y="4322821"/>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193860" y="4881990"/>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063798" y="4940483"/>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19983" y="5396660"/>
              <a:ext cx="4418873" cy="1594285"/>
            </a:xfrm>
            <a:custGeom>
              <a:avLst/>
              <a:gdLst>
                <a:gd name="connsiteX0" fmla="*/ 2088107 w 3370997"/>
                <a:gd name="connsiteY0" fmla="*/ 0 h 1119117"/>
                <a:gd name="connsiteX1" fmla="*/ 3370997 w 3370997"/>
                <a:gd name="connsiteY1" fmla="*/ 13648 h 1119117"/>
                <a:gd name="connsiteX2" fmla="*/ 2647665 w 3370997"/>
                <a:gd name="connsiteY2" fmla="*/ 354842 h 1119117"/>
                <a:gd name="connsiteX3" fmla="*/ 2688609 w 3370997"/>
                <a:gd name="connsiteY3" fmla="*/ 655093 h 1119117"/>
                <a:gd name="connsiteX4" fmla="*/ 2715904 w 3370997"/>
                <a:gd name="connsiteY4" fmla="*/ 696036 h 1119117"/>
                <a:gd name="connsiteX5" fmla="*/ 2743200 w 3370997"/>
                <a:gd name="connsiteY5" fmla="*/ 777923 h 1119117"/>
                <a:gd name="connsiteX6" fmla="*/ 2538483 w 3370997"/>
                <a:gd name="connsiteY6" fmla="*/ 805218 h 1119117"/>
                <a:gd name="connsiteX7" fmla="*/ 2483892 w 3370997"/>
                <a:gd name="connsiteY7" fmla="*/ 832514 h 1119117"/>
                <a:gd name="connsiteX8" fmla="*/ 2442949 w 3370997"/>
                <a:gd name="connsiteY8" fmla="*/ 846161 h 1119117"/>
                <a:gd name="connsiteX9" fmla="*/ 2402006 w 3370997"/>
                <a:gd name="connsiteY9" fmla="*/ 873457 h 1119117"/>
                <a:gd name="connsiteX10" fmla="*/ 2251880 w 3370997"/>
                <a:gd name="connsiteY10" fmla="*/ 900752 h 1119117"/>
                <a:gd name="connsiteX11" fmla="*/ 2115403 w 3370997"/>
                <a:gd name="connsiteY11" fmla="*/ 941696 h 1119117"/>
                <a:gd name="connsiteX12" fmla="*/ 2074459 w 3370997"/>
                <a:gd name="connsiteY12" fmla="*/ 955344 h 1119117"/>
                <a:gd name="connsiteX13" fmla="*/ 2060812 w 3370997"/>
                <a:gd name="connsiteY13" fmla="*/ 996287 h 1119117"/>
                <a:gd name="connsiteX14" fmla="*/ 2047164 w 3370997"/>
                <a:gd name="connsiteY14" fmla="*/ 1050878 h 1119117"/>
                <a:gd name="connsiteX15" fmla="*/ 2019868 w 3370997"/>
                <a:gd name="connsiteY15" fmla="*/ 1091821 h 1119117"/>
                <a:gd name="connsiteX16" fmla="*/ 1937982 w 3370997"/>
                <a:gd name="connsiteY16" fmla="*/ 1091821 h 1119117"/>
                <a:gd name="connsiteX17" fmla="*/ 1937982 w 3370997"/>
                <a:gd name="connsiteY17" fmla="*/ 1091821 h 1119117"/>
                <a:gd name="connsiteX18" fmla="*/ 0 w 3370997"/>
                <a:gd name="connsiteY18" fmla="*/ 1119117 h 1119117"/>
                <a:gd name="connsiteX19" fmla="*/ 300250 w 3370997"/>
                <a:gd name="connsiteY19" fmla="*/ 968991 h 1119117"/>
                <a:gd name="connsiteX20" fmla="*/ 532262 w 3370997"/>
                <a:gd name="connsiteY20" fmla="*/ 928048 h 1119117"/>
                <a:gd name="connsiteX21" fmla="*/ 573206 w 3370997"/>
                <a:gd name="connsiteY21" fmla="*/ 914400 h 1119117"/>
                <a:gd name="connsiteX22" fmla="*/ 614149 w 3370997"/>
                <a:gd name="connsiteY22" fmla="*/ 887105 h 1119117"/>
                <a:gd name="connsiteX23" fmla="*/ 627797 w 3370997"/>
                <a:gd name="connsiteY23" fmla="*/ 846161 h 1119117"/>
                <a:gd name="connsiteX24" fmla="*/ 723331 w 3370997"/>
                <a:gd name="connsiteY24" fmla="*/ 805218 h 1119117"/>
                <a:gd name="connsiteX25" fmla="*/ 764274 w 3370997"/>
                <a:gd name="connsiteY25" fmla="*/ 777923 h 1119117"/>
                <a:gd name="connsiteX26" fmla="*/ 846161 w 3370997"/>
                <a:gd name="connsiteY26" fmla="*/ 750627 h 1119117"/>
                <a:gd name="connsiteX27" fmla="*/ 928047 w 3370997"/>
                <a:gd name="connsiteY27" fmla="*/ 709684 h 1119117"/>
                <a:gd name="connsiteX28" fmla="*/ 1009934 w 3370997"/>
                <a:gd name="connsiteY28" fmla="*/ 655093 h 1119117"/>
                <a:gd name="connsiteX29" fmla="*/ 1091821 w 3370997"/>
                <a:gd name="connsiteY29" fmla="*/ 627797 h 1119117"/>
                <a:gd name="connsiteX30" fmla="*/ 1201003 w 3370997"/>
                <a:gd name="connsiteY30" fmla="*/ 600502 h 1119117"/>
                <a:gd name="connsiteX31" fmla="*/ 1501253 w 3370997"/>
                <a:gd name="connsiteY31" fmla="*/ 586854 h 1119117"/>
                <a:gd name="connsiteX32" fmla="*/ 1514901 w 3370997"/>
                <a:gd name="connsiteY32" fmla="*/ 545911 h 1119117"/>
                <a:gd name="connsiteX33" fmla="*/ 1555844 w 3370997"/>
                <a:gd name="connsiteY33" fmla="*/ 436729 h 1119117"/>
                <a:gd name="connsiteX34" fmla="*/ 1596788 w 3370997"/>
                <a:gd name="connsiteY34" fmla="*/ 423081 h 1119117"/>
                <a:gd name="connsiteX35" fmla="*/ 1637731 w 3370997"/>
                <a:gd name="connsiteY35" fmla="*/ 395785 h 1119117"/>
                <a:gd name="connsiteX36" fmla="*/ 1678674 w 3370997"/>
                <a:gd name="connsiteY36" fmla="*/ 382138 h 1119117"/>
                <a:gd name="connsiteX37" fmla="*/ 1733265 w 3370997"/>
                <a:gd name="connsiteY37" fmla="*/ 327546 h 1119117"/>
                <a:gd name="connsiteX38" fmla="*/ 1787856 w 3370997"/>
                <a:gd name="connsiteY38" fmla="*/ 259308 h 1119117"/>
                <a:gd name="connsiteX39" fmla="*/ 1801504 w 3370997"/>
                <a:gd name="connsiteY39" fmla="*/ 218364 h 1119117"/>
                <a:gd name="connsiteX40" fmla="*/ 1883391 w 3370997"/>
                <a:gd name="connsiteY40" fmla="*/ 163773 h 1119117"/>
                <a:gd name="connsiteX41" fmla="*/ 1910686 w 3370997"/>
                <a:gd name="connsiteY41" fmla="*/ 122830 h 1119117"/>
                <a:gd name="connsiteX42" fmla="*/ 1951630 w 3370997"/>
                <a:gd name="connsiteY42" fmla="*/ 109182 h 1119117"/>
                <a:gd name="connsiteX43" fmla="*/ 1965277 w 3370997"/>
                <a:gd name="connsiteY43" fmla="*/ 68239 h 1119117"/>
                <a:gd name="connsiteX44" fmla="*/ 2088107 w 3370997"/>
                <a:gd name="connsiteY44" fmla="*/ 0 h 11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70997" h="1119117">
                  <a:moveTo>
                    <a:pt x="2088107" y="0"/>
                  </a:moveTo>
                  <a:lnTo>
                    <a:pt x="3370997" y="13648"/>
                  </a:lnTo>
                  <a:lnTo>
                    <a:pt x="2647665" y="354842"/>
                  </a:lnTo>
                  <a:cubicBezTo>
                    <a:pt x="2649903" y="390653"/>
                    <a:pt x="2643460" y="587368"/>
                    <a:pt x="2688609" y="655093"/>
                  </a:cubicBezTo>
                  <a:cubicBezTo>
                    <a:pt x="2697707" y="668741"/>
                    <a:pt x="2709242" y="681047"/>
                    <a:pt x="2715904" y="696036"/>
                  </a:cubicBezTo>
                  <a:cubicBezTo>
                    <a:pt x="2727589" y="722328"/>
                    <a:pt x="2743200" y="777923"/>
                    <a:pt x="2743200" y="777923"/>
                  </a:cubicBezTo>
                  <a:cubicBezTo>
                    <a:pt x="2616869" y="820030"/>
                    <a:pt x="2843840" y="747962"/>
                    <a:pt x="2538483" y="805218"/>
                  </a:cubicBezTo>
                  <a:cubicBezTo>
                    <a:pt x="2518487" y="808967"/>
                    <a:pt x="2502592" y="824500"/>
                    <a:pt x="2483892" y="832514"/>
                  </a:cubicBezTo>
                  <a:cubicBezTo>
                    <a:pt x="2470669" y="838181"/>
                    <a:pt x="2456597" y="841612"/>
                    <a:pt x="2442949" y="846161"/>
                  </a:cubicBezTo>
                  <a:cubicBezTo>
                    <a:pt x="2429301" y="855260"/>
                    <a:pt x="2416677" y="866121"/>
                    <a:pt x="2402006" y="873457"/>
                  </a:cubicBezTo>
                  <a:cubicBezTo>
                    <a:pt x="2359929" y="894496"/>
                    <a:pt x="2289518" y="896048"/>
                    <a:pt x="2251880" y="900752"/>
                  </a:cubicBezTo>
                  <a:cubicBezTo>
                    <a:pt x="2169374" y="921379"/>
                    <a:pt x="2215087" y="908468"/>
                    <a:pt x="2115403" y="941696"/>
                  </a:cubicBezTo>
                  <a:lnTo>
                    <a:pt x="2074459" y="955344"/>
                  </a:lnTo>
                  <a:cubicBezTo>
                    <a:pt x="2069910" y="968992"/>
                    <a:pt x="2064764" y="982455"/>
                    <a:pt x="2060812" y="996287"/>
                  </a:cubicBezTo>
                  <a:cubicBezTo>
                    <a:pt x="2055659" y="1014322"/>
                    <a:pt x="2054553" y="1033638"/>
                    <a:pt x="2047164" y="1050878"/>
                  </a:cubicBezTo>
                  <a:cubicBezTo>
                    <a:pt x="2040703" y="1065954"/>
                    <a:pt x="2035226" y="1086062"/>
                    <a:pt x="2019868" y="1091821"/>
                  </a:cubicBezTo>
                  <a:cubicBezTo>
                    <a:pt x="1994311" y="1101405"/>
                    <a:pt x="1965277" y="1091821"/>
                    <a:pt x="1937982" y="1091821"/>
                  </a:cubicBezTo>
                  <a:lnTo>
                    <a:pt x="1937982" y="1091821"/>
                  </a:lnTo>
                  <a:lnTo>
                    <a:pt x="0" y="1119117"/>
                  </a:lnTo>
                  <a:lnTo>
                    <a:pt x="300250" y="968991"/>
                  </a:lnTo>
                  <a:cubicBezTo>
                    <a:pt x="398951" y="958025"/>
                    <a:pt x="439040" y="959122"/>
                    <a:pt x="532262" y="928048"/>
                  </a:cubicBezTo>
                  <a:cubicBezTo>
                    <a:pt x="545910" y="923499"/>
                    <a:pt x="560339" y="920834"/>
                    <a:pt x="573206" y="914400"/>
                  </a:cubicBezTo>
                  <a:cubicBezTo>
                    <a:pt x="587877" y="907065"/>
                    <a:pt x="600501" y="896203"/>
                    <a:pt x="614149" y="887105"/>
                  </a:cubicBezTo>
                  <a:cubicBezTo>
                    <a:pt x="618698" y="873457"/>
                    <a:pt x="618810" y="857395"/>
                    <a:pt x="627797" y="846161"/>
                  </a:cubicBezTo>
                  <a:cubicBezTo>
                    <a:pt x="651359" y="816709"/>
                    <a:pt x="690551" y="813413"/>
                    <a:pt x="723331" y="805218"/>
                  </a:cubicBezTo>
                  <a:cubicBezTo>
                    <a:pt x="736979" y="796120"/>
                    <a:pt x="749285" y="784585"/>
                    <a:pt x="764274" y="777923"/>
                  </a:cubicBezTo>
                  <a:cubicBezTo>
                    <a:pt x="790566" y="766238"/>
                    <a:pt x="822221" y="766587"/>
                    <a:pt x="846161" y="750627"/>
                  </a:cubicBezTo>
                  <a:cubicBezTo>
                    <a:pt x="1027927" y="629451"/>
                    <a:pt x="758531" y="803860"/>
                    <a:pt x="928047" y="709684"/>
                  </a:cubicBezTo>
                  <a:cubicBezTo>
                    <a:pt x="956724" y="693752"/>
                    <a:pt x="978812" y="665467"/>
                    <a:pt x="1009934" y="655093"/>
                  </a:cubicBezTo>
                  <a:lnTo>
                    <a:pt x="1091821" y="627797"/>
                  </a:lnTo>
                  <a:cubicBezTo>
                    <a:pt x="1129969" y="615081"/>
                    <a:pt x="1158648" y="603639"/>
                    <a:pt x="1201003" y="600502"/>
                  </a:cubicBezTo>
                  <a:cubicBezTo>
                    <a:pt x="1300916" y="593101"/>
                    <a:pt x="1401170" y="591403"/>
                    <a:pt x="1501253" y="586854"/>
                  </a:cubicBezTo>
                  <a:cubicBezTo>
                    <a:pt x="1505802" y="573206"/>
                    <a:pt x="1511412" y="559867"/>
                    <a:pt x="1514901" y="545911"/>
                  </a:cubicBezTo>
                  <a:cubicBezTo>
                    <a:pt x="1524611" y="507072"/>
                    <a:pt x="1520741" y="464811"/>
                    <a:pt x="1555844" y="436729"/>
                  </a:cubicBezTo>
                  <a:cubicBezTo>
                    <a:pt x="1567078" y="427742"/>
                    <a:pt x="1583140" y="427630"/>
                    <a:pt x="1596788" y="423081"/>
                  </a:cubicBezTo>
                  <a:cubicBezTo>
                    <a:pt x="1610436" y="413982"/>
                    <a:pt x="1623060" y="403120"/>
                    <a:pt x="1637731" y="395785"/>
                  </a:cubicBezTo>
                  <a:cubicBezTo>
                    <a:pt x="1650598" y="389351"/>
                    <a:pt x="1668502" y="392310"/>
                    <a:pt x="1678674" y="382138"/>
                  </a:cubicBezTo>
                  <a:cubicBezTo>
                    <a:pt x="1751464" y="309348"/>
                    <a:pt x="1624083" y="363941"/>
                    <a:pt x="1733265" y="327546"/>
                  </a:cubicBezTo>
                  <a:cubicBezTo>
                    <a:pt x="1767570" y="224632"/>
                    <a:pt x="1717304" y="347498"/>
                    <a:pt x="1787856" y="259308"/>
                  </a:cubicBezTo>
                  <a:cubicBezTo>
                    <a:pt x="1796843" y="248074"/>
                    <a:pt x="1791331" y="228537"/>
                    <a:pt x="1801504" y="218364"/>
                  </a:cubicBezTo>
                  <a:cubicBezTo>
                    <a:pt x="1824701" y="195167"/>
                    <a:pt x="1883391" y="163773"/>
                    <a:pt x="1883391" y="163773"/>
                  </a:cubicBezTo>
                  <a:cubicBezTo>
                    <a:pt x="1892489" y="150125"/>
                    <a:pt x="1897878" y="133076"/>
                    <a:pt x="1910686" y="122830"/>
                  </a:cubicBezTo>
                  <a:cubicBezTo>
                    <a:pt x="1921920" y="113843"/>
                    <a:pt x="1941457" y="119355"/>
                    <a:pt x="1951630" y="109182"/>
                  </a:cubicBezTo>
                  <a:cubicBezTo>
                    <a:pt x="1961802" y="99010"/>
                    <a:pt x="1955105" y="78411"/>
                    <a:pt x="1965277" y="68239"/>
                  </a:cubicBezTo>
                  <a:cubicBezTo>
                    <a:pt x="1995391" y="38125"/>
                    <a:pt x="2036501" y="18980"/>
                    <a:pt x="2088107"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a:off x="4077573" y="5544465"/>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169399" y="6442526"/>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888053" y="5674434"/>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429599" y="6314616"/>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714339" y="5248764"/>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3919875" y="5986757"/>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592487" y="4912685"/>
            <a:ext cx="5243332" cy="2177201"/>
          </a:xfrm>
          <a:custGeom>
            <a:avLst/>
            <a:gdLst>
              <a:gd name="connsiteX0" fmla="*/ 960699 w 5243332"/>
              <a:gd name="connsiteY0" fmla="*/ 302103 h 2177201"/>
              <a:gd name="connsiteX1" fmla="*/ 960699 w 5243332"/>
              <a:gd name="connsiteY1" fmla="*/ 302103 h 2177201"/>
              <a:gd name="connsiteX2" fmla="*/ 1226917 w 5243332"/>
              <a:gd name="connsiteY2" fmla="*/ 325252 h 2177201"/>
              <a:gd name="connsiteX3" fmla="*/ 1319514 w 5243332"/>
              <a:gd name="connsiteY3" fmla="*/ 336827 h 2177201"/>
              <a:gd name="connsiteX4" fmla="*/ 1469985 w 5243332"/>
              <a:gd name="connsiteY4" fmla="*/ 348401 h 2177201"/>
              <a:gd name="connsiteX5" fmla="*/ 1828800 w 5243332"/>
              <a:gd name="connsiteY5" fmla="*/ 371551 h 2177201"/>
              <a:gd name="connsiteX6" fmla="*/ 1898248 w 5243332"/>
              <a:gd name="connsiteY6" fmla="*/ 383125 h 2177201"/>
              <a:gd name="connsiteX7" fmla="*/ 2152891 w 5243332"/>
              <a:gd name="connsiteY7" fmla="*/ 394700 h 2177201"/>
              <a:gd name="connsiteX8" fmla="*/ 2326512 w 5243332"/>
              <a:gd name="connsiteY8" fmla="*/ 406275 h 2177201"/>
              <a:gd name="connsiteX9" fmla="*/ 2905246 w 5243332"/>
              <a:gd name="connsiteY9" fmla="*/ 394700 h 2177201"/>
              <a:gd name="connsiteX10" fmla="*/ 3009418 w 5243332"/>
              <a:gd name="connsiteY10" fmla="*/ 383125 h 2177201"/>
              <a:gd name="connsiteX11" fmla="*/ 3078866 w 5243332"/>
              <a:gd name="connsiteY11" fmla="*/ 325252 h 2177201"/>
              <a:gd name="connsiteX12" fmla="*/ 3136739 w 5243332"/>
              <a:gd name="connsiteY12" fmla="*/ 313677 h 2177201"/>
              <a:gd name="connsiteX13" fmla="*/ 3171463 w 5243332"/>
              <a:gd name="connsiteY13" fmla="*/ 290528 h 2177201"/>
              <a:gd name="connsiteX14" fmla="*/ 3217762 w 5243332"/>
              <a:gd name="connsiteY14" fmla="*/ 255804 h 2177201"/>
              <a:gd name="connsiteX15" fmla="*/ 3252486 w 5243332"/>
              <a:gd name="connsiteY15" fmla="*/ 244229 h 2177201"/>
              <a:gd name="connsiteX16" fmla="*/ 3391382 w 5243332"/>
              <a:gd name="connsiteY16" fmla="*/ 163206 h 2177201"/>
              <a:gd name="connsiteX17" fmla="*/ 3437681 w 5243332"/>
              <a:gd name="connsiteY17" fmla="*/ 151632 h 2177201"/>
              <a:gd name="connsiteX18" fmla="*/ 3483980 w 5243332"/>
              <a:gd name="connsiteY18" fmla="*/ 128482 h 2177201"/>
              <a:gd name="connsiteX19" fmla="*/ 3553428 w 5243332"/>
              <a:gd name="connsiteY19" fmla="*/ 105333 h 2177201"/>
              <a:gd name="connsiteX20" fmla="*/ 3588152 w 5243332"/>
              <a:gd name="connsiteY20" fmla="*/ 82184 h 2177201"/>
              <a:gd name="connsiteX21" fmla="*/ 3761772 w 5243332"/>
              <a:gd name="connsiteY21" fmla="*/ 59034 h 2177201"/>
              <a:gd name="connsiteX22" fmla="*/ 3877519 w 5243332"/>
              <a:gd name="connsiteY22" fmla="*/ 35885 h 2177201"/>
              <a:gd name="connsiteX23" fmla="*/ 4016415 w 5243332"/>
              <a:gd name="connsiteY23" fmla="*/ 24310 h 2177201"/>
              <a:gd name="connsiteX24" fmla="*/ 4074289 w 5243332"/>
              <a:gd name="connsiteY24" fmla="*/ 12735 h 2177201"/>
              <a:gd name="connsiteX25" fmla="*/ 4606724 w 5243332"/>
              <a:gd name="connsiteY25" fmla="*/ 12735 h 2177201"/>
              <a:gd name="connsiteX26" fmla="*/ 4641448 w 5243332"/>
              <a:gd name="connsiteY26" fmla="*/ 35885 h 2177201"/>
              <a:gd name="connsiteX27" fmla="*/ 4664598 w 5243332"/>
              <a:gd name="connsiteY27" fmla="*/ 59034 h 2177201"/>
              <a:gd name="connsiteX28" fmla="*/ 4710896 w 5243332"/>
              <a:gd name="connsiteY28" fmla="*/ 70609 h 2177201"/>
              <a:gd name="connsiteX29" fmla="*/ 4734046 w 5243332"/>
              <a:gd name="connsiteY29" fmla="*/ 93758 h 2177201"/>
              <a:gd name="connsiteX30" fmla="*/ 4791919 w 5243332"/>
              <a:gd name="connsiteY30" fmla="*/ 128482 h 2177201"/>
              <a:gd name="connsiteX31" fmla="*/ 4919241 w 5243332"/>
              <a:gd name="connsiteY31" fmla="*/ 302103 h 2177201"/>
              <a:gd name="connsiteX32" fmla="*/ 4965539 w 5243332"/>
              <a:gd name="connsiteY32" fmla="*/ 348401 h 2177201"/>
              <a:gd name="connsiteX33" fmla="*/ 5058137 w 5243332"/>
              <a:gd name="connsiteY33" fmla="*/ 475723 h 2177201"/>
              <a:gd name="connsiteX34" fmla="*/ 5092861 w 5243332"/>
              <a:gd name="connsiteY34" fmla="*/ 533596 h 2177201"/>
              <a:gd name="connsiteX35" fmla="*/ 5116010 w 5243332"/>
              <a:gd name="connsiteY35" fmla="*/ 603044 h 2177201"/>
              <a:gd name="connsiteX36" fmla="*/ 5139160 w 5243332"/>
              <a:gd name="connsiteY36" fmla="*/ 649343 h 2177201"/>
              <a:gd name="connsiteX37" fmla="*/ 5150734 w 5243332"/>
              <a:gd name="connsiteY37" fmla="*/ 707216 h 2177201"/>
              <a:gd name="connsiteX38" fmla="*/ 5162309 w 5243332"/>
              <a:gd name="connsiteY38" fmla="*/ 753515 h 2177201"/>
              <a:gd name="connsiteX39" fmla="*/ 5173884 w 5243332"/>
              <a:gd name="connsiteY39" fmla="*/ 834538 h 2177201"/>
              <a:gd name="connsiteX40" fmla="*/ 5185458 w 5243332"/>
              <a:gd name="connsiteY40" fmla="*/ 869262 h 2177201"/>
              <a:gd name="connsiteX41" fmla="*/ 5208608 w 5243332"/>
              <a:gd name="connsiteY41" fmla="*/ 996584 h 2177201"/>
              <a:gd name="connsiteX42" fmla="*/ 5220182 w 5243332"/>
              <a:gd name="connsiteY42" fmla="*/ 1089181 h 2177201"/>
              <a:gd name="connsiteX43" fmla="*/ 5231757 w 5243332"/>
              <a:gd name="connsiteY43" fmla="*/ 1123905 h 2177201"/>
              <a:gd name="connsiteX44" fmla="*/ 5243332 w 5243332"/>
              <a:gd name="connsiteY44" fmla="*/ 1193353 h 2177201"/>
              <a:gd name="connsiteX45" fmla="*/ 5231757 w 5243332"/>
              <a:gd name="connsiteY45" fmla="*/ 1471146 h 2177201"/>
              <a:gd name="connsiteX46" fmla="*/ 5185458 w 5243332"/>
              <a:gd name="connsiteY46" fmla="*/ 1552168 h 2177201"/>
              <a:gd name="connsiteX47" fmla="*/ 5162309 w 5243332"/>
              <a:gd name="connsiteY47" fmla="*/ 1598467 h 2177201"/>
              <a:gd name="connsiteX48" fmla="*/ 5139160 w 5243332"/>
              <a:gd name="connsiteY48" fmla="*/ 1633191 h 2177201"/>
              <a:gd name="connsiteX49" fmla="*/ 5104436 w 5243332"/>
              <a:gd name="connsiteY49" fmla="*/ 1691065 h 2177201"/>
              <a:gd name="connsiteX50" fmla="*/ 5069712 w 5243332"/>
              <a:gd name="connsiteY50" fmla="*/ 1760513 h 2177201"/>
              <a:gd name="connsiteX51" fmla="*/ 5046562 w 5243332"/>
              <a:gd name="connsiteY51" fmla="*/ 1783662 h 2177201"/>
              <a:gd name="connsiteX52" fmla="*/ 5023413 w 5243332"/>
              <a:gd name="connsiteY52" fmla="*/ 1818386 h 2177201"/>
              <a:gd name="connsiteX53" fmla="*/ 4930815 w 5243332"/>
              <a:gd name="connsiteY53" fmla="*/ 1887834 h 2177201"/>
              <a:gd name="connsiteX54" fmla="*/ 4861367 w 5243332"/>
              <a:gd name="connsiteY54" fmla="*/ 1922558 h 2177201"/>
              <a:gd name="connsiteX55" fmla="*/ 4826643 w 5243332"/>
              <a:gd name="connsiteY55" fmla="*/ 1945708 h 2177201"/>
              <a:gd name="connsiteX56" fmla="*/ 4791919 w 5243332"/>
              <a:gd name="connsiteY56" fmla="*/ 1957282 h 2177201"/>
              <a:gd name="connsiteX57" fmla="*/ 4768770 w 5243332"/>
              <a:gd name="connsiteY57" fmla="*/ 1980432 h 2177201"/>
              <a:gd name="connsiteX58" fmla="*/ 4699322 w 5243332"/>
              <a:gd name="connsiteY58" fmla="*/ 2003581 h 2177201"/>
              <a:gd name="connsiteX59" fmla="*/ 4664598 w 5243332"/>
              <a:gd name="connsiteY59" fmla="*/ 2026730 h 2177201"/>
              <a:gd name="connsiteX60" fmla="*/ 4560425 w 5243332"/>
              <a:gd name="connsiteY60" fmla="*/ 2049880 h 2177201"/>
              <a:gd name="connsiteX61" fmla="*/ 4467828 w 5243332"/>
              <a:gd name="connsiteY61" fmla="*/ 2073029 h 2177201"/>
              <a:gd name="connsiteX62" fmla="*/ 4039565 w 5243332"/>
              <a:gd name="connsiteY62" fmla="*/ 2084604 h 2177201"/>
              <a:gd name="connsiteX63" fmla="*/ 3669175 w 5243332"/>
              <a:gd name="connsiteY63" fmla="*/ 2096178 h 2177201"/>
              <a:gd name="connsiteX64" fmla="*/ 3576577 w 5243332"/>
              <a:gd name="connsiteY64" fmla="*/ 2119328 h 2177201"/>
              <a:gd name="connsiteX65" fmla="*/ 3541853 w 5243332"/>
              <a:gd name="connsiteY65" fmla="*/ 2130903 h 2177201"/>
              <a:gd name="connsiteX66" fmla="*/ 3379808 w 5243332"/>
              <a:gd name="connsiteY66" fmla="*/ 2142477 h 2177201"/>
              <a:gd name="connsiteX67" fmla="*/ 3275636 w 5243332"/>
              <a:gd name="connsiteY67" fmla="*/ 2154052 h 2177201"/>
              <a:gd name="connsiteX68" fmla="*/ 2905246 w 5243332"/>
              <a:gd name="connsiteY68" fmla="*/ 2177201 h 2177201"/>
              <a:gd name="connsiteX69" fmla="*/ 2129742 w 5243332"/>
              <a:gd name="connsiteY69" fmla="*/ 2165627 h 2177201"/>
              <a:gd name="connsiteX70" fmla="*/ 2071869 w 5243332"/>
              <a:gd name="connsiteY70" fmla="*/ 2154052 h 2177201"/>
              <a:gd name="connsiteX71" fmla="*/ 1921398 w 5243332"/>
              <a:gd name="connsiteY71" fmla="*/ 2130903 h 2177201"/>
              <a:gd name="connsiteX72" fmla="*/ 1747777 w 5243332"/>
              <a:gd name="connsiteY72" fmla="*/ 2084604 h 2177201"/>
              <a:gd name="connsiteX73" fmla="*/ 1666755 w 5243332"/>
              <a:gd name="connsiteY73" fmla="*/ 2073029 h 2177201"/>
              <a:gd name="connsiteX74" fmla="*/ 1446836 w 5243332"/>
              <a:gd name="connsiteY74" fmla="*/ 2026730 h 2177201"/>
              <a:gd name="connsiteX75" fmla="*/ 1215342 w 5243332"/>
              <a:gd name="connsiteY75" fmla="*/ 2003581 h 2177201"/>
              <a:gd name="connsiteX76" fmla="*/ 1111170 w 5243332"/>
              <a:gd name="connsiteY76" fmla="*/ 1980432 h 2177201"/>
              <a:gd name="connsiteX77" fmla="*/ 891251 w 5243332"/>
              <a:gd name="connsiteY77" fmla="*/ 1957282 h 2177201"/>
              <a:gd name="connsiteX78" fmla="*/ 833377 w 5243332"/>
              <a:gd name="connsiteY78" fmla="*/ 1945708 h 2177201"/>
              <a:gd name="connsiteX79" fmla="*/ 798653 w 5243332"/>
              <a:gd name="connsiteY79" fmla="*/ 1934133 h 2177201"/>
              <a:gd name="connsiteX80" fmla="*/ 729205 w 5243332"/>
              <a:gd name="connsiteY80" fmla="*/ 1922558 h 2177201"/>
              <a:gd name="connsiteX81" fmla="*/ 694481 w 5243332"/>
              <a:gd name="connsiteY81" fmla="*/ 1910984 h 2177201"/>
              <a:gd name="connsiteX82" fmla="*/ 636608 w 5243332"/>
              <a:gd name="connsiteY82" fmla="*/ 1899409 h 2177201"/>
              <a:gd name="connsiteX83" fmla="*/ 405114 w 5243332"/>
              <a:gd name="connsiteY83" fmla="*/ 1829961 h 2177201"/>
              <a:gd name="connsiteX84" fmla="*/ 243069 w 5243332"/>
              <a:gd name="connsiteY84" fmla="*/ 1760513 h 2177201"/>
              <a:gd name="connsiteX85" fmla="*/ 162046 w 5243332"/>
              <a:gd name="connsiteY85" fmla="*/ 1737363 h 2177201"/>
              <a:gd name="connsiteX86" fmla="*/ 127322 w 5243332"/>
              <a:gd name="connsiteY86" fmla="*/ 1714214 h 2177201"/>
              <a:gd name="connsiteX87" fmla="*/ 92598 w 5243332"/>
              <a:gd name="connsiteY87" fmla="*/ 1633191 h 2177201"/>
              <a:gd name="connsiteX88" fmla="*/ 81023 w 5243332"/>
              <a:gd name="connsiteY88" fmla="*/ 1598467 h 2177201"/>
              <a:gd name="connsiteX89" fmla="*/ 69448 w 5243332"/>
              <a:gd name="connsiteY89" fmla="*/ 1482720 h 2177201"/>
              <a:gd name="connsiteX90" fmla="*/ 57874 w 5243332"/>
              <a:gd name="connsiteY90" fmla="*/ 1413272 h 2177201"/>
              <a:gd name="connsiteX91" fmla="*/ 34724 w 5243332"/>
              <a:gd name="connsiteY91" fmla="*/ 1216503 h 2177201"/>
              <a:gd name="connsiteX92" fmla="*/ 23150 w 5243332"/>
              <a:gd name="connsiteY92" fmla="*/ 1077606 h 2177201"/>
              <a:gd name="connsiteX93" fmla="*/ 0 w 5243332"/>
              <a:gd name="connsiteY93" fmla="*/ 961860 h 2177201"/>
              <a:gd name="connsiteX94" fmla="*/ 11575 w 5243332"/>
              <a:gd name="connsiteY94" fmla="*/ 637768 h 2177201"/>
              <a:gd name="connsiteX95" fmla="*/ 57874 w 5243332"/>
              <a:gd name="connsiteY95" fmla="*/ 545171 h 2177201"/>
              <a:gd name="connsiteX96" fmla="*/ 81023 w 5243332"/>
              <a:gd name="connsiteY96" fmla="*/ 510447 h 2177201"/>
              <a:gd name="connsiteX97" fmla="*/ 150471 w 5243332"/>
              <a:gd name="connsiteY97" fmla="*/ 464148 h 2177201"/>
              <a:gd name="connsiteX98" fmla="*/ 185195 w 5243332"/>
              <a:gd name="connsiteY98" fmla="*/ 429424 h 2177201"/>
              <a:gd name="connsiteX99" fmla="*/ 266218 w 5243332"/>
              <a:gd name="connsiteY99" fmla="*/ 383125 h 2177201"/>
              <a:gd name="connsiteX100" fmla="*/ 381965 w 5243332"/>
              <a:gd name="connsiteY100" fmla="*/ 336827 h 2177201"/>
              <a:gd name="connsiteX101" fmla="*/ 451413 w 5243332"/>
              <a:gd name="connsiteY101" fmla="*/ 325252 h 2177201"/>
              <a:gd name="connsiteX102" fmla="*/ 497712 w 5243332"/>
              <a:gd name="connsiteY102" fmla="*/ 313677 h 2177201"/>
              <a:gd name="connsiteX103" fmla="*/ 567160 w 5243332"/>
              <a:gd name="connsiteY103" fmla="*/ 290528 h 2177201"/>
              <a:gd name="connsiteX104" fmla="*/ 648182 w 5243332"/>
              <a:gd name="connsiteY104" fmla="*/ 278953 h 2177201"/>
              <a:gd name="connsiteX105" fmla="*/ 694481 w 5243332"/>
              <a:gd name="connsiteY105" fmla="*/ 267378 h 2177201"/>
              <a:gd name="connsiteX106" fmla="*/ 763929 w 5243332"/>
              <a:gd name="connsiteY106" fmla="*/ 255804 h 2177201"/>
              <a:gd name="connsiteX107" fmla="*/ 856527 w 5243332"/>
              <a:gd name="connsiteY107" fmla="*/ 255804 h 2177201"/>
              <a:gd name="connsiteX108" fmla="*/ 925975 w 5243332"/>
              <a:gd name="connsiteY108" fmla="*/ 278953 h 2177201"/>
              <a:gd name="connsiteX109" fmla="*/ 960699 w 5243332"/>
              <a:gd name="connsiteY109" fmla="*/ 302103 h 21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243332" h="2177201">
                <a:moveTo>
                  <a:pt x="960699" y="302103"/>
                </a:moveTo>
                <a:lnTo>
                  <a:pt x="960699" y="302103"/>
                </a:lnTo>
                <a:lnTo>
                  <a:pt x="1226917" y="325252"/>
                </a:lnTo>
                <a:cubicBezTo>
                  <a:pt x="1257878" y="328248"/>
                  <a:pt x="1288548" y="333878"/>
                  <a:pt x="1319514" y="336827"/>
                </a:cubicBezTo>
                <a:cubicBezTo>
                  <a:pt x="1369593" y="341596"/>
                  <a:pt x="1419828" y="344543"/>
                  <a:pt x="1469985" y="348401"/>
                </a:cubicBezTo>
                <a:cubicBezTo>
                  <a:pt x="1637279" y="381861"/>
                  <a:pt x="1452158" y="348011"/>
                  <a:pt x="1828800" y="371551"/>
                </a:cubicBezTo>
                <a:cubicBezTo>
                  <a:pt x="1852223" y="373015"/>
                  <a:pt x="1874839" y="381453"/>
                  <a:pt x="1898248" y="383125"/>
                </a:cubicBezTo>
                <a:cubicBezTo>
                  <a:pt x="1983001" y="389179"/>
                  <a:pt x="2068046" y="390114"/>
                  <a:pt x="2152891" y="394700"/>
                </a:cubicBezTo>
                <a:cubicBezTo>
                  <a:pt x="2210809" y="397831"/>
                  <a:pt x="2268638" y="402417"/>
                  <a:pt x="2326512" y="406275"/>
                </a:cubicBezTo>
                <a:lnTo>
                  <a:pt x="2905246" y="394700"/>
                </a:lnTo>
                <a:cubicBezTo>
                  <a:pt x="2940164" y="393516"/>
                  <a:pt x="2975523" y="391599"/>
                  <a:pt x="3009418" y="383125"/>
                </a:cubicBezTo>
                <a:cubicBezTo>
                  <a:pt x="3052928" y="372248"/>
                  <a:pt x="3039994" y="344688"/>
                  <a:pt x="3078866" y="325252"/>
                </a:cubicBezTo>
                <a:cubicBezTo>
                  <a:pt x="3096462" y="316454"/>
                  <a:pt x="3117448" y="317535"/>
                  <a:pt x="3136739" y="313677"/>
                </a:cubicBezTo>
                <a:cubicBezTo>
                  <a:pt x="3148314" y="305961"/>
                  <a:pt x="3160143" y="298614"/>
                  <a:pt x="3171463" y="290528"/>
                </a:cubicBezTo>
                <a:cubicBezTo>
                  <a:pt x="3187161" y="279315"/>
                  <a:pt x="3201013" y="265375"/>
                  <a:pt x="3217762" y="255804"/>
                </a:cubicBezTo>
                <a:cubicBezTo>
                  <a:pt x="3228355" y="249751"/>
                  <a:pt x="3241775" y="250071"/>
                  <a:pt x="3252486" y="244229"/>
                </a:cubicBezTo>
                <a:cubicBezTo>
                  <a:pt x="3287746" y="224996"/>
                  <a:pt x="3346645" y="179982"/>
                  <a:pt x="3391382" y="163206"/>
                </a:cubicBezTo>
                <a:cubicBezTo>
                  <a:pt x="3406277" y="157620"/>
                  <a:pt x="3422248" y="155490"/>
                  <a:pt x="3437681" y="151632"/>
                </a:cubicBezTo>
                <a:cubicBezTo>
                  <a:pt x="3453114" y="143915"/>
                  <a:pt x="3467959" y="134890"/>
                  <a:pt x="3483980" y="128482"/>
                </a:cubicBezTo>
                <a:cubicBezTo>
                  <a:pt x="3506636" y="119419"/>
                  <a:pt x="3531130" y="115243"/>
                  <a:pt x="3553428" y="105333"/>
                </a:cubicBezTo>
                <a:cubicBezTo>
                  <a:pt x="3566140" y="99683"/>
                  <a:pt x="3575127" y="87068"/>
                  <a:pt x="3588152" y="82184"/>
                </a:cubicBezTo>
                <a:cubicBezTo>
                  <a:pt x="3623024" y="69107"/>
                  <a:pt x="3746722" y="60539"/>
                  <a:pt x="3761772" y="59034"/>
                </a:cubicBezTo>
                <a:cubicBezTo>
                  <a:pt x="3807751" y="47540"/>
                  <a:pt x="3826441" y="41560"/>
                  <a:pt x="3877519" y="35885"/>
                </a:cubicBezTo>
                <a:cubicBezTo>
                  <a:pt x="3923694" y="30754"/>
                  <a:pt x="3970116" y="28168"/>
                  <a:pt x="4016415" y="24310"/>
                </a:cubicBezTo>
                <a:cubicBezTo>
                  <a:pt x="4035706" y="20452"/>
                  <a:pt x="4054750" y="15034"/>
                  <a:pt x="4074289" y="12735"/>
                </a:cubicBezTo>
                <a:cubicBezTo>
                  <a:pt x="4281036" y="-11588"/>
                  <a:pt x="4344514" y="5023"/>
                  <a:pt x="4606724" y="12735"/>
                </a:cubicBezTo>
                <a:cubicBezTo>
                  <a:pt x="4618299" y="20452"/>
                  <a:pt x="4630585" y="27195"/>
                  <a:pt x="4641448" y="35885"/>
                </a:cubicBezTo>
                <a:cubicBezTo>
                  <a:pt x="4649969" y="42702"/>
                  <a:pt x="4654837" y="54154"/>
                  <a:pt x="4664598" y="59034"/>
                </a:cubicBezTo>
                <a:cubicBezTo>
                  <a:pt x="4678826" y="66148"/>
                  <a:pt x="4695463" y="66751"/>
                  <a:pt x="4710896" y="70609"/>
                </a:cubicBezTo>
                <a:cubicBezTo>
                  <a:pt x="4718613" y="78325"/>
                  <a:pt x="4725166" y="87415"/>
                  <a:pt x="4734046" y="93758"/>
                </a:cubicBezTo>
                <a:cubicBezTo>
                  <a:pt x="4752353" y="106834"/>
                  <a:pt x="4776011" y="112574"/>
                  <a:pt x="4791919" y="128482"/>
                </a:cubicBezTo>
                <a:cubicBezTo>
                  <a:pt x="4889693" y="226256"/>
                  <a:pt x="4848749" y="213988"/>
                  <a:pt x="4919241" y="302103"/>
                </a:cubicBezTo>
                <a:cubicBezTo>
                  <a:pt x="4932875" y="319146"/>
                  <a:pt x="4951567" y="331635"/>
                  <a:pt x="4965539" y="348401"/>
                </a:cubicBezTo>
                <a:cubicBezTo>
                  <a:pt x="4986520" y="373578"/>
                  <a:pt x="5034071" y="437217"/>
                  <a:pt x="5058137" y="475723"/>
                </a:cubicBezTo>
                <a:cubicBezTo>
                  <a:pt x="5070060" y="494800"/>
                  <a:pt x="5083552" y="513115"/>
                  <a:pt x="5092861" y="533596"/>
                </a:cubicBezTo>
                <a:cubicBezTo>
                  <a:pt x="5102958" y="555810"/>
                  <a:pt x="5105097" y="581219"/>
                  <a:pt x="5116010" y="603044"/>
                </a:cubicBezTo>
                <a:lnTo>
                  <a:pt x="5139160" y="649343"/>
                </a:lnTo>
                <a:cubicBezTo>
                  <a:pt x="5143018" y="668634"/>
                  <a:pt x="5146466" y="688011"/>
                  <a:pt x="5150734" y="707216"/>
                </a:cubicBezTo>
                <a:cubicBezTo>
                  <a:pt x="5154185" y="722745"/>
                  <a:pt x="5159463" y="737864"/>
                  <a:pt x="5162309" y="753515"/>
                </a:cubicBezTo>
                <a:cubicBezTo>
                  <a:pt x="5167189" y="780357"/>
                  <a:pt x="5168534" y="807786"/>
                  <a:pt x="5173884" y="834538"/>
                </a:cubicBezTo>
                <a:cubicBezTo>
                  <a:pt x="5176277" y="846502"/>
                  <a:pt x="5182902" y="857332"/>
                  <a:pt x="5185458" y="869262"/>
                </a:cubicBezTo>
                <a:cubicBezTo>
                  <a:pt x="5194496" y="911441"/>
                  <a:pt x="5201880" y="953975"/>
                  <a:pt x="5208608" y="996584"/>
                </a:cubicBezTo>
                <a:cubicBezTo>
                  <a:pt x="5213459" y="1027309"/>
                  <a:pt x="5214618" y="1058577"/>
                  <a:pt x="5220182" y="1089181"/>
                </a:cubicBezTo>
                <a:cubicBezTo>
                  <a:pt x="5222365" y="1101185"/>
                  <a:pt x="5229110" y="1111995"/>
                  <a:pt x="5231757" y="1123905"/>
                </a:cubicBezTo>
                <a:cubicBezTo>
                  <a:pt x="5236848" y="1146815"/>
                  <a:pt x="5239474" y="1170204"/>
                  <a:pt x="5243332" y="1193353"/>
                </a:cubicBezTo>
                <a:cubicBezTo>
                  <a:pt x="5239474" y="1285951"/>
                  <a:pt x="5241630" y="1378995"/>
                  <a:pt x="5231757" y="1471146"/>
                </a:cubicBezTo>
                <a:cubicBezTo>
                  <a:pt x="5229451" y="1492673"/>
                  <a:pt x="5196359" y="1533091"/>
                  <a:pt x="5185458" y="1552168"/>
                </a:cubicBezTo>
                <a:cubicBezTo>
                  <a:pt x="5176897" y="1567149"/>
                  <a:pt x="5170870" y="1583486"/>
                  <a:pt x="5162309" y="1598467"/>
                </a:cubicBezTo>
                <a:cubicBezTo>
                  <a:pt x="5155407" y="1610545"/>
                  <a:pt x="5145381" y="1620749"/>
                  <a:pt x="5139160" y="1633191"/>
                </a:cubicBezTo>
                <a:cubicBezTo>
                  <a:pt x="5109109" y="1693294"/>
                  <a:pt x="5149651" y="1645848"/>
                  <a:pt x="5104436" y="1691065"/>
                </a:cubicBezTo>
                <a:cubicBezTo>
                  <a:pt x="5092211" y="1727739"/>
                  <a:pt x="5095354" y="1728461"/>
                  <a:pt x="5069712" y="1760513"/>
                </a:cubicBezTo>
                <a:cubicBezTo>
                  <a:pt x="5062895" y="1769034"/>
                  <a:pt x="5053379" y="1775141"/>
                  <a:pt x="5046562" y="1783662"/>
                </a:cubicBezTo>
                <a:cubicBezTo>
                  <a:pt x="5037872" y="1794525"/>
                  <a:pt x="5032103" y="1807523"/>
                  <a:pt x="5023413" y="1818386"/>
                </a:cubicBezTo>
                <a:cubicBezTo>
                  <a:pt x="4998945" y="1848971"/>
                  <a:pt x="4962546" y="1866680"/>
                  <a:pt x="4930815" y="1887834"/>
                </a:cubicBezTo>
                <a:cubicBezTo>
                  <a:pt x="4885938" y="1917752"/>
                  <a:pt x="4909289" y="1906585"/>
                  <a:pt x="4861367" y="1922558"/>
                </a:cubicBezTo>
                <a:cubicBezTo>
                  <a:pt x="4849792" y="1930275"/>
                  <a:pt x="4839086" y="1939487"/>
                  <a:pt x="4826643" y="1945708"/>
                </a:cubicBezTo>
                <a:cubicBezTo>
                  <a:pt x="4815730" y="1951164"/>
                  <a:pt x="4802381" y="1951005"/>
                  <a:pt x="4791919" y="1957282"/>
                </a:cubicBezTo>
                <a:cubicBezTo>
                  <a:pt x="4782561" y="1962897"/>
                  <a:pt x="4778531" y="1975552"/>
                  <a:pt x="4768770" y="1980432"/>
                </a:cubicBezTo>
                <a:cubicBezTo>
                  <a:pt x="4746945" y="1991345"/>
                  <a:pt x="4719625" y="1990046"/>
                  <a:pt x="4699322" y="2003581"/>
                </a:cubicBezTo>
                <a:cubicBezTo>
                  <a:pt x="4687747" y="2011297"/>
                  <a:pt x="4677384" y="2021250"/>
                  <a:pt x="4664598" y="2026730"/>
                </a:cubicBezTo>
                <a:cubicBezTo>
                  <a:pt x="4648999" y="2033415"/>
                  <a:pt x="4572328" y="2047133"/>
                  <a:pt x="4560425" y="2049880"/>
                </a:cubicBezTo>
                <a:cubicBezTo>
                  <a:pt x="4529424" y="2057034"/>
                  <a:pt x="4499632" y="2072169"/>
                  <a:pt x="4467828" y="2073029"/>
                </a:cubicBezTo>
                <a:lnTo>
                  <a:pt x="4039565" y="2084604"/>
                </a:lnTo>
                <a:lnTo>
                  <a:pt x="3669175" y="2096178"/>
                </a:lnTo>
                <a:cubicBezTo>
                  <a:pt x="3589801" y="2122637"/>
                  <a:pt x="3688317" y="2091392"/>
                  <a:pt x="3576577" y="2119328"/>
                </a:cubicBezTo>
                <a:cubicBezTo>
                  <a:pt x="3564740" y="2122287"/>
                  <a:pt x="3553970" y="2129477"/>
                  <a:pt x="3541853" y="2130903"/>
                </a:cubicBezTo>
                <a:cubicBezTo>
                  <a:pt x="3488071" y="2137230"/>
                  <a:pt x="3433757" y="2137786"/>
                  <a:pt x="3379808" y="2142477"/>
                </a:cubicBezTo>
                <a:cubicBezTo>
                  <a:pt x="3345002" y="2145504"/>
                  <a:pt x="3310453" y="2151151"/>
                  <a:pt x="3275636" y="2154052"/>
                </a:cubicBezTo>
                <a:cubicBezTo>
                  <a:pt x="3199069" y="2160433"/>
                  <a:pt x="2975716" y="2173056"/>
                  <a:pt x="2905246" y="2177201"/>
                </a:cubicBezTo>
                <a:lnTo>
                  <a:pt x="2129742" y="2165627"/>
                </a:lnTo>
                <a:cubicBezTo>
                  <a:pt x="2110077" y="2165081"/>
                  <a:pt x="2091225" y="2157571"/>
                  <a:pt x="2071869" y="2154052"/>
                </a:cubicBezTo>
                <a:cubicBezTo>
                  <a:pt x="2012977" y="2143344"/>
                  <a:pt x="1982100" y="2139574"/>
                  <a:pt x="1921398" y="2130903"/>
                </a:cubicBezTo>
                <a:cubicBezTo>
                  <a:pt x="1871492" y="2116644"/>
                  <a:pt x="1797727" y="2094594"/>
                  <a:pt x="1747777" y="2084604"/>
                </a:cubicBezTo>
                <a:cubicBezTo>
                  <a:pt x="1721025" y="2079254"/>
                  <a:pt x="1693507" y="2078379"/>
                  <a:pt x="1666755" y="2073029"/>
                </a:cubicBezTo>
                <a:cubicBezTo>
                  <a:pt x="1472344" y="2034147"/>
                  <a:pt x="1686760" y="2062719"/>
                  <a:pt x="1446836" y="2026730"/>
                </a:cubicBezTo>
                <a:cubicBezTo>
                  <a:pt x="1366632" y="2014699"/>
                  <a:pt x="1296560" y="2013136"/>
                  <a:pt x="1215342" y="2003581"/>
                </a:cubicBezTo>
                <a:cubicBezTo>
                  <a:pt x="937284" y="1970867"/>
                  <a:pt x="1270353" y="2009374"/>
                  <a:pt x="1111170" y="1980432"/>
                </a:cubicBezTo>
                <a:cubicBezTo>
                  <a:pt x="1060585" y="1971235"/>
                  <a:pt x="934061" y="1961174"/>
                  <a:pt x="891251" y="1957282"/>
                </a:cubicBezTo>
                <a:cubicBezTo>
                  <a:pt x="871960" y="1953424"/>
                  <a:pt x="852463" y="1950479"/>
                  <a:pt x="833377" y="1945708"/>
                </a:cubicBezTo>
                <a:cubicBezTo>
                  <a:pt x="821540" y="1942749"/>
                  <a:pt x="810563" y="1936780"/>
                  <a:pt x="798653" y="1934133"/>
                </a:cubicBezTo>
                <a:cubicBezTo>
                  <a:pt x="775743" y="1929042"/>
                  <a:pt x="752115" y="1927649"/>
                  <a:pt x="729205" y="1922558"/>
                </a:cubicBezTo>
                <a:cubicBezTo>
                  <a:pt x="717295" y="1919911"/>
                  <a:pt x="706317" y="1913943"/>
                  <a:pt x="694481" y="1910984"/>
                </a:cubicBezTo>
                <a:cubicBezTo>
                  <a:pt x="675395" y="1906213"/>
                  <a:pt x="655451" y="1905062"/>
                  <a:pt x="636608" y="1899409"/>
                </a:cubicBezTo>
                <a:cubicBezTo>
                  <a:pt x="380243" y="1822498"/>
                  <a:pt x="543473" y="1857631"/>
                  <a:pt x="405114" y="1829961"/>
                </a:cubicBezTo>
                <a:cubicBezTo>
                  <a:pt x="350826" y="1802816"/>
                  <a:pt x="304568" y="1778085"/>
                  <a:pt x="243069" y="1760513"/>
                </a:cubicBezTo>
                <a:lnTo>
                  <a:pt x="162046" y="1737363"/>
                </a:lnTo>
                <a:cubicBezTo>
                  <a:pt x="150471" y="1729647"/>
                  <a:pt x="137159" y="1724050"/>
                  <a:pt x="127322" y="1714214"/>
                </a:cubicBezTo>
                <a:cubicBezTo>
                  <a:pt x="99127" y="1686019"/>
                  <a:pt x="103224" y="1670383"/>
                  <a:pt x="92598" y="1633191"/>
                </a:cubicBezTo>
                <a:cubicBezTo>
                  <a:pt x="89246" y="1621460"/>
                  <a:pt x="84881" y="1610042"/>
                  <a:pt x="81023" y="1598467"/>
                </a:cubicBezTo>
                <a:cubicBezTo>
                  <a:pt x="77165" y="1559885"/>
                  <a:pt x="74257" y="1521195"/>
                  <a:pt x="69448" y="1482720"/>
                </a:cubicBezTo>
                <a:cubicBezTo>
                  <a:pt x="66537" y="1459433"/>
                  <a:pt x="60331" y="1436612"/>
                  <a:pt x="57874" y="1413272"/>
                </a:cubicBezTo>
                <a:cubicBezTo>
                  <a:pt x="36938" y="1214379"/>
                  <a:pt x="61075" y="1321901"/>
                  <a:pt x="34724" y="1216503"/>
                </a:cubicBezTo>
                <a:cubicBezTo>
                  <a:pt x="30866" y="1170204"/>
                  <a:pt x="28280" y="1123781"/>
                  <a:pt x="23150" y="1077606"/>
                </a:cubicBezTo>
                <a:cubicBezTo>
                  <a:pt x="17474" y="1026524"/>
                  <a:pt x="11496" y="1007841"/>
                  <a:pt x="0" y="961860"/>
                </a:cubicBezTo>
                <a:cubicBezTo>
                  <a:pt x="3858" y="853829"/>
                  <a:pt x="-3296" y="744840"/>
                  <a:pt x="11575" y="637768"/>
                </a:cubicBezTo>
                <a:cubicBezTo>
                  <a:pt x="16322" y="603587"/>
                  <a:pt x="38732" y="573884"/>
                  <a:pt x="57874" y="545171"/>
                </a:cubicBezTo>
                <a:cubicBezTo>
                  <a:pt x="65590" y="533596"/>
                  <a:pt x="70554" y="519607"/>
                  <a:pt x="81023" y="510447"/>
                </a:cubicBezTo>
                <a:cubicBezTo>
                  <a:pt x="101961" y="492126"/>
                  <a:pt x="130798" y="483821"/>
                  <a:pt x="150471" y="464148"/>
                </a:cubicBezTo>
                <a:cubicBezTo>
                  <a:pt x="162046" y="452573"/>
                  <a:pt x="172620" y="439903"/>
                  <a:pt x="185195" y="429424"/>
                </a:cubicBezTo>
                <a:cubicBezTo>
                  <a:pt x="205707" y="412331"/>
                  <a:pt x="242913" y="393113"/>
                  <a:pt x="266218" y="383125"/>
                </a:cubicBezTo>
                <a:cubicBezTo>
                  <a:pt x="304412" y="366756"/>
                  <a:pt x="340976" y="343659"/>
                  <a:pt x="381965" y="336827"/>
                </a:cubicBezTo>
                <a:cubicBezTo>
                  <a:pt x="405114" y="332969"/>
                  <a:pt x="428400" y="329855"/>
                  <a:pt x="451413" y="325252"/>
                </a:cubicBezTo>
                <a:cubicBezTo>
                  <a:pt x="467012" y="322132"/>
                  <a:pt x="482475" y="318248"/>
                  <a:pt x="497712" y="313677"/>
                </a:cubicBezTo>
                <a:cubicBezTo>
                  <a:pt x="521084" y="306665"/>
                  <a:pt x="543004" y="293979"/>
                  <a:pt x="567160" y="290528"/>
                </a:cubicBezTo>
                <a:cubicBezTo>
                  <a:pt x="594167" y="286670"/>
                  <a:pt x="621341" y="283833"/>
                  <a:pt x="648182" y="278953"/>
                </a:cubicBezTo>
                <a:cubicBezTo>
                  <a:pt x="663833" y="276107"/>
                  <a:pt x="678882" y="270498"/>
                  <a:pt x="694481" y="267378"/>
                </a:cubicBezTo>
                <a:cubicBezTo>
                  <a:pt x="717494" y="262776"/>
                  <a:pt x="740780" y="259662"/>
                  <a:pt x="763929" y="255804"/>
                </a:cubicBezTo>
                <a:cubicBezTo>
                  <a:pt x="812120" y="239740"/>
                  <a:pt x="795069" y="239043"/>
                  <a:pt x="856527" y="255804"/>
                </a:cubicBezTo>
                <a:cubicBezTo>
                  <a:pt x="880069" y="262224"/>
                  <a:pt x="925975" y="278953"/>
                  <a:pt x="925975" y="278953"/>
                </a:cubicBezTo>
                <a:cubicBezTo>
                  <a:pt x="954580" y="307560"/>
                  <a:pt x="938211" y="302103"/>
                  <a:pt x="960699" y="30210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61"/>
          <p:cNvSpPr/>
          <p:nvPr/>
        </p:nvSpPr>
        <p:spPr>
          <a:xfrm>
            <a:off x="-268754" y="3236452"/>
            <a:ext cx="2458422" cy="405968"/>
          </a:xfrm>
          <a:custGeom>
            <a:avLst/>
            <a:gdLst>
              <a:gd name="connsiteX0" fmla="*/ 1216267 w 6621644"/>
              <a:gd name="connsiteY0" fmla="*/ 196770 h 3044142"/>
              <a:gd name="connsiteX1" fmla="*/ 1216267 w 6621644"/>
              <a:gd name="connsiteY1" fmla="*/ 196770 h 3044142"/>
              <a:gd name="connsiteX2" fmla="*/ 1540358 w 6621644"/>
              <a:gd name="connsiteY2" fmla="*/ 150471 h 3044142"/>
              <a:gd name="connsiteX3" fmla="*/ 1713978 w 6621644"/>
              <a:gd name="connsiteY3" fmla="*/ 185195 h 3044142"/>
              <a:gd name="connsiteX4" fmla="*/ 1783426 w 6621644"/>
              <a:gd name="connsiteY4" fmla="*/ 208345 h 3044142"/>
              <a:gd name="connsiteX5" fmla="*/ 1818150 w 6621644"/>
              <a:gd name="connsiteY5" fmla="*/ 219919 h 3044142"/>
              <a:gd name="connsiteX6" fmla="*/ 1841299 w 6621644"/>
              <a:gd name="connsiteY6" fmla="*/ 243069 h 3044142"/>
              <a:gd name="connsiteX7" fmla="*/ 1899173 w 6621644"/>
              <a:gd name="connsiteY7" fmla="*/ 254643 h 3044142"/>
              <a:gd name="connsiteX8" fmla="*/ 2026494 w 6621644"/>
              <a:gd name="connsiteY8" fmla="*/ 289368 h 3044142"/>
              <a:gd name="connsiteX9" fmla="*/ 2628378 w 6621644"/>
              <a:gd name="connsiteY9" fmla="*/ 324092 h 3044142"/>
              <a:gd name="connsiteX10" fmla="*/ 2663102 w 6621644"/>
              <a:gd name="connsiteY10" fmla="*/ 335666 h 3044142"/>
              <a:gd name="connsiteX11" fmla="*/ 3612226 w 6621644"/>
              <a:gd name="connsiteY11" fmla="*/ 335666 h 3044142"/>
              <a:gd name="connsiteX12" fmla="*/ 3681674 w 6621644"/>
              <a:gd name="connsiteY12" fmla="*/ 324092 h 3044142"/>
              <a:gd name="connsiteX13" fmla="*/ 3866869 w 6621644"/>
              <a:gd name="connsiteY13" fmla="*/ 300942 h 3044142"/>
              <a:gd name="connsiteX14" fmla="*/ 3913168 w 6621644"/>
              <a:gd name="connsiteY14" fmla="*/ 289368 h 3044142"/>
              <a:gd name="connsiteX15" fmla="*/ 3982616 w 6621644"/>
              <a:gd name="connsiteY15" fmla="*/ 266218 h 3044142"/>
              <a:gd name="connsiteX16" fmla="*/ 4052064 w 6621644"/>
              <a:gd name="connsiteY16" fmla="*/ 208345 h 3044142"/>
              <a:gd name="connsiteX17" fmla="*/ 4086788 w 6621644"/>
              <a:gd name="connsiteY17" fmla="*/ 196770 h 3044142"/>
              <a:gd name="connsiteX18" fmla="*/ 4156236 w 6621644"/>
              <a:gd name="connsiteY18" fmla="*/ 150471 h 3044142"/>
              <a:gd name="connsiteX19" fmla="*/ 4225684 w 6621644"/>
              <a:gd name="connsiteY19" fmla="*/ 127322 h 3044142"/>
              <a:gd name="connsiteX20" fmla="*/ 4329856 w 6621644"/>
              <a:gd name="connsiteY20" fmla="*/ 81023 h 3044142"/>
              <a:gd name="connsiteX21" fmla="*/ 4364581 w 6621644"/>
              <a:gd name="connsiteY21" fmla="*/ 69449 h 3044142"/>
              <a:gd name="connsiteX22" fmla="*/ 4445603 w 6621644"/>
              <a:gd name="connsiteY22" fmla="*/ 34724 h 3044142"/>
              <a:gd name="connsiteX23" fmla="*/ 4723396 w 6621644"/>
              <a:gd name="connsiteY23" fmla="*/ 0 h 3044142"/>
              <a:gd name="connsiteX24" fmla="*/ 5522049 w 6621644"/>
              <a:gd name="connsiteY24" fmla="*/ 23150 h 3044142"/>
              <a:gd name="connsiteX25" fmla="*/ 5556773 w 6621644"/>
              <a:gd name="connsiteY25" fmla="*/ 34724 h 3044142"/>
              <a:gd name="connsiteX26" fmla="*/ 5695669 w 6621644"/>
              <a:gd name="connsiteY26" fmla="*/ 57874 h 3044142"/>
              <a:gd name="connsiteX27" fmla="*/ 5741968 w 6621644"/>
              <a:gd name="connsiteY27" fmla="*/ 81023 h 3044142"/>
              <a:gd name="connsiteX28" fmla="*/ 5822991 w 6621644"/>
              <a:gd name="connsiteY28" fmla="*/ 104173 h 3044142"/>
              <a:gd name="connsiteX29" fmla="*/ 5857715 w 6621644"/>
              <a:gd name="connsiteY29" fmla="*/ 127322 h 3044142"/>
              <a:gd name="connsiteX30" fmla="*/ 5927163 w 6621644"/>
              <a:gd name="connsiteY30" fmla="*/ 162046 h 3044142"/>
              <a:gd name="connsiteX31" fmla="*/ 5961887 w 6621644"/>
              <a:gd name="connsiteY31" fmla="*/ 196770 h 3044142"/>
              <a:gd name="connsiteX32" fmla="*/ 6031335 w 6621644"/>
              <a:gd name="connsiteY32" fmla="*/ 219919 h 3044142"/>
              <a:gd name="connsiteX33" fmla="*/ 6054484 w 6621644"/>
              <a:gd name="connsiteY33" fmla="*/ 254643 h 3044142"/>
              <a:gd name="connsiteX34" fmla="*/ 6100783 w 6621644"/>
              <a:gd name="connsiteY34" fmla="*/ 266218 h 3044142"/>
              <a:gd name="connsiteX35" fmla="*/ 6170231 w 6621644"/>
              <a:gd name="connsiteY35" fmla="*/ 312517 h 3044142"/>
              <a:gd name="connsiteX36" fmla="*/ 6262829 w 6621644"/>
              <a:gd name="connsiteY36" fmla="*/ 405114 h 3044142"/>
              <a:gd name="connsiteX37" fmla="*/ 6332277 w 6621644"/>
              <a:gd name="connsiteY37" fmla="*/ 451413 h 3044142"/>
              <a:gd name="connsiteX38" fmla="*/ 6367001 w 6621644"/>
              <a:gd name="connsiteY38" fmla="*/ 474562 h 3044142"/>
              <a:gd name="connsiteX39" fmla="*/ 6436449 w 6621644"/>
              <a:gd name="connsiteY39" fmla="*/ 567160 h 3044142"/>
              <a:gd name="connsiteX40" fmla="*/ 6459598 w 6621644"/>
              <a:gd name="connsiteY40" fmla="*/ 601884 h 3044142"/>
              <a:gd name="connsiteX41" fmla="*/ 6482748 w 6621644"/>
              <a:gd name="connsiteY41" fmla="*/ 636608 h 3044142"/>
              <a:gd name="connsiteX42" fmla="*/ 6517472 w 6621644"/>
              <a:gd name="connsiteY42" fmla="*/ 717631 h 3044142"/>
              <a:gd name="connsiteX43" fmla="*/ 6540621 w 6621644"/>
              <a:gd name="connsiteY43" fmla="*/ 787079 h 3044142"/>
              <a:gd name="connsiteX44" fmla="*/ 6563770 w 6621644"/>
              <a:gd name="connsiteY44" fmla="*/ 856527 h 3044142"/>
              <a:gd name="connsiteX45" fmla="*/ 6598494 w 6621644"/>
              <a:gd name="connsiteY45" fmla="*/ 960699 h 3044142"/>
              <a:gd name="connsiteX46" fmla="*/ 6610069 w 6621644"/>
              <a:gd name="connsiteY46" fmla="*/ 995423 h 3044142"/>
              <a:gd name="connsiteX47" fmla="*/ 6621644 w 6621644"/>
              <a:gd name="connsiteY47" fmla="*/ 1064871 h 3044142"/>
              <a:gd name="connsiteX48" fmla="*/ 6610069 w 6621644"/>
              <a:gd name="connsiteY48" fmla="*/ 1620456 h 3044142"/>
              <a:gd name="connsiteX49" fmla="*/ 6598494 w 6621644"/>
              <a:gd name="connsiteY49" fmla="*/ 1678330 h 3044142"/>
              <a:gd name="connsiteX50" fmla="*/ 6575345 w 6621644"/>
              <a:gd name="connsiteY50" fmla="*/ 1747778 h 3044142"/>
              <a:gd name="connsiteX51" fmla="*/ 6552196 w 6621644"/>
              <a:gd name="connsiteY51" fmla="*/ 1817226 h 3044142"/>
              <a:gd name="connsiteX52" fmla="*/ 6540621 w 6621644"/>
              <a:gd name="connsiteY52" fmla="*/ 1851950 h 3044142"/>
              <a:gd name="connsiteX53" fmla="*/ 6529046 w 6621644"/>
              <a:gd name="connsiteY53" fmla="*/ 1886674 h 3044142"/>
              <a:gd name="connsiteX54" fmla="*/ 6517472 w 6621644"/>
              <a:gd name="connsiteY54" fmla="*/ 1932973 h 3044142"/>
              <a:gd name="connsiteX55" fmla="*/ 6494322 w 6621644"/>
              <a:gd name="connsiteY55" fmla="*/ 1956122 h 3044142"/>
              <a:gd name="connsiteX56" fmla="*/ 6471173 w 6621644"/>
              <a:gd name="connsiteY56" fmla="*/ 2025570 h 3044142"/>
              <a:gd name="connsiteX57" fmla="*/ 6459598 w 6621644"/>
              <a:gd name="connsiteY57" fmla="*/ 2060294 h 3044142"/>
              <a:gd name="connsiteX58" fmla="*/ 6413299 w 6621644"/>
              <a:gd name="connsiteY58" fmla="*/ 2129742 h 3044142"/>
              <a:gd name="connsiteX59" fmla="*/ 6401725 w 6621644"/>
              <a:gd name="connsiteY59" fmla="*/ 2164466 h 3044142"/>
              <a:gd name="connsiteX60" fmla="*/ 6378575 w 6621644"/>
              <a:gd name="connsiteY60" fmla="*/ 2187616 h 3044142"/>
              <a:gd name="connsiteX61" fmla="*/ 6355426 w 6621644"/>
              <a:gd name="connsiteY61" fmla="*/ 2257064 h 3044142"/>
              <a:gd name="connsiteX62" fmla="*/ 6320702 w 6621644"/>
              <a:gd name="connsiteY62" fmla="*/ 2291788 h 3044142"/>
              <a:gd name="connsiteX63" fmla="*/ 6274403 w 6621644"/>
              <a:gd name="connsiteY63" fmla="*/ 2349661 h 3044142"/>
              <a:gd name="connsiteX64" fmla="*/ 6239679 w 6621644"/>
              <a:gd name="connsiteY64" fmla="*/ 2361236 h 3044142"/>
              <a:gd name="connsiteX65" fmla="*/ 6193381 w 6621644"/>
              <a:gd name="connsiteY65" fmla="*/ 2395960 h 3044142"/>
              <a:gd name="connsiteX66" fmla="*/ 6112358 w 6621644"/>
              <a:gd name="connsiteY66" fmla="*/ 2465408 h 3044142"/>
              <a:gd name="connsiteX67" fmla="*/ 6077634 w 6621644"/>
              <a:gd name="connsiteY67" fmla="*/ 2476983 h 3044142"/>
              <a:gd name="connsiteX68" fmla="*/ 6054484 w 6621644"/>
              <a:gd name="connsiteY68" fmla="*/ 2500132 h 3044142"/>
              <a:gd name="connsiteX69" fmla="*/ 6008186 w 6621644"/>
              <a:gd name="connsiteY69" fmla="*/ 2511707 h 3044142"/>
              <a:gd name="connsiteX70" fmla="*/ 5961887 w 6621644"/>
              <a:gd name="connsiteY70" fmla="*/ 2534856 h 3044142"/>
              <a:gd name="connsiteX71" fmla="*/ 5857715 w 6621644"/>
              <a:gd name="connsiteY71" fmla="*/ 2592730 h 3044142"/>
              <a:gd name="connsiteX72" fmla="*/ 5834565 w 6621644"/>
              <a:gd name="connsiteY72" fmla="*/ 2615879 h 3044142"/>
              <a:gd name="connsiteX73" fmla="*/ 5765117 w 6621644"/>
              <a:gd name="connsiteY73" fmla="*/ 2639028 h 3044142"/>
              <a:gd name="connsiteX74" fmla="*/ 5730393 w 6621644"/>
              <a:gd name="connsiteY74" fmla="*/ 2650603 h 3044142"/>
              <a:gd name="connsiteX75" fmla="*/ 5684094 w 6621644"/>
              <a:gd name="connsiteY75" fmla="*/ 2662178 h 3044142"/>
              <a:gd name="connsiteX76" fmla="*/ 5579922 w 6621644"/>
              <a:gd name="connsiteY76" fmla="*/ 2708476 h 3044142"/>
              <a:gd name="connsiteX77" fmla="*/ 5498899 w 6621644"/>
              <a:gd name="connsiteY77" fmla="*/ 2731626 h 3044142"/>
              <a:gd name="connsiteX78" fmla="*/ 5441026 w 6621644"/>
              <a:gd name="connsiteY78" fmla="*/ 2754775 h 3044142"/>
              <a:gd name="connsiteX79" fmla="*/ 5371578 w 6621644"/>
              <a:gd name="connsiteY79" fmla="*/ 2766350 h 3044142"/>
              <a:gd name="connsiteX80" fmla="*/ 5336854 w 6621644"/>
              <a:gd name="connsiteY80" fmla="*/ 2777924 h 3044142"/>
              <a:gd name="connsiteX81" fmla="*/ 5278981 w 6621644"/>
              <a:gd name="connsiteY81" fmla="*/ 2789499 h 3044142"/>
              <a:gd name="connsiteX82" fmla="*/ 5174808 w 6621644"/>
              <a:gd name="connsiteY82" fmla="*/ 2835798 h 3044142"/>
              <a:gd name="connsiteX83" fmla="*/ 5082211 w 6621644"/>
              <a:gd name="connsiteY83" fmla="*/ 2858947 h 3044142"/>
              <a:gd name="connsiteX84" fmla="*/ 5047487 w 6621644"/>
              <a:gd name="connsiteY84" fmla="*/ 2882097 h 3044142"/>
              <a:gd name="connsiteX85" fmla="*/ 4862292 w 6621644"/>
              <a:gd name="connsiteY85" fmla="*/ 2939970 h 3044142"/>
              <a:gd name="connsiteX86" fmla="*/ 4769694 w 6621644"/>
              <a:gd name="connsiteY86" fmla="*/ 2986269 h 3044142"/>
              <a:gd name="connsiteX87" fmla="*/ 4630798 w 6621644"/>
              <a:gd name="connsiteY87" fmla="*/ 3009418 h 3044142"/>
              <a:gd name="connsiteX88" fmla="*/ 4376155 w 6621644"/>
              <a:gd name="connsiteY88" fmla="*/ 3044142 h 3044142"/>
              <a:gd name="connsiteX89" fmla="*/ 3623801 w 6621644"/>
              <a:gd name="connsiteY89" fmla="*/ 3032568 h 3044142"/>
              <a:gd name="connsiteX90" fmla="*/ 3045067 w 6621644"/>
              <a:gd name="connsiteY90" fmla="*/ 3009418 h 3044142"/>
              <a:gd name="connsiteX91" fmla="*/ 2825148 w 6621644"/>
              <a:gd name="connsiteY91" fmla="*/ 2997843 h 3044142"/>
              <a:gd name="connsiteX92" fmla="*/ 2211689 w 6621644"/>
              <a:gd name="connsiteY92" fmla="*/ 2963119 h 3044142"/>
              <a:gd name="connsiteX93" fmla="*/ 2038069 w 6621644"/>
              <a:gd name="connsiteY93" fmla="*/ 2939970 h 3044142"/>
              <a:gd name="connsiteX94" fmla="*/ 1922322 w 6621644"/>
              <a:gd name="connsiteY94" fmla="*/ 2928395 h 3044142"/>
              <a:gd name="connsiteX95" fmla="*/ 1829725 w 6621644"/>
              <a:gd name="connsiteY95" fmla="*/ 2905246 h 3044142"/>
              <a:gd name="connsiteX96" fmla="*/ 1667679 w 6621644"/>
              <a:gd name="connsiteY96" fmla="*/ 2858947 h 3044142"/>
              <a:gd name="connsiteX97" fmla="*/ 1447760 w 6621644"/>
              <a:gd name="connsiteY97" fmla="*/ 2801074 h 3044142"/>
              <a:gd name="connsiteX98" fmla="*/ 1320439 w 6621644"/>
              <a:gd name="connsiteY98" fmla="*/ 2731626 h 3044142"/>
              <a:gd name="connsiteX99" fmla="*/ 1274140 w 6621644"/>
              <a:gd name="connsiteY99" fmla="*/ 2708476 h 3044142"/>
              <a:gd name="connsiteX100" fmla="*/ 1216267 w 6621644"/>
              <a:gd name="connsiteY100" fmla="*/ 2685327 h 3044142"/>
              <a:gd name="connsiteX101" fmla="*/ 1112094 w 6621644"/>
              <a:gd name="connsiteY101" fmla="*/ 2615879 h 3044142"/>
              <a:gd name="connsiteX102" fmla="*/ 1054221 w 6621644"/>
              <a:gd name="connsiteY102" fmla="*/ 2581155 h 3044142"/>
              <a:gd name="connsiteX103" fmla="*/ 869026 w 6621644"/>
              <a:gd name="connsiteY103" fmla="*/ 2442259 h 3044142"/>
              <a:gd name="connsiteX104" fmla="*/ 672256 w 6621644"/>
              <a:gd name="connsiteY104" fmla="*/ 2314937 h 3044142"/>
              <a:gd name="connsiteX105" fmla="*/ 510211 w 6621644"/>
              <a:gd name="connsiteY105" fmla="*/ 2210765 h 3044142"/>
              <a:gd name="connsiteX106" fmla="*/ 336591 w 6621644"/>
              <a:gd name="connsiteY106" fmla="*/ 2083443 h 3044142"/>
              <a:gd name="connsiteX107" fmla="*/ 278717 w 6621644"/>
              <a:gd name="connsiteY107" fmla="*/ 2025570 h 3044142"/>
              <a:gd name="connsiteX108" fmla="*/ 186120 w 6621644"/>
              <a:gd name="connsiteY108" fmla="*/ 1932973 h 3044142"/>
              <a:gd name="connsiteX109" fmla="*/ 139821 w 6621644"/>
              <a:gd name="connsiteY109" fmla="*/ 1840375 h 3044142"/>
              <a:gd name="connsiteX110" fmla="*/ 24074 w 6621644"/>
              <a:gd name="connsiteY110" fmla="*/ 1585732 h 3044142"/>
              <a:gd name="connsiteX111" fmla="*/ 35649 w 6621644"/>
              <a:gd name="connsiteY111" fmla="*/ 682907 h 3044142"/>
              <a:gd name="connsiteX112" fmla="*/ 47224 w 6621644"/>
              <a:gd name="connsiteY112" fmla="*/ 625033 h 3044142"/>
              <a:gd name="connsiteX113" fmla="*/ 116672 w 6621644"/>
              <a:gd name="connsiteY113" fmla="*/ 497712 h 3044142"/>
              <a:gd name="connsiteX114" fmla="*/ 128246 w 6621644"/>
              <a:gd name="connsiteY114" fmla="*/ 462988 h 3044142"/>
              <a:gd name="connsiteX115" fmla="*/ 162970 w 6621644"/>
              <a:gd name="connsiteY115" fmla="*/ 451413 h 3044142"/>
              <a:gd name="connsiteX116" fmla="*/ 278717 w 6621644"/>
              <a:gd name="connsiteY116" fmla="*/ 405114 h 3044142"/>
              <a:gd name="connsiteX117" fmla="*/ 325016 w 6621644"/>
              <a:gd name="connsiteY117" fmla="*/ 393540 h 3044142"/>
              <a:gd name="connsiteX118" fmla="*/ 382889 w 6621644"/>
              <a:gd name="connsiteY118" fmla="*/ 370390 h 3044142"/>
              <a:gd name="connsiteX119" fmla="*/ 463912 w 6621644"/>
              <a:gd name="connsiteY119" fmla="*/ 358816 h 3044142"/>
              <a:gd name="connsiteX120" fmla="*/ 568084 w 6621644"/>
              <a:gd name="connsiteY120" fmla="*/ 324092 h 3044142"/>
              <a:gd name="connsiteX121" fmla="*/ 649107 w 6621644"/>
              <a:gd name="connsiteY121" fmla="*/ 312517 h 3044142"/>
              <a:gd name="connsiteX122" fmla="*/ 915325 w 6621644"/>
              <a:gd name="connsiteY122" fmla="*/ 243069 h 3044142"/>
              <a:gd name="connsiteX123" fmla="*/ 984773 w 6621644"/>
              <a:gd name="connsiteY123" fmla="*/ 219919 h 3044142"/>
              <a:gd name="connsiteX124" fmla="*/ 1077370 w 6621644"/>
              <a:gd name="connsiteY124" fmla="*/ 208345 h 3044142"/>
              <a:gd name="connsiteX125" fmla="*/ 1216267 w 6621644"/>
              <a:gd name="connsiteY125" fmla="*/ 196770 h 304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21644" h="3044142">
                <a:moveTo>
                  <a:pt x="1216267" y="196770"/>
                </a:moveTo>
                <a:lnTo>
                  <a:pt x="1216267" y="196770"/>
                </a:lnTo>
                <a:cubicBezTo>
                  <a:pt x="1431263" y="150699"/>
                  <a:pt x="1323211" y="165982"/>
                  <a:pt x="1540358" y="150471"/>
                </a:cubicBezTo>
                <a:cubicBezTo>
                  <a:pt x="1668779" y="164740"/>
                  <a:pt x="1611387" y="150998"/>
                  <a:pt x="1713978" y="185195"/>
                </a:cubicBezTo>
                <a:lnTo>
                  <a:pt x="1783426" y="208345"/>
                </a:lnTo>
                <a:lnTo>
                  <a:pt x="1818150" y="219919"/>
                </a:lnTo>
                <a:cubicBezTo>
                  <a:pt x="1825866" y="227636"/>
                  <a:pt x="1831269" y="238770"/>
                  <a:pt x="1841299" y="243069"/>
                </a:cubicBezTo>
                <a:cubicBezTo>
                  <a:pt x="1859382" y="250819"/>
                  <a:pt x="1880087" y="249872"/>
                  <a:pt x="1899173" y="254643"/>
                </a:cubicBezTo>
                <a:cubicBezTo>
                  <a:pt x="1958034" y="269358"/>
                  <a:pt x="1937827" y="281307"/>
                  <a:pt x="2026494" y="289368"/>
                </a:cubicBezTo>
                <a:cubicBezTo>
                  <a:pt x="2396473" y="323002"/>
                  <a:pt x="2195953" y="309677"/>
                  <a:pt x="2628378" y="324092"/>
                </a:cubicBezTo>
                <a:cubicBezTo>
                  <a:pt x="2639953" y="327950"/>
                  <a:pt x="2650918" y="335025"/>
                  <a:pt x="2663102" y="335666"/>
                </a:cubicBezTo>
                <a:cubicBezTo>
                  <a:pt x="3058629" y="356483"/>
                  <a:pt x="3189446" y="344662"/>
                  <a:pt x="3612226" y="335666"/>
                </a:cubicBezTo>
                <a:cubicBezTo>
                  <a:pt x="3635375" y="331808"/>
                  <a:pt x="3658421" y="327263"/>
                  <a:pt x="3681674" y="324092"/>
                </a:cubicBezTo>
                <a:cubicBezTo>
                  <a:pt x="3743316" y="315686"/>
                  <a:pt x="3806514" y="316030"/>
                  <a:pt x="3866869" y="300942"/>
                </a:cubicBezTo>
                <a:cubicBezTo>
                  <a:pt x="3882302" y="297084"/>
                  <a:pt x="3897931" y="293939"/>
                  <a:pt x="3913168" y="289368"/>
                </a:cubicBezTo>
                <a:cubicBezTo>
                  <a:pt x="3936541" y="282356"/>
                  <a:pt x="3982616" y="266218"/>
                  <a:pt x="3982616" y="266218"/>
                </a:cubicBezTo>
                <a:cubicBezTo>
                  <a:pt x="4008215" y="240619"/>
                  <a:pt x="4019834" y="224460"/>
                  <a:pt x="4052064" y="208345"/>
                </a:cubicBezTo>
                <a:cubicBezTo>
                  <a:pt x="4062977" y="202889"/>
                  <a:pt x="4076123" y="202695"/>
                  <a:pt x="4086788" y="196770"/>
                </a:cubicBezTo>
                <a:cubicBezTo>
                  <a:pt x="4111109" y="183258"/>
                  <a:pt x="4129842" y="159269"/>
                  <a:pt x="4156236" y="150471"/>
                </a:cubicBezTo>
                <a:cubicBezTo>
                  <a:pt x="4179385" y="142755"/>
                  <a:pt x="4205381" y="140857"/>
                  <a:pt x="4225684" y="127322"/>
                </a:cubicBezTo>
                <a:cubicBezTo>
                  <a:pt x="4280710" y="90639"/>
                  <a:pt x="4247214" y="108570"/>
                  <a:pt x="4329856" y="81023"/>
                </a:cubicBezTo>
                <a:lnTo>
                  <a:pt x="4364581" y="69449"/>
                </a:lnTo>
                <a:cubicBezTo>
                  <a:pt x="4419670" y="32722"/>
                  <a:pt x="4377657" y="55108"/>
                  <a:pt x="4445603" y="34724"/>
                </a:cubicBezTo>
                <a:cubicBezTo>
                  <a:pt x="4599502" y="-11446"/>
                  <a:pt x="4438054" y="15853"/>
                  <a:pt x="4723396" y="0"/>
                </a:cubicBezTo>
                <a:cubicBezTo>
                  <a:pt x="4733545" y="185"/>
                  <a:pt x="5321963" y="-389"/>
                  <a:pt x="5522049" y="23150"/>
                </a:cubicBezTo>
                <a:cubicBezTo>
                  <a:pt x="5534166" y="24576"/>
                  <a:pt x="5544769" y="32541"/>
                  <a:pt x="5556773" y="34724"/>
                </a:cubicBezTo>
                <a:cubicBezTo>
                  <a:pt x="5600275" y="42633"/>
                  <a:pt x="5652374" y="41638"/>
                  <a:pt x="5695669" y="57874"/>
                </a:cubicBezTo>
                <a:cubicBezTo>
                  <a:pt x="5711825" y="63932"/>
                  <a:pt x="5726109" y="74226"/>
                  <a:pt x="5741968" y="81023"/>
                </a:cubicBezTo>
                <a:cubicBezTo>
                  <a:pt x="5765217" y="90987"/>
                  <a:pt x="5799494" y="98299"/>
                  <a:pt x="5822991" y="104173"/>
                </a:cubicBezTo>
                <a:cubicBezTo>
                  <a:pt x="5834566" y="111889"/>
                  <a:pt x="5845273" y="121101"/>
                  <a:pt x="5857715" y="127322"/>
                </a:cubicBezTo>
                <a:cubicBezTo>
                  <a:pt x="5909915" y="153422"/>
                  <a:pt x="5877408" y="120584"/>
                  <a:pt x="5927163" y="162046"/>
                </a:cubicBezTo>
                <a:cubicBezTo>
                  <a:pt x="5939738" y="172525"/>
                  <a:pt x="5947578" y="188821"/>
                  <a:pt x="5961887" y="196770"/>
                </a:cubicBezTo>
                <a:cubicBezTo>
                  <a:pt x="5983218" y="208620"/>
                  <a:pt x="6031335" y="219919"/>
                  <a:pt x="6031335" y="219919"/>
                </a:cubicBezTo>
                <a:cubicBezTo>
                  <a:pt x="6039051" y="231494"/>
                  <a:pt x="6042909" y="246927"/>
                  <a:pt x="6054484" y="254643"/>
                </a:cubicBezTo>
                <a:cubicBezTo>
                  <a:pt x="6067720" y="263467"/>
                  <a:pt x="6086554" y="259104"/>
                  <a:pt x="6100783" y="266218"/>
                </a:cubicBezTo>
                <a:cubicBezTo>
                  <a:pt x="6125668" y="278661"/>
                  <a:pt x="6150558" y="292844"/>
                  <a:pt x="6170231" y="312517"/>
                </a:cubicBezTo>
                <a:lnTo>
                  <a:pt x="6262829" y="405114"/>
                </a:lnTo>
                <a:lnTo>
                  <a:pt x="6332277" y="451413"/>
                </a:lnTo>
                <a:cubicBezTo>
                  <a:pt x="6343852" y="459129"/>
                  <a:pt x="6357165" y="464725"/>
                  <a:pt x="6367001" y="474562"/>
                </a:cubicBezTo>
                <a:cubicBezTo>
                  <a:pt x="6409822" y="517385"/>
                  <a:pt x="6384098" y="488633"/>
                  <a:pt x="6436449" y="567160"/>
                </a:cubicBezTo>
                <a:lnTo>
                  <a:pt x="6459598" y="601884"/>
                </a:lnTo>
                <a:lnTo>
                  <a:pt x="6482748" y="636608"/>
                </a:lnTo>
                <a:cubicBezTo>
                  <a:pt x="6513364" y="759080"/>
                  <a:pt x="6471796" y="614861"/>
                  <a:pt x="6517472" y="717631"/>
                </a:cubicBezTo>
                <a:cubicBezTo>
                  <a:pt x="6527382" y="739929"/>
                  <a:pt x="6532905" y="763930"/>
                  <a:pt x="6540621" y="787079"/>
                </a:cubicBezTo>
                <a:lnTo>
                  <a:pt x="6563770" y="856527"/>
                </a:lnTo>
                <a:lnTo>
                  <a:pt x="6598494" y="960699"/>
                </a:lnTo>
                <a:cubicBezTo>
                  <a:pt x="6602352" y="972274"/>
                  <a:pt x="6608063" y="983388"/>
                  <a:pt x="6610069" y="995423"/>
                </a:cubicBezTo>
                <a:lnTo>
                  <a:pt x="6621644" y="1064871"/>
                </a:lnTo>
                <a:cubicBezTo>
                  <a:pt x="6617786" y="1250066"/>
                  <a:pt x="6617054" y="1435353"/>
                  <a:pt x="6610069" y="1620456"/>
                </a:cubicBezTo>
                <a:cubicBezTo>
                  <a:pt x="6609327" y="1640115"/>
                  <a:pt x="6603670" y="1659350"/>
                  <a:pt x="6598494" y="1678330"/>
                </a:cubicBezTo>
                <a:cubicBezTo>
                  <a:pt x="6592074" y="1701872"/>
                  <a:pt x="6583061" y="1724629"/>
                  <a:pt x="6575345" y="1747778"/>
                </a:cubicBezTo>
                <a:lnTo>
                  <a:pt x="6552196" y="1817226"/>
                </a:lnTo>
                <a:lnTo>
                  <a:pt x="6540621" y="1851950"/>
                </a:lnTo>
                <a:cubicBezTo>
                  <a:pt x="6536763" y="1863525"/>
                  <a:pt x="6532005" y="1874837"/>
                  <a:pt x="6529046" y="1886674"/>
                </a:cubicBezTo>
                <a:cubicBezTo>
                  <a:pt x="6525188" y="1902107"/>
                  <a:pt x="6524586" y="1918745"/>
                  <a:pt x="6517472" y="1932973"/>
                </a:cubicBezTo>
                <a:cubicBezTo>
                  <a:pt x="6512592" y="1942734"/>
                  <a:pt x="6502039" y="1948406"/>
                  <a:pt x="6494322" y="1956122"/>
                </a:cubicBezTo>
                <a:lnTo>
                  <a:pt x="6471173" y="2025570"/>
                </a:lnTo>
                <a:cubicBezTo>
                  <a:pt x="6467315" y="2037145"/>
                  <a:pt x="6466366" y="2050142"/>
                  <a:pt x="6459598" y="2060294"/>
                </a:cubicBezTo>
                <a:lnTo>
                  <a:pt x="6413299" y="2129742"/>
                </a:lnTo>
                <a:cubicBezTo>
                  <a:pt x="6409441" y="2141317"/>
                  <a:pt x="6408002" y="2154004"/>
                  <a:pt x="6401725" y="2164466"/>
                </a:cubicBezTo>
                <a:cubicBezTo>
                  <a:pt x="6396110" y="2173824"/>
                  <a:pt x="6383455" y="2177855"/>
                  <a:pt x="6378575" y="2187616"/>
                </a:cubicBezTo>
                <a:cubicBezTo>
                  <a:pt x="6367662" y="2209441"/>
                  <a:pt x="6372680" y="2239810"/>
                  <a:pt x="6355426" y="2257064"/>
                </a:cubicBezTo>
                <a:cubicBezTo>
                  <a:pt x="6343851" y="2268639"/>
                  <a:pt x="6331181" y="2279213"/>
                  <a:pt x="6320702" y="2291788"/>
                </a:cubicBezTo>
                <a:cubicBezTo>
                  <a:pt x="6304928" y="2310717"/>
                  <a:pt x="6296856" y="2336190"/>
                  <a:pt x="6274403" y="2349661"/>
                </a:cubicBezTo>
                <a:cubicBezTo>
                  <a:pt x="6263941" y="2355938"/>
                  <a:pt x="6251254" y="2357378"/>
                  <a:pt x="6239679" y="2361236"/>
                </a:cubicBezTo>
                <a:cubicBezTo>
                  <a:pt x="6224246" y="2372811"/>
                  <a:pt x="6207899" y="2383257"/>
                  <a:pt x="6193381" y="2395960"/>
                </a:cubicBezTo>
                <a:cubicBezTo>
                  <a:pt x="6155409" y="2429186"/>
                  <a:pt x="6153665" y="2444754"/>
                  <a:pt x="6112358" y="2465408"/>
                </a:cubicBezTo>
                <a:cubicBezTo>
                  <a:pt x="6101445" y="2470864"/>
                  <a:pt x="6089209" y="2473125"/>
                  <a:pt x="6077634" y="2476983"/>
                </a:cubicBezTo>
                <a:cubicBezTo>
                  <a:pt x="6069917" y="2484699"/>
                  <a:pt x="6064245" y="2495252"/>
                  <a:pt x="6054484" y="2500132"/>
                </a:cubicBezTo>
                <a:cubicBezTo>
                  <a:pt x="6040256" y="2507246"/>
                  <a:pt x="6023081" y="2506121"/>
                  <a:pt x="6008186" y="2511707"/>
                </a:cubicBezTo>
                <a:cubicBezTo>
                  <a:pt x="5992030" y="2517765"/>
                  <a:pt x="5976683" y="2525979"/>
                  <a:pt x="5961887" y="2534856"/>
                </a:cubicBezTo>
                <a:cubicBezTo>
                  <a:pt x="5862385" y="2594557"/>
                  <a:pt x="5927561" y="2569447"/>
                  <a:pt x="5857715" y="2592730"/>
                </a:cubicBezTo>
                <a:cubicBezTo>
                  <a:pt x="5849998" y="2600446"/>
                  <a:pt x="5844326" y="2610999"/>
                  <a:pt x="5834565" y="2615879"/>
                </a:cubicBezTo>
                <a:cubicBezTo>
                  <a:pt x="5812740" y="2626791"/>
                  <a:pt x="5788266" y="2631312"/>
                  <a:pt x="5765117" y="2639028"/>
                </a:cubicBezTo>
                <a:cubicBezTo>
                  <a:pt x="5753542" y="2642886"/>
                  <a:pt x="5742230" y="2647644"/>
                  <a:pt x="5730393" y="2650603"/>
                </a:cubicBezTo>
                <a:cubicBezTo>
                  <a:pt x="5714960" y="2654461"/>
                  <a:pt x="5699186" y="2657147"/>
                  <a:pt x="5684094" y="2662178"/>
                </a:cubicBezTo>
                <a:cubicBezTo>
                  <a:pt x="5603334" y="2689098"/>
                  <a:pt x="5650507" y="2678226"/>
                  <a:pt x="5579922" y="2708476"/>
                </a:cubicBezTo>
                <a:cubicBezTo>
                  <a:pt x="5540905" y="2725198"/>
                  <a:pt x="5542955" y="2716941"/>
                  <a:pt x="5498899" y="2731626"/>
                </a:cubicBezTo>
                <a:cubicBezTo>
                  <a:pt x="5479188" y="2738196"/>
                  <a:pt x="5461071" y="2749308"/>
                  <a:pt x="5441026" y="2754775"/>
                </a:cubicBezTo>
                <a:cubicBezTo>
                  <a:pt x="5418384" y="2760950"/>
                  <a:pt x="5394488" y="2761259"/>
                  <a:pt x="5371578" y="2766350"/>
                </a:cubicBezTo>
                <a:cubicBezTo>
                  <a:pt x="5359668" y="2768997"/>
                  <a:pt x="5348690" y="2774965"/>
                  <a:pt x="5336854" y="2777924"/>
                </a:cubicBezTo>
                <a:cubicBezTo>
                  <a:pt x="5317768" y="2782695"/>
                  <a:pt x="5298272" y="2785641"/>
                  <a:pt x="5278981" y="2789499"/>
                </a:cubicBezTo>
                <a:cubicBezTo>
                  <a:pt x="5229842" y="2822258"/>
                  <a:pt x="5247123" y="2815137"/>
                  <a:pt x="5174808" y="2835798"/>
                </a:cubicBezTo>
                <a:cubicBezTo>
                  <a:pt x="5144217" y="2844538"/>
                  <a:pt x="5082211" y="2858947"/>
                  <a:pt x="5082211" y="2858947"/>
                </a:cubicBezTo>
                <a:cubicBezTo>
                  <a:pt x="5070636" y="2866664"/>
                  <a:pt x="5059930" y="2875876"/>
                  <a:pt x="5047487" y="2882097"/>
                </a:cubicBezTo>
                <a:cubicBezTo>
                  <a:pt x="4973182" y="2919250"/>
                  <a:pt x="4957970" y="2904720"/>
                  <a:pt x="4862292" y="2939970"/>
                </a:cubicBezTo>
                <a:cubicBezTo>
                  <a:pt x="4829911" y="2951900"/>
                  <a:pt x="4802748" y="2976353"/>
                  <a:pt x="4769694" y="2986269"/>
                </a:cubicBezTo>
                <a:cubicBezTo>
                  <a:pt x="4724736" y="2999756"/>
                  <a:pt x="4676334" y="2998034"/>
                  <a:pt x="4630798" y="3009418"/>
                </a:cubicBezTo>
                <a:cubicBezTo>
                  <a:pt x="4485665" y="3045702"/>
                  <a:pt x="4569936" y="3030301"/>
                  <a:pt x="4376155" y="3044142"/>
                </a:cubicBezTo>
                <a:lnTo>
                  <a:pt x="3623801" y="3032568"/>
                </a:lnTo>
                <a:cubicBezTo>
                  <a:pt x="3529269" y="3030513"/>
                  <a:pt x="3154060" y="3014608"/>
                  <a:pt x="3045067" y="3009418"/>
                </a:cubicBezTo>
                <a:lnTo>
                  <a:pt x="2825148" y="2997843"/>
                </a:lnTo>
                <a:cubicBezTo>
                  <a:pt x="2537288" y="2985049"/>
                  <a:pt x="2502095" y="2990777"/>
                  <a:pt x="2211689" y="2963119"/>
                </a:cubicBezTo>
                <a:cubicBezTo>
                  <a:pt x="2153567" y="2957583"/>
                  <a:pt x="2096039" y="2946926"/>
                  <a:pt x="2038069" y="2939970"/>
                </a:cubicBezTo>
                <a:cubicBezTo>
                  <a:pt x="1999570" y="2935350"/>
                  <a:pt x="1960904" y="2932253"/>
                  <a:pt x="1922322" y="2928395"/>
                </a:cubicBezTo>
                <a:cubicBezTo>
                  <a:pt x="1891456" y="2920679"/>
                  <a:pt x="1860420" y="2913617"/>
                  <a:pt x="1829725" y="2905246"/>
                </a:cubicBezTo>
                <a:cubicBezTo>
                  <a:pt x="1775528" y="2890465"/>
                  <a:pt x="1722179" y="2872572"/>
                  <a:pt x="1667679" y="2858947"/>
                </a:cubicBezTo>
                <a:cubicBezTo>
                  <a:pt x="1533095" y="2825301"/>
                  <a:pt x="1573394" y="2851328"/>
                  <a:pt x="1447760" y="2801074"/>
                </a:cubicBezTo>
                <a:cubicBezTo>
                  <a:pt x="1389453" y="2777751"/>
                  <a:pt x="1373331" y="2761011"/>
                  <a:pt x="1320439" y="2731626"/>
                </a:cubicBezTo>
                <a:cubicBezTo>
                  <a:pt x="1305356" y="2723246"/>
                  <a:pt x="1289908" y="2715484"/>
                  <a:pt x="1274140" y="2708476"/>
                </a:cubicBezTo>
                <a:cubicBezTo>
                  <a:pt x="1255154" y="2700038"/>
                  <a:pt x="1234507" y="2695276"/>
                  <a:pt x="1216267" y="2685327"/>
                </a:cubicBezTo>
                <a:cubicBezTo>
                  <a:pt x="1198086" y="2675410"/>
                  <a:pt x="1138547" y="2632412"/>
                  <a:pt x="1112094" y="2615879"/>
                </a:cubicBezTo>
                <a:cubicBezTo>
                  <a:pt x="1093017" y="2603956"/>
                  <a:pt x="1072219" y="2594653"/>
                  <a:pt x="1054221" y="2581155"/>
                </a:cubicBezTo>
                <a:cubicBezTo>
                  <a:pt x="992489" y="2534856"/>
                  <a:pt x="938044" y="2476768"/>
                  <a:pt x="869026" y="2442259"/>
                </a:cubicBezTo>
                <a:cubicBezTo>
                  <a:pt x="506560" y="2261026"/>
                  <a:pt x="871704" y="2461899"/>
                  <a:pt x="672256" y="2314937"/>
                </a:cubicBezTo>
                <a:cubicBezTo>
                  <a:pt x="620561" y="2276846"/>
                  <a:pt x="561993" y="2248739"/>
                  <a:pt x="510211" y="2210765"/>
                </a:cubicBezTo>
                <a:cubicBezTo>
                  <a:pt x="452338" y="2168324"/>
                  <a:pt x="387339" y="2134190"/>
                  <a:pt x="336591" y="2083443"/>
                </a:cubicBezTo>
                <a:cubicBezTo>
                  <a:pt x="317300" y="2064152"/>
                  <a:pt x="299108" y="2043695"/>
                  <a:pt x="278717" y="2025570"/>
                </a:cubicBezTo>
                <a:cubicBezTo>
                  <a:pt x="223402" y="1976401"/>
                  <a:pt x="230706" y="2005426"/>
                  <a:pt x="186120" y="1932973"/>
                </a:cubicBezTo>
                <a:cubicBezTo>
                  <a:pt x="168034" y="1903583"/>
                  <a:pt x="154199" y="1871746"/>
                  <a:pt x="139821" y="1840375"/>
                </a:cubicBezTo>
                <a:cubicBezTo>
                  <a:pt x="-3803" y="1527014"/>
                  <a:pt x="108993" y="1755569"/>
                  <a:pt x="24074" y="1585732"/>
                </a:cubicBezTo>
                <a:cubicBezTo>
                  <a:pt x="-20176" y="1231744"/>
                  <a:pt x="4326" y="1465955"/>
                  <a:pt x="35649" y="682907"/>
                </a:cubicBezTo>
                <a:cubicBezTo>
                  <a:pt x="36435" y="663249"/>
                  <a:pt x="40162" y="643395"/>
                  <a:pt x="47224" y="625033"/>
                </a:cubicBezTo>
                <a:cubicBezTo>
                  <a:pt x="71098" y="562960"/>
                  <a:pt x="85927" y="543828"/>
                  <a:pt x="116672" y="497712"/>
                </a:cubicBezTo>
                <a:cubicBezTo>
                  <a:pt x="120530" y="486137"/>
                  <a:pt x="119619" y="471615"/>
                  <a:pt x="128246" y="462988"/>
                </a:cubicBezTo>
                <a:cubicBezTo>
                  <a:pt x="136873" y="454361"/>
                  <a:pt x="151756" y="456219"/>
                  <a:pt x="162970" y="451413"/>
                </a:cubicBezTo>
                <a:cubicBezTo>
                  <a:pt x="230014" y="422680"/>
                  <a:pt x="194428" y="426185"/>
                  <a:pt x="278717" y="405114"/>
                </a:cubicBezTo>
                <a:cubicBezTo>
                  <a:pt x="294150" y="401256"/>
                  <a:pt x="309924" y="398571"/>
                  <a:pt x="325016" y="393540"/>
                </a:cubicBezTo>
                <a:cubicBezTo>
                  <a:pt x="344727" y="386970"/>
                  <a:pt x="362732" y="375429"/>
                  <a:pt x="382889" y="370390"/>
                </a:cubicBezTo>
                <a:cubicBezTo>
                  <a:pt x="409356" y="363773"/>
                  <a:pt x="437070" y="363696"/>
                  <a:pt x="463912" y="358816"/>
                </a:cubicBezTo>
                <a:cubicBezTo>
                  <a:pt x="586260" y="336571"/>
                  <a:pt x="422441" y="360503"/>
                  <a:pt x="568084" y="324092"/>
                </a:cubicBezTo>
                <a:cubicBezTo>
                  <a:pt x="594551" y="317475"/>
                  <a:pt x="622099" y="316375"/>
                  <a:pt x="649107" y="312517"/>
                </a:cubicBezTo>
                <a:cubicBezTo>
                  <a:pt x="868392" y="248021"/>
                  <a:pt x="778439" y="265882"/>
                  <a:pt x="915325" y="243069"/>
                </a:cubicBezTo>
                <a:cubicBezTo>
                  <a:pt x="938474" y="235352"/>
                  <a:pt x="960560" y="222945"/>
                  <a:pt x="984773" y="219919"/>
                </a:cubicBezTo>
                <a:lnTo>
                  <a:pt x="1077370" y="208345"/>
                </a:lnTo>
                <a:cubicBezTo>
                  <a:pt x="1183003" y="195918"/>
                  <a:pt x="1193117" y="198699"/>
                  <a:pt x="1216267" y="19677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124286" y="3310359"/>
            <a:ext cx="3102015" cy="2747786"/>
          </a:xfrm>
          <a:custGeom>
            <a:avLst/>
            <a:gdLst>
              <a:gd name="connsiteX0" fmla="*/ 0 w 3102015"/>
              <a:gd name="connsiteY0" fmla="*/ 0 h 2743200"/>
              <a:gd name="connsiteX1" fmla="*/ 544010 w 3102015"/>
              <a:gd name="connsiteY1" fmla="*/ 11575 h 2743200"/>
              <a:gd name="connsiteX2" fmla="*/ 555585 w 3102015"/>
              <a:gd name="connsiteY2" fmla="*/ 11575 h 2743200"/>
              <a:gd name="connsiteX3" fmla="*/ 567159 w 3102015"/>
              <a:gd name="connsiteY3" fmla="*/ 115747 h 2743200"/>
              <a:gd name="connsiteX4" fmla="*/ 578734 w 3102015"/>
              <a:gd name="connsiteY4" fmla="*/ 150471 h 2743200"/>
              <a:gd name="connsiteX5" fmla="*/ 613458 w 3102015"/>
              <a:gd name="connsiteY5" fmla="*/ 300942 h 2743200"/>
              <a:gd name="connsiteX6" fmla="*/ 636608 w 3102015"/>
              <a:gd name="connsiteY6" fmla="*/ 324091 h 2743200"/>
              <a:gd name="connsiteX7" fmla="*/ 671332 w 3102015"/>
              <a:gd name="connsiteY7" fmla="*/ 381964 h 2743200"/>
              <a:gd name="connsiteX8" fmla="*/ 694481 w 3102015"/>
              <a:gd name="connsiteY8" fmla="*/ 416688 h 2743200"/>
              <a:gd name="connsiteX9" fmla="*/ 740780 w 3102015"/>
              <a:gd name="connsiteY9" fmla="*/ 462987 h 2743200"/>
              <a:gd name="connsiteX10" fmla="*/ 787078 w 3102015"/>
              <a:gd name="connsiteY10" fmla="*/ 509286 h 2743200"/>
              <a:gd name="connsiteX11" fmla="*/ 833377 w 3102015"/>
              <a:gd name="connsiteY11" fmla="*/ 555585 h 2743200"/>
              <a:gd name="connsiteX12" fmla="*/ 868101 w 3102015"/>
              <a:gd name="connsiteY12" fmla="*/ 578734 h 2743200"/>
              <a:gd name="connsiteX13" fmla="*/ 879676 w 3102015"/>
              <a:gd name="connsiteY13" fmla="*/ 613458 h 2743200"/>
              <a:gd name="connsiteX14" fmla="*/ 937549 w 3102015"/>
              <a:gd name="connsiteY14" fmla="*/ 671332 h 2743200"/>
              <a:gd name="connsiteX15" fmla="*/ 960699 w 3102015"/>
              <a:gd name="connsiteY15" fmla="*/ 694481 h 2743200"/>
              <a:gd name="connsiteX16" fmla="*/ 1006997 w 3102015"/>
              <a:gd name="connsiteY16" fmla="*/ 763929 h 2743200"/>
              <a:gd name="connsiteX17" fmla="*/ 1018572 w 3102015"/>
              <a:gd name="connsiteY17" fmla="*/ 798653 h 2743200"/>
              <a:gd name="connsiteX18" fmla="*/ 1030147 w 3102015"/>
              <a:gd name="connsiteY18" fmla="*/ 844952 h 2743200"/>
              <a:gd name="connsiteX19" fmla="*/ 1053296 w 3102015"/>
              <a:gd name="connsiteY19" fmla="*/ 891250 h 2743200"/>
              <a:gd name="connsiteX20" fmla="*/ 1088020 w 3102015"/>
              <a:gd name="connsiteY20" fmla="*/ 960699 h 2743200"/>
              <a:gd name="connsiteX21" fmla="*/ 1122744 w 3102015"/>
              <a:gd name="connsiteY21" fmla="*/ 972273 h 2743200"/>
              <a:gd name="connsiteX22" fmla="*/ 1215342 w 3102015"/>
              <a:gd name="connsiteY22" fmla="*/ 1041721 h 2743200"/>
              <a:gd name="connsiteX23" fmla="*/ 1238491 w 3102015"/>
              <a:gd name="connsiteY23" fmla="*/ 1064871 h 2743200"/>
              <a:gd name="connsiteX24" fmla="*/ 1284790 w 3102015"/>
              <a:gd name="connsiteY24" fmla="*/ 1076445 h 2743200"/>
              <a:gd name="connsiteX25" fmla="*/ 1319514 w 3102015"/>
              <a:gd name="connsiteY25" fmla="*/ 1088020 h 2743200"/>
              <a:gd name="connsiteX26" fmla="*/ 1458410 w 3102015"/>
              <a:gd name="connsiteY26" fmla="*/ 1122744 h 2743200"/>
              <a:gd name="connsiteX27" fmla="*/ 1527858 w 3102015"/>
              <a:gd name="connsiteY27" fmla="*/ 1145894 h 2743200"/>
              <a:gd name="connsiteX28" fmla="*/ 1562582 w 3102015"/>
              <a:gd name="connsiteY28" fmla="*/ 1157468 h 2743200"/>
              <a:gd name="connsiteX29" fmla="*/ 1597306 w 3102015"/>
              <a:gd name="connsiteY29" fmla="*/ 1180618 h 2743200"/>
              <a:gd name="connsiteX30" fmla="*/ 1632030 w 3102015"/>
              <a:gd name="connsiteY30" fmla="*/ 1192192 h 2743200"/>
              <a:gd name="connsiteX31" fmla="*/ 1655180 w 3102015"/>
              <a:gd name="connsiteY31" fmla="*/ 1215342 h 2743200"/>
              <a:gd name="connsiteX32" fmla="*/ 1666754 w 3102015"/>
              <a:gd name="connsiteY32" fmla="*/ 1261640 h 2743200"/>
              <a:gd name="connsiteX33" fmla="*/ 1678329 w 3102015"/>
              <a:gd name="connsiteY33" fmla="*/ 1388962 h 2743200"/>
              <a:gd name="connsiteX34" fmla="*/ 1713053 w 3102015"/>
              <a:gd name="connsiteY34" fmla="*/ 1493134 h 2743200"/>
              <a:gd name="connsiteX35" fmla="*/ 1724628 w 3102015"/>
              <a:gd name="connsiteY35" fmla="*/ 1527858 h 2743200"/>
              <a:gd name="connsiteX36" fmla="*/ 1747777 w 3102015"/>
              <a:gd name="connsiteY36" fmla="*/ 1562582 h 2743200"/>
              <a:gd name="connsiteX37" fmla="*/ 1770926 w 3102015"/>
              <a:gd name="connsiteY37" fmla="*/ 1632030 h 2743200"/>
              <a:gd name="connsiteX38" fmla="*/ 1817225 w 3102015"/>
              <a:gd name="connsiteY38" fmla="*/ 1689904 h 2743200"/>
              <a:gd name="connsiteX39" fmla="*/ 1840375 w 3102015"/>
              <a:gd name="connsiteY39" fmla="*/ 1713053 h 2743200"/>
              <a:gd name="connsiteX40" fmla="*/ 1886673 w 3102015"/>
              <a:gd name="connsiteY40" fmla="*/ 1782501 h 2743200"/>
              <a:gd name="connsiteX41" fmla="*/ 1909823 w 3102015"/>
              <a:gd name="connsiteY41" fmla="*/ 1805650 h 2743200"/>
              <a:gd name="connsiteX42" fmla="*/ 1979271 w 3102015"/>
              <a:gd name="connsiteY42" fmla="*/ 1828800 h 2743200"/>
              <a:gd name="connsiteX43" fmla="*/ 2048719 w 3102015"/>
              <a:gd name="connsiteY43" fmla="*/ 1863524 h 2743200"/>
              <a:gd name="connsiteX44" fmla="*/ 2106592 w 3102015"/>
              <a:gd name="connsiteY44" fmla="*/ 1909823 h 2743200"/>
              <a:gd name="connsiteX45" fmla="*/ 2222339 w 3102015"/>
              <a:gd name="connsiteY45" fmla="*/ 1967696 h 2743200"/>
              <a:gd name="connsiteX46" fmla="*/ 2245489 w 3102015"/>
              <a:gd name="connsiteY46" fmla="*/ 2002420 h 2743200"/>
              <a:gd name="connsiteX47" fmla="*/ 2280213 w 3102015"/>
              <a:gd name="connsiteY47" fmla="*/ 2013995 h 2743200"/>
              <a:gd name="connsiteX48" fmla="*/ 2314937 w 3102015"/>
              <a:gd name="connsiteY48" fmla="*/ 2037144 h 2743200"/>
              <a:gd name="connsiteX49" fmla="*/ 2349661 w 3102015"/>
              <a:gd name="connsiteY49" fmla="*/ 2048719 h 2743200"/>
              <a:gd name="connsiteX50" fmla="*/ 2430683 w 3102015"/>
              <a:gd name="connsiteY50" fmla="*/ 2083443 h 2743200"/>
              <a:gd name="connsiteX51" fmla="*/ 2465408 w 3102015"/>
              <a:gd name="connsiteY51" fmla="*/ 2106592 h 2743200"/>
              <a:gd name="connsiteX52" fmla="*/ 2488557 w 3102015"/>
              <a:gd name="connsiteY52" fmla="*/ 2129742 h 2743200"/>
              <a:gd name="connsiteX53" fmla="*/ 2558005 w 3102015"/>
              <a:gd name="connsiteY53" fmla="*/ 2152891 h 2743200"/>
              <a:gd name="connsiteX54" fmla="*/ 2592729 w 3102015"/>
              <a:gd name="connsiteY54" fmla="*/ 2164466 h 2743200"/>
              <a:gd name="connsiteX55" fmla="*/ 2627453 w 3102015"/>
              <a:gd name="connsiteY55" fmla="*/ 2187615 h 2743200"/>
              <a:gd name="connsiteX56" fmla="*/ 2662177 w 3102015"/>
              <a:gd name="connsiteY56" fmla="*/ 2199190 h 2743200"/>
              <a:gd name="connsiteX57" fmla="*/ 2731625 w 3102015"/>
              <a:gd name="connsiteY57" fmla="*/ 2245488 h 2743200"/>
              <a:gd name="connsiteX58" fmla="*/ 2801073 w 3102015"/>
              <a:gd name="connsiteY58" fmla="*/ 2268638 h 2743200"/>
              <a:gd name="connsiteX59" fmla="*/ 2824223 w 3102015"/>
              <a:gd name="connsiteY59" fmla="*/ 2291787 h 2743200"/>
              <a:gd name="connsiteX60" fmla="*/ 2870521 w 3102015"/>
              <a:gd name="connsiteY60" fmla="*/ 2303362 h 2743200"/>
              <a:gd name="connsiteX61" fmla="*/ 2939970 w 3102015"/>
              <a:gd name="connsiteY61" fmla="*/ 2326511 h 2743200"/>
              <a:gd name="connsiteX62" fmla="*/ 2974694 w 3102015"/>
              <a:gd name="connsiteY62" fmla="*/ 2338086 h 2743200"/>
              <a:gd name="connsiteX63" fmla="*/ 2997843 w 3102015"/>
              <a:gd name="connsiteY63" fmla="*/ 2372810 h 2743200"/>
              <a:gd name="connsiteX64" fmla="*/ 3044142 w 3102015"/>
              <a:gd name="connsiteY64" fmla="*/ 2384385 h 2743200"/>
              <a:gd name="connsiteX65" fmla="*/ 3102015 w 3102015"/>
              <a:gd name="connsiteY65" fmla="*/ 2407534 h 2743200"/>
              <a:gd name="connsiteX66" fmla="*/ 3102015 w 3102015"/>
              <a:gd name="connsiteY66" fmla="*/ 2743200 h 2743200"/>
              <a:gd name="connsiteX67" fmla="*/ 3102015 w 3102015"/>
              <a:gd name="connsiteY67" fmla="*/ 2743200 h 2743200"/>
              <a:gd name="connsiteX68" fmla="*/ 2685326 w 3102015"/>
              <a:gd name="connsiteY68" fmla="*/ 2731625 h 2743200"/>
              <a:gd name="connsiteX69" fmla="*/ 2615878 w 3102015"/>
              <a:gd name="connsiteY69" fmla="*/ 2696901 h 2743200"/>
              <a:gd name="connsiteX70" fmla="*/ 2511706 w 3102015"/>
              <a:gd name="connsiteY70" fmla="*/ 2639028 h 2743200"/>
              <a:gd name="connsiteX71" fmla="*/ 2453833 w 3102015"/>
              <a:gd name="connsiteY71" fmla="*/ 2592729 h 2743200"/>
              <a:gd name="connsiteX72" fmla="*/ 2430683 w 3102015"/>
              <a:gd name="connsiteY72" fmla="*/ 2569580 h 2743200"/>
              <a:gd name="connsiteX73" fmla="*/ 2361235 w 3102015"/>
              <a:gd name="connsiteY73" fmla="*/ 2546430 h 2743200"/>
              <a:gd name="connsiteX74" fmla="*/ 2291787 w 3102015"/>
              <a:gd name="connsiteY74" fmla="*/ 2500132 h 2743200"/>
              <a:gd name="connsiteX75" fmla="*/ 2268638 w 3102015"/>
              <a:gd name="connsiteY75" fmla="*/ 2476982 h 2743200"/>
              <a:gd name="connsiteX76" fmla="*/ 2233914 w 3102015"/>
              <a:gd name="connsiteY76" fmla="*/ 2453833 h 2743200"/>
              <a:gd name="connsiteX77" fmla="*/ 2176040 w 3102015"/>
              <a:gd name="connsiteY77" fmla="*/ 2407534 h 2743200"/>
              <a:gd name="connsiteX78" fmla="*/ 2141316 w 3102015"/>
              <a:gd name="connsiteY78" fmla="*/ 2395959 h 2743200"/>
              <a:gd name="connsiteX79" fmla="*/ 2106592 w 3102015"/>
              <a:gd name="connsiteY79" fmla="*/ 2372810 h 2743200"/>
              <a:gd name="connsiteX80" fmla="*/ 2071868 w 3102015"/>
              <a:gd name="connsiteY80" fmla="*/ 2361235 h 2743200"/>
              <a:gd name="connsiteX81" fmla="*/ 1967696 w 3102015"/>
              <a:gd name="connsiteY81" fmla="*/ 2303362 h 2743200"/>
              <a:gd name="connsiteX82" fmla="*/ 1898248 w 3102015"/>
              <a:gd name="connsiteY82" fmla="*/ 2257063 h 2743200"/>
              <a:gd name="connsiteX83" fmla="*/ 1828800 w 3102015"/>
              <a:gd name="connsiteY83" fmla="*/ 2210764 h 2743200"/>
              <a:gd name="connsiteX84" fmla="*/ 1794076 w 3102015"/>
              <a:gd name="connsiteY84" fmla="*/ 2187615 h 2743200"/>
              <a:gd name="connsiteX85" fmla="*/ 1770926 w 3102015"/>
              <a:gd name="connsiteY85" fmla="*/ 2164466 h 2743200"/>
              <a:gd name="connsiteX86" fmla="*/ 1736202 w 3102015"/>
              <a:gd name="connsiteY86" fmla="*/ 2152891 h 2743200"/>
              <a:gd name="connsiteX87" fmla="*/ 1701478 w 3102015"/>
              <a:gd name="connsiteY87" fmla="*/ 2129742 h 2743200"/>
              <a:gd name="connsiteX88" fmla="*/ 1678329 w 3102015"/>
              <a:gd name="connsiteY88" fmla="*/ 2106592 h 2743200"/>
              <a:gd name="connsiteX89" fmla="*/ 1643605 w 3102015"/>
              <a:gd name="connsiteY89" fmla="*/ 2095018 h 2743200"/>
              <a:gd name="connsiteX90" fmla="*/ 1597306 w 3102015"/>
              <a:gd name="connsiteY90" fmla="*/ 2048719 h 2743200"/>
              <a:gd name="connsiteX91" fmla="*/ 1574157 w 3102015"/>
              <a:gd name="connsiteY91" fmla="*/ 2025569 h 2743200"/>
              <a:gd name="connsiteX92" fmla="*/ 1527858 w 3102015"/>
              <a:gd name="connsiteY92" fmla="*/ 1967696 h 2743200"/>
              <a:gd name="connsiteX93" fmla="*/ 1481559 w 3102015"/>
              <a:gd name="connsiteY93" fmla="*/ 1909823 h 2743200"/>
              <a:gd name="connsiteX94" fmla="*/ 1469985 w 3102015"/>
              <a:gd name="connsiteY94" fmla="*/ 1875099 h 2743200"/>
              <a:gd name="connsiteX95" fmla="*/ 1423686 w 3102015"/>
              <a:gd name="connsiteY95" fmla="*/ 1817225 h 2743200"/>
              <a:gd name="connsiteX96" fmla="*/ 1400537 w 3102015"/>
              <a:gd name="connsiteY96" fmla="*/ 1724628 h 2743200"/>
              <a:gd name="connsiteX97" fmla="*/ 1377387 w 3102015"/>
              <a:gd name="connsiteY97" fmla="*/ 1655180 h 2743200"/>
              <a:gd name="connsiteX98" fmla="*/ 1365813 w 3102015"/>
              <a:gd name="connsiteY98" fmla="*/ 1620456 h 2743200"/>
              <a:gd name="connsiteX99" fmla="*/ 1319514 w 3102015"/>
              <a:gd name="connsiteY99" fmla="*/ 1562582 h 2743200"/>
              <a:gd name="connsiteX100" fmla="*/ 1238491 w 3102015"/>
              <a:gd name="connsiteY100" fmla="*/ 1493134 h 2743200"/>
              <a:gd name="connsiteX101" fmla="*/ 1180618 w 3102015"/>
              <a:gd name="connsiteY101" fmla="*/ 1446835 h 2743200"/>
              <a:gd name="connsiteX102" fmla="*/ 1145894 w 3102015"/>
              <a:gd name="connsiteY102" fmla="*/ 1423686 h 2743200"/>
              <a:gd name="connsiteX103" fmla="*/ 1111170 w 3102015"/>
              <a:gd name="connsiteY103" fmla="*/ 1412111 h 2743200"/>
              <a:gd name="connsiteX104" fmla="*/ 1076445 w 3102015"/>
              <a:gd name="connsiteY104" fmla="*/ 1388962 h 2743200"/>
              <a:gd name="connsiteX105" fmla="*/ 1030147 w 3102015"/>
              <a:gd name="connsiteY105" fmla="*/ 1377387 h 2743200"/>
              <a:gd name="connsiteX106" fmla="*/ 995423 w 3102015"/>
              <a:gd name="connsiteY106" fmla="*/ 1365813 h 2743200"/>
              <a:gd name="connsiteX107" fmla="*/ 937549 w 3102015"/>
              <a:gd name="connsiteY107" fmla="*/ 1331088 h 2743200"/>
              <a:gd name="connsiteX108" fmla="*/ 902825 w 3102015"/>
              <a:gd name="connsiteY108" fmla="*/ 1296364 h 2743200"/>
              <a:gd name="connsiteX109" fmla="*/ 798653 w 3102015"/>
              <a:gd name="connsiteY109" fmla="*/ 1238491 h 2743200"/>
              <a:gd name="connsiteX110" fmla="*/ 729205 w 3102015"/>
              <a:gd name="connsiteY110" fmla="*/ 1192192 h 2743200"/>
              <a:gd name="connsiteX111" fmla="*/ 694481 w 3102015"/>
              <a:gd name="connsiteY111" fmla="*/ 1157468 h 2743200"/>
              <a:gd name="connsiteX112" fmla="*/ 659757 w 3102015"/>
              <a:gd name="connsiteY112" fmla="*/ 1134319 h 2743200"/>
              <a:gd name="connsiteX113" fmla="*/ 636608 w 3102015"/>
              <a:gd name="connsiteY113" fmla="*/ 1111169 h 2743200"/>
              <a:gd name="connsiteX114" fmla="*/ 601883 w 3102015"/>
              <a:gd name="connsiteY114" fmla="*/ 1099595 h 2743200"/>
              <a:gd name="connsiteX115" fmla="*/ 578734 w 3102015"/>
              <a:gd name="connsiteY115" fmla="*/ 1064871 h 2743200"/>
              <a:gd name="connsiteX116" fmla="*/ 532435 w 3102015"/>
              <a:gd name="connsiteY116" fmla="*/ 1018572 h 2743200"/>
              <a:gd name="connsiteX117" fmla="*/ 497711 w 3102015"/>
              <a:gd name="connsiteY117" fmla="*/ 960699 h 2743200"/>
              <a:gd name="connsiteX118" fmla="*/ 474562 w 3102015"/>
              <a:gd name="connsiteY118" fmla="*/ 856526 h 2743200"/>
              <a:gd name="connsiteX119" fmla="*/ 462987 w 3102015"/>
              <a:gd name="connsiteY119" fmla="*/ 682906 h 2743200"/>
              <a:gd name="connsiteX120" fmla="*/ 428263 w 3102015"/>
              <a:gd name="connsiteY120" fmla="*/ 567159 h 2743200"/>
              <a:gd name="connsiteX121" fmla="*/ 405114 w 3102015"/>
              <a:gd name="connsiteY121" fmla="*/ 497711 h 2743200"/>
              <a:gd name="connsiteX122" fmla="*/ 381964 w 3102015"/>
              <a:gd name="connsiteY122" fmla="*/ 474562 h 2743200"/>
              <a:gd name="connsiteX123" fmla="*/ 370390 w 3102015"/>
              <a:gd name="connsiteY123" fmla="*/ 439838 h 2743200"/>
              <a:gd name="connsiteX124" fmla="*/ 347240 w 3102015"/>
              <a:gd name="connsiteY124" fmla="*/ 416688 h 2743200"/>
              <a:gd name="connsiteX125" fmla="*/ 324091 w 3102015"/>
              <a:gd name="connsiteY125" fmla="*/ 381964 h 2743200"/>
              <a:gd name="connsiteX126" fmla="*/ 312516 w 3102015"/>
              <a:gd name="connsiteY126" fmla="*/ 347240 h 2743200"/>
              <a:gd name="connsiteX127" fmla="*/ 277792 w 3102015"/>
              <a:gd name="connsiteY127" fmla="*/ 312516 h 2743200"/>
              <a:gd name="connsiteX128" fmla="*/ 231494 w 3102015"/>
              <a:gd name="connsiteY128" fmla="*/ 243068 h 2743200"/>
              <a:gd name="connsiteX129" fmla="*/ 219919 w 3102015"/>
              <a:gd name="connsiteY129" fmla="*/ 208344 h 2743200"/>
              <a:gd name="connsiteX130" fmla="*/ 173620 w 3102015"/>
              <a:gd name="connsiteY130" fmla="*/ 150471 h 2743200"/>
              <a:gd name="connsiteX131" fmla="*/ 162045 w 3102015"/>
              <a:gd name="connsiteY131" fmla="*/ 115747 h 2743200"/>
              <a:gd name="connsiteX132" fmla="*/ 92597 w 3102015"/>
              <a:gd name="connsiteY132" fmla="*/ 34724 h 2743200"/>
              <a:gd name="connsiteX133" fmla="*/ 0 w 3102015"/>
              <a:gd name="connsiteY133"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102015" h="2743200">
                <a:moveTo>
                  <a:pt x="0" y="0"/>
                </a:moveTo>
                <a:lnTo>
                  <a:pt x="544010" y="11575"/>
                </a:lnTo>
                <a:lnTo>
                  <a:pt x="555585" y="11575"/>
                </a:lnTo>
                <a:cubicBezTo>
                  <a:pt x="559443" y="46299"/>
                  <a:pt x="561415" y="81285"/>
                  <a:pt x="567159" y="115747"/>
                </a:cubicBezTo>
                <a:cubicBezTo>
                  <a:pt x="569165" y="127782"/>
                  <a:pt x="576341" y="138507"/>
                  <a:pt x="578734" y="150471"/>
                </a:cubicBezTo>
                <a:cubicBezTo>
                  <a:pt x="583508" y="174342"/>
                  <a:pt x="590851" y="278336"/>
                  <a:pt x="613458" y="300942"/>
                </a:cubicBezTo>
                <a:lnTo>
                  <a:pt x="636608" y="324091"/>
                </a:lnTo>
                <a:cubicBezTo>
                  <a:pt x="656708" y="384395"/>
                  <a:pt x="635015" y="336568"/>
                  <a:pt x="671332" y="381964"/>
                </a:cubicBezTo>
                <a:cubicBezTo>
                  <a:pt x="680022" y="392827"/>
                  <a:pt x="685428" y="406126"/>
                  <a:pt x="694481" y="416688"/>
                </a:cubicBezTo>
                <a:cubicBezTo>
                  <a:pt x="708685" y="433259"/>
                  <a:pt x="740780" y="462987"/>
                  <a:pt x="740780" y="462987"/>
                </a:cubicBezTo>
                <a:cubicBezTo>
                  <a:pt x="763928" y="532434"/>
                  <a:pt x="733064" y="470704"/>
                  <a:pt x="787078" y="509286"/>
                </a:cubicBezTo>
                <a:cubicBezTo>
                  <a:pt x="804838" y="521972"/>
                  <a:pt x="815217" y="543478"/>
                  <a:pt x="833377" y="555585"/>
                </a:cubicBezTo>
                <a:lnTo>
                  <a:pt x="868101" y="578734"/>
                </a:lnTo>
                <a:cubicBezTo>
                  <a:pt x="871959" y="590309"/>
                  <a:pt x="872356" y="603697"/>
                  <a:pt x="879676" y="613458"/>
                </a:cubicBezTo>
                <a:cubicBezTo>
                  <a:pt x="896045" y="635284"/>
                  <a:pt x="918258" y="652041"/>
                  <a:pt x="937549" y="671332"/>
                </a:cubicBezTo>
                <a:cubicBezTo>
                  <a:pt x="945266" y="679049"/>
                  <a:pt x="954646" y="685401"/>
                  <a:pt x="960699" y="694481"/>
                </a:cubicBezTo>
                <a:cubicBezTo>
                  <a:pt x="976132" y="717630"/>
                  <a:pt x="998199" y="737535"/>
                  <a:pt x="1006997" y="763929"/>
                </a:cubicBezTo>
                <a:cubicBezTo>
                  <a:pt x="1010855" y="775504"/>
                  <a:pt x="1015220" y="786922"/>
                  <a:pt x="1018572" y="798653"/>
                </a:cubicBezTo>
                <a:cubicBezTo>
                  <a:pt x="1022942" y="813949"/>
                  <a:pt x="1024561" y="830057"/>
                  <a:pt x="1030147" y="844952"/>
                </a:cubicBezTo>
                <a:cubicBezTo>
                  <a:pt x="1036205" y="861108"/>
                  <a:pt x="1046499" y="875391"/>
                  <a:pt x="1053296" y="891250"/>
                </a:cubicBezTo>
                <a:cubicBezTo>
                  <a:pt x="1064236" y="916776"/>
                  <a:pt x="1063843" y="941357"/>
                  <a:pt x="1088020" y="960699"/>
                </a:cubicBezTo>
                <a:cubicBezTo>
                  <a:pt x="1097547" y="968321"/>
                  <a:pt x="1111169" y="968415"/>
                  <a:pt x="1122744" y="972273"/>
                </a:cubicBezTo>
                <a:cubicBezTo>
                  <a:pt x="1189245" y="1038774"/>
                  <a:pt x="1154736" y="1021520"/>
                  <a:pt x="1215342" y="1041721"/>
                </a:cubicBezTo>
                <a:cubicBezTo>
                  <a:pt x="1223058" y="1049438"/>
                  <a:pt x="1228730" y="1059991"/>
                  <a:pt x="1238491" y="1064871"/>
                </a:cubicBezTo>
                <a:cubicBezTo>
                  <a:pt x="1252719" y="1071985"/>
                  <a:pt x="1269494" y="1072075"/>
                  <a:pt x="1284790" y="1076445"/>
                </a:cubicBezTo>
                <a:cubicBezTo>
                  <a:pt x="1296521" y="1079797"/>
                  <a:pt x="1308300" y="1083214"/>
                  <a:pt x="1319514" y="1088020"/>
                </a:cubicBezTo>
                <a:cubicBezTo>
                  <a:pt x="1411073" y="1127260"/>
                  <a:pt x="1317254" y="1105099"/>
                  <a:pt x="1458410" y="1122744"/>
                </a:cubicBezTo>
                <a:lnTo>
                  <a:pt x="1527858" y="1145894"/>
                </a:lnTo>
                <a:lnTo>
                  <a:pt x="1562582" y="1157468"/>
                </a:lnTo>
                <a:cubicBezTo>
                  <a:pt x="1574157" y="1165185"/>
                  <a:pt x="1584863" y="1174397"/>
                  <a:pt x="1597306" y="1180618"/>
                </a:cubicBezTo>
                <a:cubicBezTo>
                  <a:pt x="1608219" y="1186074"/>
                  <a:pt x="1621568" y="1185915"/>
                  <a:pt x="1632030" y="1192192"/>
                </a:cubicBezTo>
                <a:cubicBezTo>
                  <a:pt x="1641388" y="1197807"/>
                  <a:pt x="1647463" y="1207625"/>
                  <a:pt x="1655180" y="1215342"/>
                </a:cubicBezTo>
                <a:cubicBezTo>
                  <a:pt x="1659038" y="1230775"/>
                  <a:pt x="1664652" y="1245872"/>
                  <a:pt x="1666754" y="1261640"/>
                </a:cubicBezTo>
                <a:cubicBezTo>
                  <a:pt x="1672386" y="1303882"/>
                  <a:pt x="1670923" y="1346995"/>
                  <a:pt x="1678329" y="1388962"/>
                </a:cubicBezTo>
                <a:cubicBezTo>
                  <a:pt x="1678330" y="1388969"/>
                  <a:pt x="1707264" y="1475769"/>
                  <a:pt x="1713053" y="1493134"/>
                </a:cubicBezTo>
                <a:cubicBezTo>
                  <a:pt x="1716911" y="1504709"/>
                  <a:pt x="1717860" y="1517706"/>
                  <a:pt x="1724628" y="1527858"/>
                </a:cubicBezTo>
                <a:cubicBezTo>
                  <a:pt x="1732344" y="1539433"/>
                  <a:pt x="1742127" y="1549870"/>
                  <a:pt x="1747777" y="1562582"/>
                </a:cubicBezTo>
                <a:cubicBezTo>
                  <a:pt x="1757687" y="1584880"/>
                  <a:pt x="1753672" y="1614776"/>
                  <a:pt x="1770926" y="1632030"/>
                </a:cubicBezTo>
                <a:cubicBezTo>
                  <a:pt x="1826826" y="1687930"/>
                  <a:pt x="1758814" y="1616891"/>
                  <a:pt x="1817225" y="1689904"/>
                </a:cubicBezTo>
                <a:cubicBezTo>
                  <a:pt x="1824042" y="1698425"/>
                  <a:pt x="1833827" y="1704323"/>
                  <a:pt x="1840375" y="1713053"/>
                </a:cubicBezTo>
                <a:cubicBezTo>
                  <a:pt x="1857068" y="1735311"/>
                  <a:pt x="1867000" y="1762828"/>
                  <a:pt x="1886673" y="1782501"/>
                </a:cubicBezTo>
                <a:cubicBezTo>
                  <a:pt x="1894390" y="1790217"/>
                  <a:pt x="1900062" y="1800770"/>
                  <a:pt x="1909823" y="1805650"/>
                </a:cubicBezTo>
                <a:cubicBezTo>
                  <a:pt x="1931648" y="1816563"/>
                  <a:pt x="1958968" y="1815265"/>
                  <a:pt x="1979271" y="1828800"/>
                </a:cubicBezTo>
                <a:cubicBezTo>
                  <a:pt x="2024147" y="1858717"/>
                  <a:pt x="2000798" y="1847550"/>
                  <a:pt x="2048719" y="1863524"/>
                </a:cubicBezTo>
                <a:cubicBezTo>
                  <a:pt x="2091491" y="1927682"/>
                  <a:pt x="2047396" y="1876937"/>
                  <a:pt x="2106592" y="1909823"/>
                </a:cubicBezTo>
                <a:cubicBezTo>
                  <a:pt x="2219342" y="1972462"/>
                  <a:pt x="2131858" y="1945075"/>
                  <a:pt x="2222339" y="1967696"/>
                </a:cubicBezTo>
                <a:cubicBezTo>
                  <a:pt x="2230056" y="1979271"/>
                  <a:pt x="2234626" y="1993730"/>
                  <a:pt x="2245489" y="2002420"/>
                </a:cubicBezTo>
                <a:cubicBezTo>
                  <a:pt x="2255016" y="2010042"/>
                  <a:pt x="2269300" y="2008539"/>
                  <a:pt x="2280213" y="2013995"/>
                </a:cubicBezTo>
                <a:cubicBezTo>
                  <a:pt x="2292655" y="2020216"/>
                  <a:pt x="2302495" y="2030923"/>
                  <a:pt x="2314937" y="2037144"/>
                </a:cubicBezTo>
                <a:cubicBezTo>
                  <a:pt x="2325850" y="2042600"/>
                  <a:pt x="2338748" y="2043263"/>
                  <a:pt x="2349661" y="2048719"/>
                </a:cubicBezTo>
                <a:cubicBezTo>
                  <a:pt x="2429594" y="2088685"/>
                  <a:pt x="2334327" y="2059353"/>
                  <a:pt x="2430683" y="2083443"/>
                </a:cubicBezTo>
                <a:cubicBezTo>
                  <a:pt x="2442258" y="2091159"/>
                  <a:pt x="2454545" y="2097902"/>
                  <a:pt x="2465408" y="2106592"/>
                </a:cubicBezTo>
                <a:cubicBezTo>
                  <a:pt x="2473929" y="2113409"/>
                  <a:pt x="2478796" y="2124862"/>
                  <a:pt x="2488557" y="2129742"/>
                </a:cubicBezTo>
                <a:cubicBezTo>
                  <a:pt x="2510382" y="2140655"/>
                  <a:pt x="2534856" y="2145175"/>
                  <a:pt x="2558005" y="2152891"/>
                </a:cubicBezTo>
                <a:cubicBezTo>
                  <a:pt x="2569580" y="2156749"/>
                  <a:pt x="2582577" y="2157698"/>
                  <a:pt x="2592729" y="2164466"/>
                </a:cubicBezTo>
                <a:cubicBezTo>
                  <a:pt x="2604304" y="2172182"/>
                  <a:pt x="2615011" y="2181394"/>
                  <a:pt x="2627453" y="2187615"/>
                </a:cubicBezTo>
                <a:cubicBezTo>
                  <a:pt x="2638366" y="2193071"/>
                  <a:pt x="2651512" y="2193265"/>
                  <a:pt x="2662177" y="2199190"/>
                </a:cubicBezTo>
                <a:cubicBezTo>
                  <a:pt x="2686498" y="2212701"/>
                  <a:pt x="2705231" y="2236690"/>
                  <a:pt x="2731625" y="2245488"/>
                </a:cubicBezTo>
                <a:lnTo>
                  <a:pt x="2801073" y="2268638"/>
                </a:lnTo>
                <a:cubicBezTo>
                  <a:pt x="2808790" y="2276354"/>
                  <a:pt x="2814462" y="2286907"/>
                  <a:pt x="2824223" y="2291787"/>
                </a:cubicBezTo>
                <a:cubicBezTo>
                  <a:pt x="2838451" y="2298901"/>
                  <a:pt x="2855284" y="2298791"/>
                  <a:pt x="2870521" y="2303362"/>
                </a:cubicBezTo>
                <a:cubicBezTo>
                  <a:pt x="2893894" y="2310374"/>
                  <a:pt x="2916820" y="2318795"/>
                  <a:pt x="2939970" y="2326511"/>
                </a:cubicBezTo>
                <a:lnTo>
                  <a:pt x="2974694" y="2338086"/>
                </a:lnTo>
                <a:cubicBezTo>
                  <a:pt x="2982410" y="2349661"/>
                  <a:pt x="2986268" y="2365094"/>
                  <a:pt x="2997843" y="2372810"/>
                </a:cubicBezTo>
                <a:cubicBezTo>
                  <a:pt x="3011079" y="2381634"/>
                  <a:pt x="3028846" y="2380015"/>
                  <a:pt x="3044142" y="2384385"/>
                </a:cubicBezTo>
                <a:cubicBezTo>
                  <a:pt x="3077519" y="2393921"/>
                  <a:pt x="3074693" y="2393872"/>
                  <a:pt x="3102015" y="2407534"/>
                </a:cubicBezTo>
                <a:lnTo>
                  <a:pt x="3102015" y="2743200"/>
                </a:lnTo>
                <a:lnTo>
                  <a:pt x="3102015" y="2743200"/>
                </a:lnTo>
                <a:cubicBezTo>
                  <a:pt x="2963119" y="2739342"/>
                  <a:pt x="2824094" y="2738741"/>
                  <a:pt x="2685326" y="2731625"/>
                </a:cubicBezTo>
                <a:cubicBezTo>
                  <a:pt x="2652909" y="2729963"/>
                  <a:pt x="2643076" y="2710500"/>
                  <a:pt x="2615878" y="2696901"/>
                </a:cubicBezTo>
                <a:cubicBezTo>
                  <a:pt x="2557663" y="2667794"/>
                  <a:pt x="2584685" y="2712010"/>
                  <a:pt x="2511706" y="2639028"/>
                </a:cubicBezTo>
                <a:cubicBezTo>
                  <a:pt x="2455821" y="2583141"/>
                  <a:pt x="2526828" y="2651123"/>
                  <a:pt x="2453833" y="2592729"/>
                </a:cubicBezTo>
                <a:cubicBezTo>
                  <a:pt x="2445311" y="2585912"/>
                  <a:pt x="2440444" y="2574460"/>
                  <a:pt x="2430683" y="2569580"/>
                </a:cubicBezTo>
                <a:cubicBezTo>
                  <a:pt x="2408858" y="2558667"/>
                  <a:pt x="2381538" y="2559965"/>
                  <a:pt x="2361235" y="2546430"/>
                </a:cubicBezTo>
                <a:cubicBezTo>
                  <a:pt x="2338086" y="2530997"/>
                  <a:pt x="2311460" y="2519805"/>
                  <a:pt x="2291787" y="2500132"/>
                </a:cubicBezTo>
                <a:cubicBezTo>
                  <a:pt x="2284071" y="2492415"/>
                  <a:pt x="2277159" y="2483799"/>
                  <a:pt x="2268638" y="2476982"/>
                </a:cubicBezTo>
                <a:cubicBezTo>
                  <a:pt x="2257775" y="2468292"/>
                  <a:pt x="2244777" y="2462523"/>
                  <a:pt x="2233914" y="2453833"/>
                </a:cubicBezTo>
                <a:cubicBezTo>
                  <a:pt x="2198026" y="2425123"/>
                  <a:pt x="2223543" y="2431285"/>
                  <a:pt x="2176040" y="2407534"/>
                </a:cubicBezTo>
                <a:cubicBezTo>
                  <a:pt x="2165127" y="2402078"/>
                  <a:pt x="2152229" y="2401415"/>
                  <a:pt x="2141316" y="2395959"/>
                </a:cubicBezTo>
                <a:cubicBezTo>
                  <a:pt x="2128874" y="2389738"/>
                  <a:pt x="2119034" y="2379031"/>
                  <a:pt x="2106592" y="2372810"/>
                </a:cubicBezTo>
                <a:cubicBezTo>
                  <a:pt x="2095679" y="2367354"/>
                  <a:pt x="2082533" y="2367160"/>
                  <a:pt x="2071868" y="2361235"/>
                </a:cubicBezTo>
                <a:cubicBezTo>
                  <a:pt x="1952468" y="2294902"/>
                  <a:pt x="2046268" y="2329553"/>
                  <a:pt x="1967696" y="2303362"/>
                </a:cubicBezTo>
                <a:cubicBezTo>
                  <a:pt x="1890634" y="2226300"/>
                  <a:pt x="1973628" y="2298941"/>
                  <a:pt x="1898248" y="2257063"/>
                </a:cubicBezTo>
                <a:cubicBezTo>
                  <a:pt x="1873927" y="2243551"/>
                  <a:pt x="1851949" y="2226197"/>
                  <a:pt x="1828800" y="2210764"/>
                </a:cubicBezTo>
                <a:cubicBezTo>
                  <a:pt x="1817225" y="2203048"/>
                  <a:pt x="1803913" y="2197451"/>
                  <a:pt x="1794076" y="2187615"/>
                </a:cubicBezTo>
                <a:cubicBezTo>
                  <a:pt x="1786359" y="2179899"/>
                  <a:pt x="1780284" y="2170081"/>
                  <a:pt x="1770926" y="2164466"/>
                </a:cubicBezTo>
                <a:cubicBezTo>
                  <a:pt x="1760464" y="2158189"/>
                  <a:pt x="1747115" y="2158347"/>
                  <a:pt x="1736202" y="2152891"/>
                </a:cubicBezTo>
                <a:cubicBezTo>
                  <a:pt x="1723760" y="2146670"/>
                  <a:pt x="1712341" y="2138432"/>
                  <a:pt x="1701478" y="2129742"/>
                </a:cubicBezTo>
                <a:cubicBezTo>
                  <a:pt x="1692957" y="2122925"/>
                  <a:pt x="1687687" y="2112207"/>
                  <a:pt x="1678329" y="2106592"/>
                </a:cubicBezTo>
                <a:cubicBezTo>
                  <a:pt x="1667867" y="2100315"/>
                  <a:pt x="1655180" y="2098876"/>
                  <a:pt x="1643605" y="2095018"/>
                </a:cubicBezTo>
                <a:lnTo>
                  <a:pt x="1597306" y="2048719"/>
                </a:lnTo>
                <a:cubicBezTo>
                  <a:pt x="1589590" y="2041002"/>
                  <a:pt x="1580210" y="2034649"/>
                  <a:pt x="1574157" y="2025569"/>
                </a:cubicBezTo>
                <a:cubicBezTo>
                  <a:pt x="1502907" y="1918693"/>
                  <a:pt x="1593830" y="2050160"/>
                  <a:pt x="1527858" y="1967696"/>
                </a:cubicBezTo>
                <a:cubicBezTo>
                  <a:pt x="1469452" y="1894690"/>
                  <a:pt x="1537455" y="1965717"/>
                  <a:pt x="1481559" y="1909823"/>
                </a:cubicBezTo>
                <a:cubicBezTo>
                  <a:pt x="1477701" y="1898248"/>
                  <a:pt x="1475441" y="1886012"/>
                  <a:pt x="1469985" y="1875099"/>
                </a:cubicBezTo>
                <a:cubicBezTo>
                  <a:pt x="1455385" y="1845899"/>
                  <a:pt x="1445215" y="1838755"/>
                  <a:pt x="1423686" y="1817225"/>
                </a:cubicBezTo>
                <a:cubicBezTo>
                  <a:pt x="1388565" y="1711864"/>
                  <a:pt x="1442439" y="1878270"/>
                  <a:pt x="1400537" y="1724628"/>
                </a:cubicBezTo>
                <a:cubicBezTo>
                  <a:pt x="1394116" y="1701086"/>
                  <a:pt x="1385103" y="1678329"/>
                  <a:pt x="1377387" y="1655180"/>
                </a:cubicBezTo>
                <a:cubicBezTo>
                  <a:pt x="1373529" y="1643605"/>
                  <a:pt x="1374440" y="1629083"/>
                  <a:pt x="1365813" y="1620456"/>
                </a:cubicBezTo>
                <a:cubicBezTo>
                  <a:pt x="1287007" y="1541650"/>
                  <a:pt x="1407122" y="1664792"/>
                  <a:pt x="1319514" y="1562582"/>
                </a:cubicBezTo>
                <a:cubicBezTo>
                  <a:pt x="1282090" y="1518921"/>
                  <a:pt x="1279449" y="1520439"/>
                  <a:pt x="1238491" y="1493134"/>
                </a:cubicBezTo>
                <a:cubicBezTo>
                  <a:pt x="1199469" y="1434600"/>
                  <a:pt x="1236525" y="1474789"/>
                  <a:pt x="1180618" y="1446835"/>
                </a:cubicBezTo>
                <a:cubicBezTo>
                  <a:pt x="1168176" y="1440614"/>
                  <a:pt x="1158336" y="1429907"/>
                  <a:pt x="1145894" y="1423686"/>
                </a:cubicBezTo>
                <a:cubicBezTo>
                  <a:pt x="1134981" y="1418230"/>
                  <a:pt x="1122083" y="1417567"/>
                  <a:pt x="1111170" y="1412111"/>
                </a:cubicBezTo>
                <a:cubicBezTo>
                  <a:pt x="1098727" y="1405890"/>
                  <a:pt x="1089231" y="1394442"/>
                  <a:pt x="1076445" y="1388962"/>
                </a:cubicBezTo>
                <a:cubicBezTo>
                  <a:pt x="1061824" y="1382696"/>
                  <a:pt x="1045443" y="1381757"/>
                  <a:pt x="1030147" y="1377387"/>
                </a:cubicBezTo>
                <a:cubicBezTo>
                  <a:pt x="1018416" y="1374035"/>
                  <a:pt x="1006998" y="1369671"/>
                  <a:pt x="995423" y="1365813"/>
                </a:cubicBezTo>
                <a:cubicBezTo>
                  <a:pt x="923327" y="1293717"/>
                  <a:pt x="1027703" y="1391191"/>
                  <a:pt x="937549" y="1331088"/>
                </a:cubicBezTo>
                <a:cubicBezTo>
                  <a:pt x="923929" y="1322008"/>
                  <a:pt x="915746" y="1306414"/>
                  <a:pt x="902825" y="1296364"/>
                </a:cubicBezTo>
                <a:cubicBezTo>
                  <a:pt x="843126" y="1249932"/>
                  <a:pt x="851044" y="1255955"/>
                  <a:pt x="798653" y="1238491"/>
                </a:cubicBezTo>
                <a:cubicBezTo>
                  <a:pt x="687880" y="1127718"/>
                  <a:pt x="829711" y="1259196"/>
                  <a:pt x="729205" y="1192192"/>
                </a:cubicBezTo>
                <a:cubicBezTo>
                  <a:pt x="715585" y="1183112"/>
                  <a:pt x="707056" y="1167947"/>
                  <a:pt x="694481" y="1157468"/>
                </a:cubicBezTo>
                <a:cubicBezTo>
                  <a:pt x="683794" y="1148562"/>
                  <a:pt x="670620" y="1143009"/>
                  <a:pt x="659757" y="1134319"/>
                </a:cubicBezTo>
                <a:cubicBezTo>
                  <a:pt x="651236" y="1127502"/>
                  <a:pt x="645966" y="1116784"/>
                  <a:pt x="636608" y="1111169"/>
                </a:cubicBezTo>
                <a:cubicBezTo>
                  <a:pt x="626146" y="1104892"/>
                  <a:pt x="613458" y="1103453"/>
                  <a:pt x="601883" y="1099595"/>
                </a:cubicBezTo>
                <a:cubicBezTo>
                  <a:pt x="594167" y="1088020"/>
                  <a:pt x="587787" y="1075433"/>
                  <a:pt x="578734" y="1064871"/>
                </a:cubicBezTo>
                <a:cubicBezTo>
                  <a:pt x="564530" y="1048300"/>
                  <a:pt x="532435" y="1018572"/>
                  <a:pt x="532435" y="1018572"/>
                </a:cubicBezTo>
                <a:cubicBezTo>
                  <a:pt x="499648" y="920205"/>
                  <a:pt x="545376" y="1040140"/>
                  <a:pt x="497711" y="960699"/>
                </a:cubicBezTo>
                <a:cubicBezTo>
                  <a:pt x="484561" y="938783"/>
                  <a:pt x="476898" y="870544"/>
                  <a:pt x="474562" y="856526"/>
                </a:cubicBezTo>
                <a:cubicBezTo>
                  <a:pt x="470704" y="798653"/>
                  <a:pt x="469059" y="740589"/>
                  <a:pt x="462987" y="682906"/>
                </a:cubicBezTo>
                <a:cubicBezTo>
                  <a:pt x="460295" y="657332"/>
                  <a:pt x="433742" y="583595"/>
                  <a:pt x="428263" y="567159"/>
                </a:cubicBezTo>
                <a:lnTo>
                  <a:pt x="405114" y="497711"/>
                </a:lnTo>
                <a:lnTo>
                  <a:pt x="381964" y="474562"/>
                </a:lnTo>
                <a:cubicBezTo>
                  <a:pt x="378106" y="462987"/>
                  <a:pt x="376667" y="450300"/>
                  <a:pt x="370390" y="439838"/>
                </a:cubicBezTo>
                <a:cubicBezTo>
                  <a:pt x="364775" y="430480"/>
                  <a:pt x="354057" y="425210"/>
                  <a:pt x="347240" y="416688"/>
                </a:cubicBezTo>
                <a:cubicBezTo>
                  <a:pt x="338550" y="405825"/>
                  <a:pt x="330312" y="394406"/>
                  <a:pt x="324091" y="381964"/>
                </a:cubicBezTo>
                <a:cubicBezTo>
                  <a:pt x="318635" y="371051"/>
                  <a:pt x="319284" y="357392"/>
                  <a:pt x="312516" y="347240"/>
                </a:cubicBezTo>
                <a:cubicBezTo>
                  <a:pt x="303436" y="333620"/>
                  <a:pt x="287842" y="325437"/>
                  <a:pt x="277792" y="312516"/>
                </a:cubicBezTo>
                <a:cubicBezTo>
                  <a:pt x="260711" y="290555"/>
                  <a:pt x="240292" y="269462"/>
                  <a:pt x="231494" y="243068"/>
                </a:cubicBezTo>
                <a:cubicBezTo>
                  <a:pt x="227636" y="231493"/>
                  <a:pt x="225375" y="219257"/>
                  <a:pt x="219919" y="208344"/>
                </a:cubicBezTo>
                <a:cubicBezTo>
                  <a:pt x="205317" y="179139"/>
                  <a:pt x="195154" y="172004"/>
                  <a:pt x="173620" y="150471"/>
                </a:cubicBezTo>
                <a:cubicBezTo>
                  <a:pt x="169762" y="138896"/>
                  <a:pt x="167501" y="126660"/>
                  <a:pt x="162045" y="115747"/>
                </a:cubicBezTo>
                <a:cubicBezTo>
                  <a:pt x="144416" y="80490"/>
                  <a:pt x="121077" y="63204"/>
                  <a:pt x="92597" y="34724"/>
                </a:cubicBezTo>
                <a:cubicBezTo>
                  <a:pt x="51773" y="-6100"/>
                  <a:pt x="72514" y="7321"/>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 in | Sign Up Upload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429" y="3132386"/>
            <a:ext cx="452739" cy="507513"/>
          </a:xfrm>
          <a:prstGeom prst="rect">
            <a:avLst/>
          </a:prstGeom>
        </p:spPr>
      </p:pic>
      <p:sp>
        <p:nvSpPr>
          <p:cNvPr id="12" name="Freeform 11"/>
          <p:cNvSpPr/>
          <p:nvPr/>
        </p:nvSpPr>
        <p:spPr>
          <a:xfrm>
            <a:off x="5322476" y="3276198"/>
            <a:ext cx="3036220" cy="3576108"/>
          </a:xfrm>
          <a:custGeom>
            <a:avLst/>
            <a:gdLst>
              <a:gd name="connsiteX0" fmla="*/ 0 w 3009418"/>
              <a:gd name="connsiteY0" fmla="*/ 12040 h 3507595"/>
              <a:gd name="connsiteX1" fmla="*/ 567160 w 3009418"/>
              <a:gd name="connsiteY1" fmla="*/ 35190 h 3507595"/>
              <a:gd name="connsiteX2" fmla="*/ 567160 w 3009418"/>
              <a:gd name="connsiteY2" fmla="*/ 35190 h 3507595"/>
              <a:gd name="connsiteX3" fmla="*/ 544011 w 3009418"/>
              <a:gd name="connsiteY3" fmla="*/ 139362 h 3507595"/>
              <a:gd name="connsiteX4" fmla="*/ 520861 w 3009418"/>
              <a:gd name="connsiteY4" fmla="*/ 208810 h 3507595"/>
              <a:gd name="connsiteX5" fmla="*/ 509287 w 3009418"/>
              <a:gd name="connsiteY5" fmla="*/ 243534 h 3507595"/>
              <a:gd name="connsiteX6" fmla="*/ 544011 w 3009418"/>
              <a:gd name="connsiteY6" fmla="*/ 451878 h 3507595"/>
              <a:gd name="connsiteX7" fmla="*/ 567160 w 3009418"/>
              <a:gd name="connsiteY7" fmla="*/ 475028 h 3507595"/>
              <a:gd name="connsiteX8" fmla="*/ 590309 w 3009418"/>
              <a:gd name="connsiteY8" fmla="*/ 544476 h 3507595"/>
              <a:gd name="connsiteX9" fmla="*/ 613459 w 3009418"/>
              <a:gd name="connsiteY9" fmla="*/ 567625 h 3507595"/>
              <a:gd name="connsiteX10" fmla="*/ 682907 w 3009418"/>
              <a:gd name="connsiteY10" fmla="*/ 660222 h 3507595"/>
              <a:gd name="connsiteX11" fmla="*/ 706056 w 3009418"/>
              <a:gd name="connsiteY11" fmla="*/ 752820 h 3507595"/>
              <a:gd name="connsiteX12" fmla="*/ 729205 w 3009418"/>
              <a:gd name="connsiteY12" fmla="*/ 845417 h 3507595"/>
              <a:gd name="connsiteX13" fmla="*/ 740780 w 3009418"/>
              <a:gd name="connsiteY13" fmla="*/ 891716 h 3507595"/>
              <a:gd name="connsiteX14" fmla="*/ 763930 w 3009418"/>
              <a:gd name="connsiteY14" fmla="*/ 961164 h 3507595"/>
              <a:gd name="connsiteX15" fmla="*/ 798654 w 3009418"/>
              <a:gd name="connsiteY15" fmla="*/ 1065336 h 3507595"/>
              <a:gd name="connsiteX16" fmla="*/ 810228 w 3009418"/>
              <a:gd name="connsiteY16" fmla="*/ 1100060 h 3507595"/>
              <a:gd name="connsiteX17" fmla="*/ 821803 w 3009418"/>
              <a:gd name="connsiteY17" fmla="*/ 1134784 h 3507595"/>
              <a:gd name="connsiteX18" fmla="*/ 856527 w 3009418"/>
              <a:gd name="connsiteY18" fmla="*/ 1273681 h 3507595"/>
              <a:gd name="connsiteX19" fmla="*/ 902826 w 3009418"/>
              <a:gd name="connsiteY19" fmla="*/ 1331554 h 3507595"/>
              <a:gd name="connsiteX20" fmla="*/ 914400 w 3009418"/>
              <a:gd name="connsiteY20" fmla="*/ 1366278 h 3507595"/>
              <a:gd name="connsiteX21" fmla="*/ 972274 w 3009418"/>
              <a:gd name="connsiteY21" fmla="*/ 1424152 h 3507595"/>
              <a:gd name="connsiteX22" fmla="*/ 995423 w 3009418"/>
              <a:gd name="connsiteY22" fmla="*/ 1458876 h 3507595"/>
              <a:gd name="connsiteX23" fmla="*/ 1018573 w 3009418"/>
              <a:gd name="connsiteY23" fmla="*/ 1482025 h 3507595"/>
              <a:gd name="connsiteX24" fmla="*/ 1064871 w 3009418"/>
              <a:gd name="connsiteY24" fmla="*/ 1551473 h 3507595"/>
              <a:gd name="connsiteX25" fmla="*/ 1088021 w 3009418"/>
              <a:gd name="connsiteY25" fmla="*/ 1586197 h 3507595"/>
              <a:gd name="connsiteX26" fmla="*/ 1157469 w 3009418"/>
              <a:gd name="connsiteY26" fmla="*/ 1701944 h 3507595"/>
              <a:gd name="connsiteX27" fmla="*/ 1192193 w 3009418"/>
              <a:gd name="connsiteY27" fmla="*/ 1748243 h 3507595"/>
              <a:gd name="connsiteX28" fmla="*/ 1215342 w 3009418"/>
              <a:gd name="connsiteY28" fmla="*/ 1782967 h 3507595"/>
              <a:gd name="connsiteX29" fmla="*/ 1250066 w 3009418"/>
              <a:gd name="connsiteY29" fmla="*/ 1794541 h 3507595"/>
              <a:gd name="connsiteX30" fmla="*/ 1261641 w 3009418"/>
              <a:gd name="connsiteY30" fmla="*/ 1829265 h 3507595"/>
              <a:gd name="connsiteX31" fmla="*/ 1307940 w 3009418"/>
              <a:gd name="connsiteY31" fmla="*/ 1875564 h 3507595"/>
              <a:gd name="connsiteX32" fmla="*/ 1331089 w 3009418"/>
              <a:gd name="connsiteY32" fmla="*/ 1898714 h 3507595"/>
              <a:gd name="connsiteX33" fmla="*/ 1365813 w 3009418"/>
              <a:gd name="connsiteY33" fmla="*/ 1921863 h 3507595"/>
              <a:gd name="connsiteX34" fmla="*/ 1423687 w 3009418"/>
              <a:gd name="connsiteY34" fmla="*/ 1979736 h 3507595"/>
              <a:gd name="connsiteX35" fmla="*/ 1446836 w 3009418"/>
              <a:gd name="connsiteY35" fmla="*/ 2002886 h 3507595"/>
              <a:gd name="connsiteX36" fmla="*/ 1469985 w 3009418"/>
              <a:gd name="connsiteY36" fmla="*/ 2037610 h 3507595"/>
              <a:gd name="connsiteX37" fmla="*/ 1504709 w 3009418"/>
              <a:gd name="connsiteY37" fmla="*/ 2060759 h 3507595"/>
              <a:gd name="connsiteX38" fmla="*/ 1527859 w 3009418"/>
              <a:gd name="connsiteY38" fmla="*/ 2083909 h 3507595"/>
              <a:gd name="connsiteX39" fmla="*/ 1562583 w 3009418"/>
              <a:gd name="connsiteY39" fmla="*/ 2095483 h 3507595"/>
              <a:gd name="connsiteX40" fmla="*/ 1632031 w 3009418"/>
              <a:gd name="connsiteY40" fmla="*/ 2141782 h 3507595"/>
              <a:gd name="connsiteX41" fmla="*/ 1666755 w 3009418"/>
              <a:gd name="connsiteY41" fmla="*/ 2164931 h 3507595"/>
              <a:gd name="connsiteX42" fmla="*/ 1747778 w 3009418"/>
              <a:gd name="connsiteY42" fmla="*/ 2234379 h 3507595"/>
              <a:gd name="connsiteX43" fmla="*/ 1759352 w 3009418"/>
              <a:gd name="connsiteY43" fmla="*/ 2269103 h 3507595"/>
              <a:gd name="connsiteX44" fmla="*/ 1782502 w 3009418"/>
              <a:gd name="connsiteY44" fmla="*/ 2292253 h 3507595"/>
              <a:gd name="connsiteX45" fmla="*/ 1840375 w 3009418"/>
              <a:gd name="connsiteY45" fmla="*/ 2396425 h 3507595"/>
              <a:gd name="connsiteX46" fmla="*/ 1875099 w 3009418"/>
              <a:gd name="connsiteY46" fmla="*/ 2419574 h 3507595"/>
              <a:gd name="connsiteX47" fmla="*/ 1921398 w 3009418"/>
              <a:gd name="connsiteY47" fmla="*/ 2465873 h 3507595"/>
              <a:gd name="connsiteX48" fmla="*/ 1956122 w 3009418"/>
              <a:gd name="connsiteY48" fmla="*/ 2500597 h 3507595"/>
              <a:gd name="connsiteX49" fmla="*/ 2025570 w 3009418"/>
              <a:gd name="connsiteY49" fmla="*/ 2546896 h 3507595"/>
              <a:gd name="connsiteX50" fmla="*/ 2060294 w 3009418"/>
              <a:gd name="connsiteY50" fmla="*/ 2570045 h 3507595"/>
              <a:gd name="connsiteX51" fmla="*/ 2129742 w 3009418"/>
              <a:gd name="connsiteY51" fmla="*/ 2593195 h 3507595"/>
              <a:gd name="connsiteX52" fmla="*/ 2176041 w 3009418"/>
              <a:gd name="connsiteY52" fmla="*/ 2651068 h 3507595"/>
              <a:gd name="connsiteX53" fmla="*/ 2199190 w 3009418"/>
              <a:gd name="connsiteY53" fmla="*/ 2720516 h 3507595"/>
              <a:gd name="connsiteX54" fmla="*/ 2245489 w 3009418"/>
              <a:gd name="connsiteY54" fmla="*/ 2778390 h 3507595"/>
              <a:gd name="connsiteX55" fmla="*/ 2257064 w 3009418"/>
              <a:gd name="connsiteY55" fmla="*/ 2813114 h 3507595"/>
              <a:gd name="connsiteX56" fmla="*/ 2291788 w 3009418"/>
              <a:gd name="connsiteY56" fmla="*/ 2847838 h 3507595"/>
              <a:gd name="connsiteX57" fmla="*/ 2314937 w 3009418"/>
              <a:gd name="connsiteY57" fmla="*/ 2894136 h 3507595"/>
              <a:gd name="connsiteX58" fmla="*/ 2338087 w 3009418"/>
              <a:gd name="connsiteY58" fmla="*/ 2917286 h 3507595"/>
              <a:gd name="connsiteX59" fmla="*/ 2384385 w 3009418"/>
              <a:gd name="connsiteY59" fmla="*/ 2986734 h 3507595"/>
              <a:gd name="connsiteX60" fmla="*/ 2407535 w 3009418"/>
              <a:gd name="connsiteY60" fmla="*/ 3009883 h 3507595"/>
              <a:gd name="connsiteX61" fmla="*/ 2453833 w 3009418"/>
              <a:gd name="connsiteY61" fmla="*/ 3067757 h 3507595"/>
              <a:gd name="connsiteX62" fmla="*/ 2465408 w 3009418"/>
              <a:gd name="connsiteY62" fmla="*/ 3102481 h 3507595"/>
              <a:gd name="connsiteX63" fmla="*/ 2500132 w 3009418"/>
              <a:gd name="connsiteY63" fmla="*/ 3125630 h 3507595"/>
              <a:gd name="connsiteX64" fmla="*/ 2581155 w 3009418"/>
              <a:gd name="connsiteY64" fmla="*/ 3183503 h 3507595"/>
              <a:gd name="connsiteX65" fmla="*/ 2685327 w 3009418"/>
              <a:gd name="connsiteY65" fmla="*/ 3229802 h 3507595"/>
              <a:gd name="connsiteX66" fmla="*/ 2731626 w 3009418"/>
              <a:gd name="connsiteY66" fmla="*/ 3276101 h 3507595"/>
              <a:gd name="connsiteX67" fmla="*/ 2766350 w 3009418"/>
              <a:gd name="connsiteY67" fmla="*/ 3299250 h 3507595"/>
              <a:gd name="connsiteX68" fmla="*/ 2847373 w 3009418"/>
              <a:gd name="connsiteY68" fmla="*/ 3357124 h 3507595"/>
              <a:gd name="connsiteX69" fmla="*/ 2905246 w 3009418"/>
              <a:gd name="connsiteY69" fmla="*/ 3414997 h 3507595"/>
              <a:gd name="connsiteX70" fmla="*/ 2951545 w 3009418"/>
              <a:gd name="connsiteY70" fmla="*/ 3461296 h 3507595"/>
              <a:gd name="connsiteX71" fmla="*/ 2986269 w 3009418"/>
              <a:gd name="connsiteY71" fmla="*/ 3496020 h 3507595"/>
              <a:gd name="connsiteX72" fmla="*/ 3009418 w 3009418"/>
              <a:gd name="connsiteY72" fmla="*/ 3507595 h 3507595"/>
              <a:gd name="connsiteX73" fmla="*/ 2095018 w 3009418"/>
              <a:gd name="connsiteY73" fmla="*/ 3507595 h 3507595"/>
              <a:gd name="connsiteX74" fmla="*/ 2025570 w 3009418"/>
              <a:gd name="connsiteY74" fmla="*/ 3426572 h 3507595"/>
              <a:gd name="connsiteX75" fmla="*/ 2002421 w 3009418"/>
              <a:gd name="connsiteY75" fmla="*/ 3403422 h 3507595"/>
              <a:gd name="connsiteX76" fmla="*/ 1956122 w 3009418"/>
              <a:gd name="connsiteY76" fmla="*/ 3345549 h 3507595"/>
              <a:gd name="connsiteX77" fmla="*/ 1886674 w 3009418"/>
              <a:gd name="connsiteY77" fmla="*/ 3264526 h 3507595"/>
              <a:gd name="connsiteX78" fmla="*/ 1851950 w 3009418"/>
              <a:gd name="connsiteY78" fmla="*/ 3252952 h 3507595"/>
              <a:gd name="connsiteX79" fmla="*/ 1794076 w 3009418"/>
              <a:gd name="connsiteY79" fmla="*/ 3218228 h 3507595"/>
              <a:gd name="connsiteX80" fmla="*/ 1747778 w 3009418"/>
              <a:gd name="connsiteY80" fmla="*/ 3160354 h 3507595"/>
              <a:gd name="connsiteX81" fmla="*/ 1701479 w 3009418"/>
              <a:gd name="connsiteY81" fmla="*/ 3114055 h 3507595"/>
              <a:gd name="connsiteX82" fmla="*/ 1689904 w 3009418"/>
              <a:gd name="connsiteY82" fmla="*/ 3067757 h 3507595"/>
              <a:gd name="connsiteX83" fmla="*/ 1632031 w 3009418"/>
              <a:gd name="connsiteY83" fmla="*/ 3021458 h 3507595"/>
              <a:gd name="connsiteX84" fmla="*/ 1620456 w 3009418"/>
              <a:gd name="connsiteY84" fmla="*/ 2986734 h 3507595"/>
              <a:gd name="connsiteX85" fmla="*/ 1574157 w 3009418"/>
              <a:gd name="connsiteY85" fmla="*/ 2940435 h 3507595"/>
              <a:gd name="connsiteX86" fmla="*/ 1516284 w 3009418"/>
              <a:gd name="connsiteY86" fmla="*/ 2859412 h 3507595"/>
              <a:gd name="connsiteX87" fmla="*/ 1493135 w 3009418"/>
              <a:gd name="connsiteY87" fmla="*/ 2824688 h 3507595"/>
              <a:gd name="connsiteX88" fmla="*/ 1481560 w 3009418"/>
              <a:gd name="connsiteY88" fmla="*/ 2789964 h 3507595"/>
              <a:gd name="connsiteX89" fmla="*/ 1446836 w 3009418"/>
              <a:gd name="connsiteY89" fmla="*/ 2766815 h 3507595"/>
              <a:gd name="connsiteX90" fmla="*/ 1412112 w 3009418"/>
              <a:gd name="connsiteY90" fmla="*/ 2708941 h 3507595"/>
              <a:gd name="connsiteX91" fmla="*/ 1365813 w 3009418"/>
              <a:gd name="connsiteY91" fmla="*/ 2651068 h 3507595"/>
              <a:gd name="connsiteX92" fmla="*/ 1319514 w 3009418"/>
              <a:gd name="connsiteY92" fmla="*/ 2593195 h 3507595"/>
              <a:gd name="connsiteX93" fmla="*/ 1307940 w 3009418"/>
              <a:gd name="connsiteY93" fmla="*/ 2558471 h 3507595"/>
              <a:gd name="connsiteX94" fmla="*/ 1284790 w 3009418"/>
              <a:gd name="connsiteY94" fmla="*/ 2535321 h 3507595"/>
              <a:gd name="connsiteX95" fmla="*/ 1215342 w 3009418"/>
              <a:gd name="connsiteY95" fmla="*/ 2442724 h 3507595"/>
              <a:gd name="connsiteX96" fmla="*/ 1203768 w 3009418"/>
              <a:gd name="connsiteY96" fmla="*/ 2408000 h 3507595"/>
              <a:gd name="connsiteX97" fmla="*/ 1180618 w 3009418"/>
              <a:gd name="connsiteY97" fmla="*/ 2384850 h 3507595"/>
              <a:gd name="connsiteX98" fmla="*/ 1157469 w 3009418"/>
              <a:gd name="connsiteY98" fmla="*/ 2350126 h 3507595"/>
              <a:gd name="connsiteX99" fmla="*/ 1134319 w 3009418"/>
              <a:gd name="connsiteY99" fmla="*/ 2326977 h 3507595"/>
              <a:gd name="connsiteX100" fmla="*/ 1111170 w 3009418"/>
              <a:gd name="connsiteY100" fmla="*/ 2292253 h 3507595"/>
              <a:gd name="connsiteX101" fmla="*/ 1099595 w 3009418"/>
              <a:gd name="connsiteY101" fmla="*/ 2257529 h 3507595"/>
              <a:gd name="connsiteX102" fmla="*/ 1064871 w 3009418"/>
              <a:gd name="connsiteY102" fmla="*/ 2234379 h 3507595"/>
              <a:gd name="connsiteX103" fmla="*/ 995423 w 3009418"/>
              <a:gd name="connsiteY103" fmla="*/ 2141782 h 3507595"/>
              <a:gd name="connsiteX104" fmla="*/ 983849 w 3009418"/>
              <a:gd name="connsiteY104" fmla="*/ 2107058 h 3507595"/>
              <a:gd name="connsiteX105" fmla="*/ 902826 w 3009418"/>
              <a:gd name="connsiteY105" fmla="*/ 2037610 h 3507595"/>
              <a:gd name="connsiteX106" fmla="*/ 810228 w 3009418"/>
              <a:gd name="connsiteY106" fmla="*/ 1956587 h 3507595"/>
              <a:gd name="connsiteX107" fmla="*/ 787079 w 3009418"/>
              <a:gd name="connsiteY107" fmla="*/ 1921863 h 3507595"/>
              <a:gd name="connsiteX108" fmla="*/ 729205 w 3009418"/>
              <a:gd name="connsiteY108" fmla="*/ 1875564 h 3507595"/>
              <a:gd name="connsiteX109" fmla="*/ 706056 w 3009418"/>
              <a:gd name="connsiteY109" fmla="*/ 1840840 h 3507595"/>
              <a:gd name="connsiteX110" fmla="*/ 694481 w 3009418"/>
              <a:gd name="connsiteY110" fmla="*/ 1806116 h 3507595"/>
              <a:gd name="connsiteX111" fmla="*/ 659757 w 3009418"/>
              <a:gd name="connsiteY111" fmla="*/ 1782967 h 3507595"/>
              <a:gd name="connsiteX112" fmla="*/ 636608 w 3009418"/>
              <a:gd name="connsiteY112" fmla="*/ 1713519 h 3507595"/>
              <a:gd name="connsiteX113" fmla="*/ 567160 w 3009418"/>
              <a:gd name="connsiteY113" fmla="*/ 1620921 h 3507595"/>
              <a:gd name="connsiteX114" fmla="*/ 544011 w 3009418"/>
              <a:gd name="connsiteY114" fmla="*/ 1586197 h 3507595"/>
              <a:gd name="connsiteX115" fmla="*/ 497712 w 3009418"/>
              <a:gd name="connsiteY115" fmla="*/ 1539898 h 3507595"/>
              <a:gd name="connsiteX116" fmla="*/ 462988 w 3009418"/>
              <a:gd name="connsiteY116" fmla="*/ 1470450 h 3507595"/>
              <a:gd name="connsiteX117" fmla="*/ 405114 w 3009418"/>
              <a:gd name="connsiteY117" fmla="*/ 1412577 h 3507595"/>
              <a:gd name="connsiteX118" fmla="*/ 370390 w 3009418"/>
              <a:gd name="connsiteY118" fmla="*/ 1377853 h 3507595"/>
              <a:gd name="connsiteX119" fmla="*/ 347241 w 3009418"/>
              <a:gd name="connsiteY119" fmla="*/ 1354703 h 3507595"/>
              <a:gd name="connsiteX120" fmla="*/ 300942 w 3009418"/>
              <a:gd name="connsiteY120" fmla="*/ 1296830 h 3507595"/>
              <a:gd name="connsiteX121" fmla="*/ 254643 w 3009418"/>
              <a:gd name="connsiteY121" fmla="*/ 1238957 h 3507595"/>
              <a:gd name="connsiteX122" fmla="*/ 219919 w 3009418"/>
              <a:gd name="connsiteY122" fmla="*/ 1181083 h 3507595"/>
              <a:gd name="connsiteX123" fmla="*/ 150471 w 3009418"/>
              <a:gd name="connsiteY123" fmla="*/ 1088486 h 3507595"/>
              <a:gd name="connsiteX124" fmla="*/ 115747 w 3009418"/>
              <a:gd name="connsiteY124" fmla="*/ 1030612 h 3507595"/>
              <a:gd name="connsiteX125" fmla="*/ 92598 w 3009418"/>
              <a:gd name="connsiteY125" fmla="*/ 949590 h 3507595"/>
              <a:gd name="connsiteX126" fmla="*/ 92598 w 3009418"/>
              <a:gd name="connsiteY126" fmla="*/ 359281 h 3507595"/>
              <a:gd name="connsiteX127" fmla="*/ 81023 w 3009418"/>
              <a:gd name="connsiteY127" fmla="*/ 312982 h 3507595"/>
              <a:gd name="connsiteX128" fmla="*/ 57874 w 3009418"/>
              <a:gd name="connsiteY128" fmla="*/ 243534 h 3507595"/>
              <a:gd name="connsiteX129" fmla="*/ 69449 w 3009418"/>
              <a:gd name="connsiteY129" fmla="*/ 12040 h 3507595"/>
              <a:gd name="connsiteX130" fmla="*/ 104173 w 3009418"/>
              <a:gd name="connsiteY130" fmla="*/ 465 h 3507595"/>
              <a:gd name="connsiteX131" fmla="*/ 173621 w 3009418"/>
              <a:gd name="connsiteY131" fmla="*/ 23615 h 3507595"/>
              <a:gd name="connsiteX132" fmla="*/ 208345 w 3009418"/>
              <a:gd name="connsiteY132" fmla="*/ 35190 h 3507595"/>
              <a:gd name="connsiteX133" fmla="*/ 0 w 3009418"/>
              <a:gd name="connsiteY133" fmla="*/ 12040 h 350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009418" h="3507595">
                <a:moveTo>
                  <a:pt x="0" y="12040"/>
                </a:moveTo>
                <a:lnTo>
                  <a:pt x="567160" y="35190"/>
                </a:lnTo>
                <a:lnTo>
                  <a:pt x="567160" y="35190"/>
                </a:lnTo>
                <a:cubicBezTo>
                  <a:pt x="559444" y="69914"/>
                  <a:pt x="553176" y="104992"/>
                  <a:pt x="544011" y="139362"/>
                </a:cubicBezTo>
                <a:cubicBezTo>
                  <a:pt x="537724" y="162940"/>
                  <a:pt x="528577" y="185661"/>
                  <a:pt x="520861" y="208810"/>
                </a:cubicBezTo>
                <a:lnTo>
                  <a:pt x="509287" y="243534"/>
                </a:lnTo>
                <a:cubicBezTo>
                  <a:pt x="509789" y="249560"/>
                  <a:pt x="513048" y="420914"/>
                  <a:pt x="544011" y="451878"/>
                </a:cubicBezTo>
                <a:lnTo>
                  <a:pt x="567160" y="475028"/>
                </a:lnTo>
                <a:cubicBezTo>
                  <a:pt x="574876" y="498177"/>
                  <a:pt x="573054" y="527222"/>
                  <a:pt x="590309" y="544476"/>
                </a:cubicBezTo>
                <a:cubicBezTo>
                  <a:pt x="598026" y="552192"/>
                  <a:pt x="606911" y="558895"/>
                  <a:pt x="613459" y="567625"/>
                </a:cubicBezTo>
                <a:cubicBezTo>
                  <a:pt x="691987" y="672329"/>
                  <a:pt x="629816" y="607133"/>
                  <a:pt x="682907" y="660222"/>
                </a:cubicBezTo>
                <a:cubicBezTo>
                  <a:pt x="711219" y="801794"/>
                  <a:pt x="679363" y="654945"/>
                  <a:pt x="706056" y="752820"/>
                </a:cubicBezTo>
                <a:cubicBezTo>
                  <a:pt x="714427" y="783515"/>
                  <a:pt x="721489" y="814551"/>
                  <a:pt x="729205" y="845417"/>
                </a:cubicBezTo>
                <a:cubicBezTo>
                  <a:pt x="733063" y="860850"/>
                  <a:pt x="735749" y="876624"/>
                  <a:pt x="740780" y="891716"/>
                </a:cubicBezTo>
                <a:lnTo>
                  <a:pt x="763930" y="961164"/>
                </a:lnTo>
                <a:lnTo>
                  <a:pt x="798654" y="1065336"/>
                </a:lnTo>
                <a:lnTo>
                  <a:pt x="810228" y="1100060"/>
                </a:lnTo>
                <a:lnTo>
                  <a:pt x="821803" y="1134784"/>
                </a:lnTo>
                <a:cubicBezTo>
                  <a:pt x="827589" y="1169497"/>
                  <a:pt x="836147" y="1243111"/>
                  <a:pt x="856527" y="1273681"/>
                </a:cubicBezTo>
                <a:cubicBezTo>
                  <a:pt x="885729" y="1317485"/>
                  <a:pt x="869839" y="1298569"/>
                  <a:pt x="902826" y="1331554"/>
                </a:cubicBezTo>
                <a:cubicBezTo>
                  <a:pt x="906684" y="1343129"/>
                  <a:pt x="907080" y="1356517"/>
                  <a:pt x="914400" y="1366278"/>
                </a:cubicBezTo>
                <a:cubicBezTo>
                  <a:pt x="930769" y="1388104"/>
                  <a:pt x="957141" y="1401452"/>
                  <a:pt x="972274" y="1424152"/>
                </a:cubicBezTo>
                <a:cubicBezTo>
                  <a:pt x="979990" y="1435727"/>
                  <a:pt x="986733" y="1448013"/>
                  <a:pt x="995423" y="1458876"/>
                </a:cubicBezTo>
                <a:cubicBezTo>
                  <a:pt x="1002240" y="1467397"/>
                  <a:pt x="1012025" y="1473295"/>
                  <a:pt x="1018573" y="1482025"/>
                </a:cubicBezTo>
                <a:cubicBezTo>
                  <a:pt x="1035266" y="1504283"/>
                  <a:pt x="1049438" y="1528324"/>
                  <a:pt x="1064871" y="1551473"/>
                </a:cubicBezTo>
                <a:lnTo>
                  <a:pt x="1088021" y="1586197"/>
                </a:lnTo>
                <a:cubicBezTo>
                  <a:pt x="1132283" y="1718984"/>
                  <a:pt x="1081205" y="1600258"/>
                  <a:pt x="1157469" y="1701944"/>
                </a:cubicBezTo>
                <a:cubicBezTo>
                  <a:pt x="1169044" y="1717377"/>
                  <a:pt x="1180980" y="1732545"/>
                  <a:pt x="1192193" y="1748243"/>
                </a:cubicBezTo>
                <a:cubicBezTo>
                  <a:pt x="1200279" y="1759563"/>
                  <a:pt x="1204479" y="1774277"/>
                  <a:pt x="1215342" y="1782967"/>
                </a:cubicBezTo>
                <a:cubicBezTo>
                  <a:pt x="1224869" y="1790589"/>
                  <a:pt x="1238491" y="1790683"/>
                  <a:pt x="1250066" y="1794541"/>
                </a:cubicBezTo>
                <a:cubicBezTo>
                  <a:pt x="1253924" y="1806116"/>
                  <a:pt x="1254549" y="1819337"/>
                  <a:pt x="1261641" y="1829265"/>
                </a:cubicBezTo>
                <a:cubicBezTo>
                  <a:pt x="1274327" y="1847025"/>
                  <a:pt x="1292507" y="1860131"/>
                  <a:pt x="1307940" y="1875564"/>
                </a:cubicBezTo>
                <a:cubicBezTo>
                  <a:pt x="1315656" y="1883281"/>
                  <a:pt x="1322009" y="1892661"/>
                  <a:pt x="1331089" y="1898714"/>
                </a:cubicBezTo>
                <a:cubicBezTo>
                  <a:pt x="1342664" y="1906430"/>
                  <a:pt x="1355344" y="1912703"/>
                  <a:pt x="1365813" y="1921863"/>
                </a:cubicBezTo>
                <a:cubicBezTo>
                  <a:pt x="1386345" y="1939828"/>
                  <a:pt x="1404396" y="1960445"/>
                  <a:pt x="1423687" y="1979736"/>
                </a:cubicBezTo>
                <a:cubicBezTo>
                  <a:pt x="1431404" y="1987453"/>
                  <a:pt x="1440783" y="1993806"/>
                  <a:pt x="1446836" y="2002886"/>
                </a:cubicBezTo>
                <a:cubicBezTo>
                  <a:pt x="1454552" y="2014461"/>
                  <a:pt x="1460148" y="2027773"/>
                  <a:pt x="1469985" y="2037610"/>
                </a:cubicBezTo>
                <a:cubicBezTo>
                  <a:pt x="1479822" y="2047447"/>
                  <a:pt x="1493846" y="2052069"/>
                  <a:pt x="1504709" y="2060759"/>
                </a:cubicBezTo>
                <a:cubicBezTo>
                  <a:pt x="1513231" y="2067576"/>
                  <a:pt x="1518501" y="2078294"/>
                  <a:pt x="1527859" y="2083909"/>
                </a:cubicBezTo>
                <a:cubicBezTo>
                  <a:pt x="1538321" y="2090186"/>
                  <a:pt x="1551008" y="2091625"/>
                  <a:pt x="1562583" y="2095483"/>
                </a:cubicBezTo>
                <a:lnTo>
                  <a:pt x="1632031" y="2141782"/>
                </a:lnTo>
                <a:cubicBezTo>
                  <a:pt x="1643606" y="2149498"/>
                  <a:pt x="1656918" y="2155094"/>
                  <a:pt x="1666755" y="2164931"/>
                </a:cubicBezTo>
                <a:cubicBezTo>
                  <a:pt x="1722891" y="2221067"/>
                  <a:pt x="1694894" y="2199123"/>
                  <a:pt x="1747778" y="2234379"/>
                </a:cubicBezTo>
                <a:cubicBezTo>
                  <a:pt x="1751636" y="2245954"/>
                  <a:pt x="1753075" y="2258641"/>
                  <a:pt x="1759352" y="2269103"/>
                </a:cubicBezTo>
                <a:cubicBezTo>
                  <a:pt x="1764967" y="2278461"/>
                  <a:pt x="1777622" y="2282492"/>
                  <a:pt x="1782502" y="2292253"/>
                </a:cubicBezTo>
                <a:cubicBezTo>
                  <a:pt x="1824038" y="2375324"/>
                  <a:pt x="1779535" y="2345725"/>
                  <a:pt x="1840375" y="2396425"/>
                </a:cubicBezTo>
                <a:cubicBezTo>
                  <a:pt x="1851062" y="2405331"/>
                  <a:pt x="1863524" y="2411858"/>
                  <a:pt x="1875099" y="2419574"/>
                </a:cubicBezTo>
                <a:cubicBezTo>
                  <a:pt x="1897147" y="2485715"/>
                  <a:pt x="1868485" y="2430597"/>
                  <a:pt x="1921398" y="2465873"/>
                </a:cubicBezTo>
                <a:cubicBezTo>
                  <a:pt x="1935018" y="2474953"/>
                  <a:pt x="1943201" y="2490547"/>
                  <a:pt x="1956122" y="2500597"/>
                </a:cubicBezTo>
                <a:cubicBezTo>
                  <a:pt x="1978083" y="2517678"/>
                  <a:pt x="2002421" y="2531463"/>
                  <a:pt x="2025570" y="2546896"/>
                </a:cubicBezTo>
                <a:cubicBezTo>
                  <a:pt x="2037145" y="2554612"/>
                  <a:pt x="2047097" y="2565646"/>
                  <a:pt x="2060294" y="2570045"/>
                </a:cubicBezTo>
                <a:lnTo>
                  <a:pt x="2129742" y="2593195"/>
                </a:lnTo>
                <a:cubicBezTo>
                  <a:pt x="2148984" y="2612437"/>
                  <a:pt x="2164359" y="2624784"/>
                  <a:pt x="2176041" y="2651068"/>
                </a:cubicBezTo>
                <a:cubicBezTo>
                  <a:pt x="2185951" y="2673366"/>
                  <a:pt x="2181935" y="2703262"/>
                  <a:pt x="2199190" y="2720516"/>
                </a:cubicBezTo>
                <a:cubicBezTo>
                  <a:pt x="2220725" y="2742050"/>
                  <a:pt x="2230886" y="2749183"/>
                  <a:pt x="2245489" y="2778390"/>
                </a:cubicBezTo>
                <a:cubicBezTo>
                  <a:pt x="2250945" y="2789303"/>
                  <a:pt x="2250296" y="2802962"/>
                  <a:pt x="2257064" y="2813114"/>
                </a:cubicBezTo>
                <a:cubicBezTo>
                  <a:pt x="2266144" y="2826734"/>
                  <a:pt x="2282274" y="2834518"/>
                  <a:pt x="2291788" y="2847838"/>
                </a:cubicBezTo>
                <a:cubicBezTo>
                  <a:pt x="2301817" y="2861878"/>
                  <a:pt x="2305366" y="2879780"/>
                  <a:pt x="2314937" y="2894136"/>
                </a:cubicBezTo>
                <a:cubicBezTo>
                  <a:pt x="2320990" y="2903216"/>
                  <a:pt x="2331539" y="2908556"/>
                  <a:pt x="2338087" y="2917286"/>
                </a:cubicBezTo>
                <a:cubicBezTo>
                  <a:pt x="2354780" y="2939544"/>
                  <a:pt x="2364712" y="2967061"/>
                  <a:pt x="2384385" y="2986734"/>
                </a:cubicBezTo>
                <a:cubicBezTo>
                  <a:pt x="2392102" y="2994450"/>
                  <a:pt x="2400718" y="3001362"/>
                  <a:pt x="2407535" y="3009883"/>
                </a:cubicBezTo>
                <a:cubicBezTo>
                  <a:pt x="2465951" y="3082902"/>
                  <a:pt x="2397930" y="3011852"/>
                  <a:pt x="2453833" y="3067757"/>
                </a:cubicBezTo>
                <a:cubicBezTo>
                  <a:pt x="2457691" y="3079332"/>
                  <a:pt x="2457786" y="3092954"/>
                  <a:pt x="2465408" y="3102481"/>
                </a:cubicBezTo>
                <a:cubicBezTo>
                  <a:pt x="2474098" y="3113344"/>
                  <a:pt x="2489445" y="3116724"/>
                  <a:pt x="2500132" y="3125630"/>
                </a:cubicBezTo>
                <a:cubicBezTo>
                  <a:pt x="2551766" y="3168658"/>
                  <a:pt x="2515251" y="3157141"/>
                  <a:pt x="2581155" y="3183503"/>
                </a:cubicBezTo>
                <a:cubicBezTo>
                  <a:pt x="2635631" y="3205293"/>
                  <a:pt x="2646359" y="3196401"/>
                  <a:pt x="2685327" y="3229802"/>
                </a:cubicBezTo>
                <a:cubicBezTo>
                  <a:pt x="2701898" y="3244006"/>
                  <a:pt x="2713466" y="3263994"/>
                  <a:pt x="2731626" y="3276101"/>
                </a:cubicBezTo>
                <a:cubicBezTo>
                  <a:pt x="2743201" y="3283817"/>
                  <a:pt x="2755788" y="3290197"/>
                  <a:pt x="2766350" y="3299250"/>
                </a:cubicBezTo>
                <a:cubicBezTo>
                  <a:pt x="2836257" y="3359170"/>
                  <a:pt x="2783569" y="3335855"/>
                  <a:pt x="2847373" y="3357124"/>
                </a:cubicBezTo>
                <a:cubicBezTo>
                  <a:pt x="2891956" y="3424000"/>
                  <a:pt x="2845229" y="3363554"/>
                  <a:pt x="2905246" y="3414997"/>
                </a:cubicBezTo>
                <a:cubicBezTo>
                  <a:pt x="2921817" y="3429201"/>
                  <a:pt x="2936112" y="3445863"/>
                  <a:pt x="2951545" y="3461296"/>
                </a:cubicBezTo>
                <a:cubicBezTo>
                  <a:pt x="2963120" y="3472871"/>
                  <a:pt x="2971628" y="3488699"/>
                  <a:pt x="2986269" y="3496020"/>
                </a:cubicBezTo>
                <a:lnTo>
                  <a:pt x="3009418" y="3507595"/>
                </a:lnTo>
                <a:lnTo>
                  <a:pt x="2095018" y="3507595"/>
                </a:lnTo>
                <a:cubicBezTo>
                  <a:pt x="2071869" y="3480587"/>
                  <a:pt x="2049202" y="3453158"/>
                  <a:pt x="2025570" y="3426572"/>
                </a:cubicBezTo>
                <a:cubicBezTo>
                  <a:pt x="2018320" y="3418416"/>
                  <a:pt x="2008036" y="3412780"/>
                  <a:pt x="2002421" y="3403422"/>
                </a:cubicBezTo>
                <a:cubicBezTo>
                  <a:pt x="1965150" y="3341303"/>
                  <a:pt x="2025279" y="3391653"/>
                  <a:pt x="1956122" y="3345549"/>
                </a:cubicBezTo>
                <a:cubicBezTo>
                  <a:pt x="1941312" y="3323333"/>
                  <a:pt x="1910732" y="3272545"/>
                  <a:pt x="1886674" y="3264526"/>
                </a:cubicBezTo>
                <a:lnTo>
                  <a:pt x="1851950" y="3252952"/>
                </a:lnTo>
                <a:cubicBezTo>
                  <a:pt x="1793291" y="3194293"/>
                  <a:pt x="1869207" y="3263307"/>
                  <a:pt x="1794076" y="3218228"/>
                </a:cubicBezTo>
                <a:cubicBezTo>
                  <a:pt x="1770901" y="3204323"/>
                  <a:pt x="1764475" y="3179834"/>
                  <a:pt x="1747778" y="3160354"/>
                </a:cubicBezTo>
                <a:cubicBezTo>
                  <a:pt x="1733574" y="3143783"/>
                  <a:pt x="1701479" y="3114055"/>
                  <a:pt x="1701479" y="3114055"/>
                </a:cubicBezTo>
                <a:cubicBezTo>
                  <a:pt x="1697621" y="3098622"/>
                  <a:pt x="1697018" y="3081985"/>
                  <a:pt x="1689904" y="3067757"/>
                </a:cubicBezTo>
                <a:cubicBezTo>
                  <a:pt x="1681656" y="3051262"/>
                  <a:pt x="1644301" y="3029638"/>
                  <a:pt x="1632031" y="3021458"/>
                </a:cubicBezTo>
                <a:cubicBezTo>
                  <a:pt x="1628173" y="3009883"/>
                  <a:pt x="1627548" y="2996662"/>
                  <a:pt x="1620456" y="2986734"/>
                </a:cubicBezTo>
                <a:cubicBezTo>
                  <a:pt x="1607770" y="2968974"/>
                  <a:pt x="1574157" y="2940435"/>
                  <a:pt x="1574157" y="2940435"/>
                </a:cubicBezTo>
                <a:cubicBezTo>
                  <a:pt x="1545447" y="2854301"/>
                  <a:pt x="1589518" y="2969264"/>
                  <a:pt x="1516284" y="2859412"/>
                </a:cubicBezTo>
                <a:cubicBezTo>
                  <a:pt x="1508568" y="2847837"/>
                  <a:pt x="1499356" y="2837130"/>
                  <a:pt x="1493135" y="2824688"/>
                </a:cubicBezTo>
                <a:cubicBezTo>
                  <a:pt x="1487679" y="2813775"/>
                  <a:pt x="1489182" y="2799491"/>
                  <a:pt x="1481560" y="2789964"/>
                </a:cubicBezTo>
                <a:cubicBezTo>
                  <a:pt x="1472870" y="2779101"/>
                  <a:pt x="1458411" y="2774531"/>
                  <a:pt x="1446836" y="2766815"/>
                </a:cubicBezTo>
                <a:cubicBezTo>
                  <a:pt x="1414046" y="2668448"/>
                  <a:pt x="1459777" y="2788383"/>
                  <a:pt x="1412112" y="2708941"/>
                </a:cubicBezTo>
                <a:cubicBezTo>
                  <a:pt x="1374841" y="2646822"/>
                  <a:pt x="1434970" y="2697172"/>
                  <a:pt x="1365813" y="2651068"/>
                </a:cubicBezTo>
                <a:cubicBezTo>
                  <a:pt x="1336718" y="2563786"/>
                  <a:pt x="1379350" y="2667990"/>
                  <a:pt x="1319514" y="2593195"/>
                </a:cubicBezTo>
                <a:cubicBezTo>
                  <a:pt x="1311892" y="2583668"/>
                  <a:pt x="1314217" y="2568933"/>
                  <a:pt x="1307940" y="2558471"/>
                </a:cubicBezTo>
                <a:cubicBezTo>
                  <a:pt x="1302325" y="2549113"/>
                  <a:pt x="1291338" y="2544051"/>
                  <a:pt x="1284790" y="2535321"/>
                </a:cubicBezTo>
                <a:cubicBezTo>
                  <a:pt x="1206265" y="2430621"/>
                  <a:pt x="1268432" y="2495811"/>
                  <a:pt x="1215342" y="2442724"/>
                </a:cubicBezTo>
                <a:cubicBezTo>
                  <a:pt x="1211484" y="2431149"/>
                  <a:pt x="1210045" y="2418462"/>
                  <a:pt x="1203768" y="2408000"/>
                </a:cubicBezTo>
                <a:cubicBezTo>
                  <a:pt x="1198153" y="2398642"/>
                  <a:pt x="1187435" y="2393372"/>
                  <a:pt x="1180618" y="2384850"/>
                </a:cubicBezTo>
                <a:cubicBezTo>
                  <a:pt x="1171928" y="2373987"/>
                  <a:pt x="1166159" y="2360989"/>
                  <a:pt x="1157469" y="2350126"/>
                </a:cubicBezTo>
                <a:cubicBezTo>
                  <a:pt x="1150652" y="2341605"/>
                  <a:pt x="1141136" y="2335498"/>
                  <a:pt x="1134319" y="2326977"/>
                </a:cubicBezTo>
                <a:cubicBezTo>
                  <a:pt x="1125629" y="2316114"/>
                  <a:pt x="1117391" y="2304695"/>
                  <a:pt x="1111170" y="2292253"/>
                </a:cubicBezTo>
                <a:cubicBezTo>
                  <a:pt x="1105714" y="2281340"/>
                  <a:pt x="1107217" y="2267056"/>
                  <a:pt x="1099595" y="2257529"/>
                </a:cubicBezTo>
                <a:cubicBezTo>
                  <a:pt x="1090905" y="2246666"/>
                  <a:pt x="1076446" y="2242096"/>
                  <a:pt x="1064871" y="2234379"/>
                </a:cubicBezTo>
                <a:cubicBezTo>
                  <a:pt x="1012520" y="2155851"/>
                  <a:pt x="1038246" y="2184604"/>
                  <a:pt x="995423" y="2141782"/>
                </a:cubicBezTo>
                <a:cubicBezTo>
                  <a:pt x="991565" y="2130207"/>
                  <a:pt x="990940" y="2116986"/>
                  <a:pt x="983849" y="2107058"/>
                </a:cubicBezTo>
                <a:cubicBezTo>
                  <a:pt x="937558" y="2042250"/>
                  <a:pt x="949435" y="2078393"/>
                  <a:pt x="902826" y="2037610"/>
                </a:cubicBezTo>
                <a:cubicBezTo>
                  <a:pt x="794490" y="1942816"/>
                  <a:pt x="888367" y="2008679"/>
                  <a:pt x="810228" y="1956587"/>
                </a:cubicBezTo>
                <a:cubicBezTo>
                  <a:pt x="802512" y="1945012"/>
                  <a:pt x="796916" y="1931700"/>
                  <a:pt x="787079" y="1921863"/>
                </a:cubicBezTo>
                <a:cubicBezTo>
                  <a:pt x="726917" y="1861701"/>
                  <a:pt x="775024" y="1932838"/>
                  <a:pt x="729205" y="1875564"/>
                </a:cubicBezTo>
                <a:cubicBezTo>
                  <a:pt x="720515" y="1864701"/>
                  <a:pt x="712277" y="1853282"/>
                  <a:pt x="706056" y="1840840"/>
                </a:cubicBezTo>
                <a:cubicBezTo>
                  <a:pt x="700600" y="1829927"/>
                  <a:pt x="702103" y="1815643"/>
                  <a:pt x="694481" y="1806116"/>
                </a:cubicBezTo>
                <a:cubicBezTo>
                  <a:pt x="685791" y="1795253"/>
                  <a:pt x="671332" y="1790683"/>
                  <a:pt x="659757" y="1782967"/>
                </a:cubicBezTo>
                <a:cubicBezTo>
                  <a:pt x="652041" y="1759818"/>
                  <a:pt x="653862" y="1730774"/>
                  <a:pt x="636608" y="1713519"/>
                </a:cubicBezTo>
                <a:cubicBezTo>
                  <a:pt x="593787" y="1670696"/>
                  <a:pt x="619511" y="1699448"/>
                  <a:pt x="567160" y="1620921"/>
                </a:cubicBezTo>
                <a:cubicBezTo>
                  <a:pt x="559444" y="1609346"/>
                  <a:pt x="553848" y="1596034"/>
                  <a:pt x="544011" y="1586197"/>
                </a:cubicBezTo>
                <a:lnTo>
                  <a:pt x="497712" y="1539898"/>
                </a:lnTo>
                <a:cubicBezTo>
                  <a:pt x="486784" y="1507116"/>
                  <a:pt x="487151" y="1498064"/>
                  <a:pt x="462988" y="1470450"/>
                </a:cubicBezTo>
                <a:cubicBezTo>
                  <a:pt x="445023" y="1449918"/>
                  <a:pt x="424405" y="1431868"/>
                  <a:pt x="405114" y="1412577"/>
                </a:cubicBezTo>
                <a:lnTo>
                  <a:pt x="370390" y="1377853"/>
                </a:lnTo>
                <a:cubicBezTo>
                  <a:pt x="362674" y="1370136"/>
                  <a:pt x="353294" y="1363783"/>
                  <a:pt x="347241" y="1354703"/>
                </a:cubicBezTo>
                <a:cubicBezTo>
                  <a:pt x="275991" y="1247827"/>
                  <a:pt x="366914" y="1379294"/>
                  <a:pt x="300942" y="1296830"/>
                </a:cubicBezTo>
                <a:cubicBezTo>
                  <a:pt x="242536" y="1223824"/>
                  <a:pt x="310539" y="1294851"/>
                  <a:pt x="254643" y="1238957"/>
                </a:cubicBezTo>
                <a:cubicBezTo>
                  <a:pt x="232513" y="1172564"/>
                  <a:pt x="258051" y="1231926"/>
                  <a:pt x="219919" y="1181083"/>
                </a:cubicBezTo>
                <a:cubicBezTo>
                  <a:pt x="141394" y="1076383"/>
                  <a:pt x="203561" y="1141573"/>
                  <a:pt x="150471" y="1088486"/>
                </a:cubicBezTo>
                <a:cubicBezTo>
                  <a:pt x="117684" y="990120"/>
                  <a:pt x="163411" y="1110054"/>
                  <a:pt x="115747" y="1030612"/>
                </a:cubicBezTo>
                <a:cubicBezTo>
                  <a:pt x="108633" y="1018755"/>
                  <a:pt x="94759" y="958233"/>
                  <a:pt x="92598" y="949590"/>
                </a:cubicBezTo>
                <a:cubicBezTo>
                  <a:pt x="106261" y="662681"/>
                  <a:pt x="111760" y="685022"/>
                  <a:pt x="92598" y="359281"/>
                </a:cubicBezTo>
                <a:cubicBezTo>
                  <a:pt x="91664" y="343400"/>
                  <a:pt x="85594" y="328219"/>
                  <a:pt x="81023" y="312982"/>
                </a:cubicBezTo>
                <a:cubicBezTo>
                  <a:pt x="74011" y="289610"/>
                  <a:pt x="57874" y="243534"/>
                  <a:pt x="57874" y="243534"/>
                </a:cubicBezTo>
                <a:cubicBezTo>
                  <a:pt x="61732" y="166369"/>
                  <a:pt x="54992" y="87937"/>
                  <a:pt x="69449" y="12040"/>
                </a:cubicBezTo>
                <a:cubicBezTo>
                  <a:pt x="71732" y="55"/>
                  <a:pt x="92047" y="-882"/>
                  <a:pt x="104173" y="465"/>
                </a:cubicBezTo>
                <a:cubicBezTo>
                  <a:pt x="128425" y="3160"/>
                  <a:pt x="150472" y="15898"/>
                  <a:pt x="173621" y="23615"/>
                </a:cubicBezTo>
                <a:lnTo>
                  <a:pt x="208345" y="35190"/>
                </a:lnTo>
                <a:lnTo>
                  <a:pt x="0" y="12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81823" y="5752618"/>
            <a:ext cx="995423" cy="1099688"/>
          </a:xfrm>
          <a:custGeom>
            <a:avLst/>
            <a:gdLst>
              <a:gd name="connsiteX0" fmla="*/ 46299 w 995423"/>
              <a:gd name="connsiteY0" fmla="*/ 0 h 1099688"/>
              <a:gd name="connsiteX1" fmla="*/ 46299 w 995423"/>
              <a:gd name="connsiteY1" fmla="*/ 0 h 1099688"/>
              <a:gd name="connsiteX2" fmla="*/ 104172 w 995423"/>
              <a:gd name="connsiteY2" fmla="*/ 81023 h 1099688"/>
              <a:gd name="connsiteX3" fmla="*/ 138896 w 995423"/>
              <a:gd name="connsiteY3" fmla="*/ 104172 h 1099688"/>
              <a:gd name="connsiteX4" fmla="*/ 150471 w 995423"/>
              <a:gd name="connsiteY4" fmla="*/ 138896 h 1099688"/>
              <a:gd name="connsiteX5" fmla="*/ 173620 w 995423"/>
              <a:gd name="connsiteY5" fmla="*/ 173620 h 1099688"/>
              <a:gd name="connsiteX6" fmla="*/ 185195 w 995423"/>
              <a:gd name="connsiteY6" fmla="*/ 208344 h 1099688"/>
              <a:gd name="connsiteX7" fmla="*/ 208344 w 995423"/>
              <a:gd name="connsiteY7" fmla="*/ 243068 h 1099688"/>
              <a:gd name="connsiteX8" fmla="*/ 254643 w 995423"/>
              <a:gd name="connsiteY8" fmla="*/ 335666 h 1099688"/>
              <a:gd name="connsiteX9" fmla="*/ 277792 w 995423"/>
              <a:gd name="connsiteY9" fmla="*/ 405114 h 1099688"/>
              <a:gd name="connsiteX10" fmla="*/ 254643 w 995423"/>
              <a:gd name="connsiteY10" fmla="*/ 520860 h 1099688"/>
              <a:gd name="connsiteX11" fmla="*/ 243068 w 995423"/>
              <a:gd name="connsiteY11" fmla="*/ 555585 h 1099688"/>
              <a:gd name="connsiteX12" fmla="*/ 231493 w 995423"/>
              <a:gd name="connsiteY12" fmla="*/ 625033 h 1099688"/>
              <a:gd name="connsiteX13" fmla="*/ 219919 w 995423"/>
              <a:gd name="connsiteY13" fmla="*/ 659757 h 1099688"/>
              <a:gd name="connsiteX14" fmla="*/ 185195 w 995423"/>
              <a:gd name="connsiteY14" fmla="*/ 775504 h 1099688"/>
              <a:gd name="connsiteX15" fmla="*/ 173620 w 995423"/>
              <a:gd name="connsiteY15" fmla="*/ 810228 h 1099688"/>
              <a:gd name="connsiteX16" fmla="*/ 138896 w 995423"/>
              <a:gd name="connsiteY16" fmla="*/ 879676 h 1099688"/>
              <a:gd name="connsiteX17" fmla="*/ 115747 w 995423"/>
              <a:gd name="connsiteY17" fmla="*/ 914400 h 1099688"/>
              <a:gd name="connsiteX18" fmla="*/ 104172 w 995423"/>
              <a:gd name="connsiteY18" fmla="*/ 949124 h 1099688"/>
              <a:gd name="connsiteX19" fmla="*/ 57873 w 995423"/>
              <a:gd name="connsiteY19" fmla="*/ 1006997 h 1099688"/>
              <a:gd name="connsiteX20" fmla="*/ 23149 w 995423"/>
              <a:gd name="connsiteY20" fmla="*/ 1064871 h 1099688"/>
              <a:gd name="connsiteX21" fmla="*/ 0 w 995423"/>
              <a:gd name="connsiteY21" fmla="*/ 1099595 h 1099688"/>
              <a:gd name="connsiteX22" fmla="*/ 995423 w 995423"/>
              <a:gd name="connsiteY22" fmla="*/ 1099595 h 1099688"/>
              <a:gd name="connsiteX23" fmla="*/ 46299 w 995423"/>
              <a:gd name="connsiteY23" fmla="*/ 0 h 10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423" h="1099688">
                <a:moveTo>
                  <a:pt x="46299" y="0"/>
                </a:moveTo>
                <a:lnTo>
                  <a:pt x="46299" y="0"/>
                </a:lnTo>
                <a:cubicBezTo>
                  <a:pt x="65590" y="27008"/>
                  <a:pt x="82122" y="56217"/>
                  <a:pt x="104172" y="81023"/>
                </a:cubicBezTo>
                <a:cubicBezTo>
                  <a:pt x="113414" y="91420"/>
                  <a:pt x="130206" y="93309"/>
                  <a:pt x="138896" y="104172"/>
                </a:cubicBezTo>
                <a:cubicBezTo>
                  <a:pt x="146518" y="113699"/>
                  <a:pt x="145015" y="127983"/>
                  <a:pt x="150471" y="138896"/>
                </a:cubicBezTo>
                <a:cubicBezTo>
                  <a:pt x="156692" y="151338"/>
                  <a:pt x="167399" y="161178"/>
                  <a:pt x="173620" y="173620"/>
                </a:cubicBezTo>
                <a:cubicBezTo>
                  <a:pt x="179076" y="184533"/>
                  <a:pt x="179739" y="197431"/>
                  <a:pt x="185195" y="208344"/>
                </a:cubicBezTo>
                <a:cubicBezTo>
                  <a:pt x="191416" y="220786"/>
                  <a:pt x="202694" y="230356"/>
                  <a:pt x="208344" y="243068"/>
                </a:cubicBezTo>
                <a:cubicBezTo>
                  <a:pt x="250904" y="338829"/>
                  <a:pt x="207101" y="288124"/>
                  <a:pt x="254643" y="335666"/>
                </a:cubicBezTo>
                <a:cubicBezTo>
                  <a:pt x="262359" y="358815"/>
                  <a:pt x="281803" y="381044"/>
                  <a:pt x="277792" y="405114"/>
                </a:cubicBezTo>
                <a:cubicBezTo>
                  <a:pt x="268696" y="459693"/>
                  <a:pt x="268458" y="472509"/>
                  <a:pt x="254643" y="520860"/>
                </a:cubicBezTo>
                <a:cubicBezTo>
                  <a:pt x="251291" y="532592"/>
                  <a:pt x="245715" y="543674"/>
                  <a:pt x="243068" y="555585"/>
                </a:cubicBezTo>
                <a:cubicBezTo>
                  <a:pt x="237977" y="578495"/>
                  <a:pt x="236584" y="602123"/>
                  <a:pt x="231493" y="625033"/>
                </a:cubicBezTo>
                <a:cubicBezTo>
                  <a:pt x="228846" y="636943"/>
                  <a:pt x="223271" y="648026"/>
                  <a:pt x="219919" y="659757"/>
                </a:cubicBezTo>
                <a:cubicBezTo>
                  <a:pt x="184941" y="782182"/>
                  <a:pt x="240196" y="610501"/>
                  <a:pt x="185195" y="775504"/>
                </a:cubicBezTo>
                <a:cubicBezTo>
                  <a:pt x="181337" y="787079"/>
                  <a:pt x="180388" y="800076"/>
                  <a:pt x="173620" y="810228"/>
                </a:cubicBezTo>
                <a:cubicBezTo>
                  <a:pt x="107278" y="909742"/>
                  <a:pt x="186817" y="783834"/>
                  <a:pt x="138896" y="879676"/>
                </a:cubicBezTo>
                <a:cubicBezTo>
                  <a:pt x="132675" y="892118"/>
                  <a:pt x="121968" y="901958"/>
                  <a:pt x="115747" y="914400"/>
                </a:cubicBezTo>
                <a:cubicBezTo>
                  <a:pt x="110291" y="925313"/>
                  <a:pt x="109628" y="938211"/>
                  <a:pt x="104172" y="949124"/>
                </a:cubicBezTo>
                <a:cubicBezTo>
                  <a:pt x="89570" y="978329"/>
                  <a:pt x="79407" y="985464"/>
                  <a:pt x="57873" y="1006997"/>
                </a:cubicBezTo>
                <a:cubicBezTo>
                  <a:pt x="25088" y="1105357"/>
                  <a:pt x="70812" y="985435"/>
                  <a:pt x="23149" y="1064871"/>
                </a:cubicBezTo>
                <a:cubicBezTo>
                  <a:pt x="118" y="1103255"/>
                  <a:pt x="27011" y="1099595"/>
                  <a:pt x="0" y="1099595"/>
                </a:cubicBezTo>
                <a:lnTo>
                  <a:pt x="995423" y="1099595"/>
                </a:lnTo>
                <a:lnTo>
                  <a:pt x="4629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520937" y="449698"/>
            <a:ext cx="4068696" cy="1754326"/>
          </a:xfrm>
          <a:prstGeom prst="rect">
            <a:avLst/>
          </a:prstGeom>
          <a:noFill/>
        </p:spPr>
        <p:txBody>
          <a:bodyPr wrap="square" rtlCol="0">
            <a:spAutoFit/>
          </a:bodyPr>
          <a:lstStyle/>
          <a:p>
            <a:pPr algn="ctr"/>
            <a:r>
              <a:rPr lang="en-US" sz="3600" b="1" dirty="0">
                <a:solidFill>
                  <a:schemeClr val="accent2">
                    <a:lumMod val="75000"/>
                  </a:schemeClr>
                </a:solidFill>
              </a:rPr>
              <a:t>Parks, open spaces &amp; trails, are where we relax &amp; play</a:t>
            </a:r>
          </a:p>
        </p:txBody>
      </p:sp>
      <p:pic>
        <p:nvPicPr>
          <p:cNvPr id="3" name="Picture 2" descr="En el cuaderno viajero...: diciembre 201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27441" y="1905195"/>
            <a:ext cx="2028489" cy="1898539"/>
          </a:xfrm>
          <a:prstGeom prst="rect">
            <a:avLst/>
          </a:prstGeom>
        </p:spPr>
      </p:pic>
      <p:grpSp>
        <p:nvGrpSpPr>
          <p:cNvPr id="69" name="Group 68"/>
          <p:cNvGrpSpPr/>
          <p:nvPr/>
        </p:nvGrpSpPr>
        <p:grpSpPr>
          <a:xfrm>
            <a:off x="7724554" y="2829663"/>
            <a:ext cx="488049" cy="1303062"/>
            <a:chOff x="6879981" y="3534189"/>
            <a:chExt cx="771524" cy="1825350"/>
          </a:xfrm>
        </p:grpSpPr>
        <p:pic>
          <p:nvPicPr>
            <p:cNvPr id="70" name="Picture 69"/>
            <p:cNvPicPr>
              <a:picLocks noChangeAspect="1"/>
            </p:cNvPicPr>
            <p:nvPr/>
          </p:nvPicPr>
          <p:blipFill rotWithShape="1">
            <a:blip r:embed="rId6" cstate="print">
              <a:extLst>
                <a:ext uri="{28A0092B-C50C-407E-A947-70E740481C1C}">
                  <a14:useLocalDpi xmlns:a14="http://schemas.microsoft.com/office/drawing/2010/main" val="0"/>
                </a:ext>
              </a:extLst>
            </a:blip>
            <a:srcRect l="9267" t="38713" r="65462"/>
            <a:stretch/>
          </p:blipFill>
          <p:spPr>
            <a:xfrm flipH="1">
              <a:off x="6879981" y="3534189"/>
              <a:ext cx="771524" cy="1825350"/>
            </a:xfrm>
            <a:prstGeom prst="rect">
              <a:avLst/>
            </a:prstGeom>
            <a:noFill/>
          </p:spPr>
        </p:pic>
        <p:sp>
          <p:nvSpPr>
            <p:cNvPr id="72" name="Oval 71"/>
            <p:cNvSpPr/>
            <p:nvPr/>
          </p:nvSpPr>
          <p:spPr>
            <a:xfrm>
              <a:off x="6963699" y="3722146"/>
              <a:ext cx="302044" cy="64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a:off x="7223218" y="3969282"/>
              <a:ext cx="268459" cy="301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5" name="Group 74"/>
          <p:cNvGrpSpPr/>
          <p:nvPr/>
        </p:nvGrpSpPr>
        <p:grpSpPr>
          <a:xfrm>
            <a:off x="8460936" y="3419110"/>
            <a:ext cx="488049" cy="1303062"/>
            <a:chOff x="6879981" y="3534189"/>
            <a:chExt cx="771524" cy="1825350"/>
          </a:xfrm>
        </p:grpSpPr>
        <p:pic>
          <p:nvPicPr>
            <p:cNvPr id="76" name="Picture 75"/>
            <p:cNvPicPr>
              <a:picLocks noChangeAspect="1"/>
            </p:cNvPicPr>
            <p:nvPr/>
          </p:nvPicPr>
          <p:blipFill rotWithShape="1">
            <a:blip r:embed="rId6" cstate="print">
              <a:extLst>
                <a:ext uri="{28A0092B-C50C-407E-A947-70E740481C1C}">
                  <a14:useLocalDpi xmlns:a14="http://schemas.microsoft.com/office/drawing/2010/main" val="0"/>
                </a:ext>
              </a:extLst>
            </a:blip>
            <a:srcRect l="9267" t="38713" r="65462"/>
            <a:stretch/>
          </p:blipFill>
          <p:spPr>
            <a:xfrm flipH="1">
              <a:off x="6879981" y="3534189"/>
              <a:ext cx="771524" cy="1825350"/>
            </a:xfrm>
            <a:prstGeom prst="rect">
              <a:avLst/>
            </a:prstGeom>
            <a:noFill/>
          </p:spPr>
        </p:pic>
        <p:sp>
          <p:nvSpPr>
            <p:cNvPr id="77" name="Oval 76"/>
            <p:cNvSpPr/>
            <p:nvPr/>
          </p:nvSpPr>
          <p:spPr>
            <a:xfrm>
              <a:off x="6963699" y="3722146"/>
              <a:ext cx="302044" cy="64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p:cNvSpPr/>
            <p:nvPr/>
          </p:nvSpPr>
          <p:spPr>
            <a:xfrm>
              <a:off x="7223218" y="3969282"/>
              <a:ext cx="268459" cy="301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2559" y="2630757"/>
            <a:ext cx="2181220" cy="2276887"/>
          </a:xfrm>
          <a:prstGeom prst="rect">
            <a:avLst/>
          </a:prstGeom>
        </p:spPr>
      </p:pic>
    </p:spTree>
    <p:extLst>
      <p:ext uri="{BB962C8B-B14F-4D97-AF65-F5344CB8AC3E}">
        <p14:creationId xmlns:p14="http://schemas.microsoft.com/office/powerpoint/2010/main" val="12648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6" name="Trapezoid 55"/>
          <p:cNvSpPr/>
          <p:nvPr/>
        </p:nvSpPr>
        <p:spPr>
          <a:xfrm>
            <a:off x="-17968" y="6280613"/>
            <a:ext cx="9144001" cy="566281"/>
          </a:xfrm>
          <a:prstGeom prst="trapezoid">
            <a:avLst>
              <a:gd name="adj" fmla="val 0"/>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Cube 50"/>
          <p:cNvSpPr/>
          <p:nvPr/>
        </p:nvSpPr>
        <p:spPr>
          <a:xfrm>
            <a:off x="-987714" y="5409243"/>
            <a:ext cx="11083492" cy="1071555"/>
          </a:xfrm>
          <a:prstGeom prst="cube">
            <a:avLst>
              <a:gd name="adj" fmla="val 88123"/>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4" name="Group 13"/>
          <p:cNvGrpSpPr/>
          <p:nvPr/>
        </p:nvGrpSpPr>
        <p:grpSpPr>
          <a:xfrm>
            <a:off x="7626336" y="75069"/>
            <a:ext cx="1356168" cy="1312737"/>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7" name="Cube 36"/>
          <p:cNvSpPr/>
          <p:nvPr/>
        </p:nvSpPr>
        <p:spPr>
          <a:xfrm flipH="1">
            <a:off x="5904634" y="2472677"/>
            <a:ext cx="5585112" cy="2499037"/>
          </a:xfrm>
          <a:prstGeom prst="cube">
            <a:avLst>
              <a:gd name="adj" fmla="val 5701"/>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rapezoid 47"/>
          <p:cNvSpPr/>
          <p:nvPr/>
        </p:nvSpPr>
        <p:spPr>
          <a:xfrm>
            <a:off x="5898718" y="4968624"/>
            <a:ext cx="4421467" cy="421098"/>
          </a:xfrm>
          <a:prstGeom prst="trapezoid">
            <a:avLst>
              <a:gd name="adj" fmla="val 85704"/>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5" name="Group 24"/>
          <p:cNvGrpSpPr/>
          <p:nvPr/>
        </p:nvGrpSpPr>
        <p:grpSpPr>
          <a:xfrm>
            <a:off x="6472972" y="3291081"/>
            <a:ext cx="3984661" cy="1697851"/>
            <a:chOff x="3180492" y="2286866"/>
            <a:chExt cx="3984661" cy="1697851"/>
          </a:xfrm>
        </p:grpSpPr>
        <p:grpSp>
          <p:nvGrpSpPr>
            <p:cNvPr id="8" name="Group 7"/>
            <p:cNvGrpSpPr/>
            <p:nvPr/>
          </p:nvGrpSpPr>
          <p:grpSpPr>
            <a:xfrm>
              <a:off x="4356257" y="2378615"/>
              <a:ext cx="2808896" cy="1606102"/>
              <a:chOff x="4356257" y="2378615"/>
              <a:chExt cx="2808896" cy="1606102"/>
            </a:xfrm>
          </p:grpSpPr>
          <p:sp>
            <p:nvSpPr>
              <p:cNvPr id="57" name="Trapezoid 56"/>
              <p:cNvSpPr/>
              <p:nvPr/>
            </p:nvSpPr>
            <p:spPr>
              <a:xfrm>
                <a:off x="4356257" y="2378615"/>
                <a:ext cx="2808896" cy="1606102"/>
              </a:xfrm>
              <a:prstGeom prst="trapezoid">
                <a:avLst>
                  <a:gd name="adj" fmla="val 1904"/>
                </a:avLst>
              </a:prstGeom>
              <a:solidFill>
                <a:srgbClr val="9966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 name="Group 6"/>
              <p:cNvGrpSpPr/>
              <p:nvPr/>
            </p:nvGrpSpPr>
            <p:grpSpPr>
              <a:xfrm>
                <a:off x="4510335" y="2504804"/>
                <a:ext cx="2520951" cy="325183"/>
                <a:chOff x="4510335" y="2504804"/>
                <a:chExt cx="2520951" cy="325183"/>
              </a:xfrm>
            </p:grpSpPr>
            <p:sp>
              <p:nvSpPr>
                <p:cNvPr id="58" name="Trapezoid 57"/>
                <p:cNvSpPr/>
                <p:nvPr/>
              </p:nvSpPr>
              <p:spPr>
                <a:xfrm flipH="1">
                  <a:off x="4510335" y="2504804"/>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Trapezoid 58"/>
                <p:cNvSpPr/>
                <p:nvPr/>
              </p:nvSpPr>
              <p:spPr>
                <a:xfrm flipH="1">
                  <a:off x="5196058" y="2505645"/>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Trapezoid 59"/>
                <p:cNvSpPr/>
                <p:nvPr/>
              </p:nvSpPr>
              <p:spPr>
                <a:xfrm flipH="1">
                  <a:off x="5881781" y="2507791"/>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Trapezoid 60"/>
                <p:cNvSpPr/>
                <p:nvPr/>
              </p:nvSpPr>
              <p:spPr>
                <a:xfrm flipH="1">
                  <a:off x="6529681" y="2507791"/>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24" name="Group 23"/>
            <p:cNvGrpSpPr/>
            <p:nvPr/>
          </p:nvGrpSpPr>
          <p:grpSpPr>
            <a:xfrm>
              <a:off x="3180492" y="2286866"/>
              <a:ext cx="1124960" cy="1664082"/>
              <a:chOff x="3180492" y="2286866"/>
              <a:chExt cx="1124960" cy="1664082"/>
            </a:xfrm>
          </p:grpSpPr>
          <p:sp>
            <p:nvSpPr>
              <p:cNvPr id="62" name="Cube 61"/>
              <p:cNvSpPr/>
              <p:nvPr/>
            </p:nvSpPr>
            <p:spPr>
              <a:xfrm flipH="1">
                <a:off x="3180492" y="2286866"/>
                <a:ext cx="1124960" cy="1664082"/>
              </a:xfrm>
              <a:prstGeom prst="cube">
                <a:avLst>
                  <a:gd name="adj" fmla="val 0"/>
                </a:avLst>
              </a:prstGeom>
              <a:solidFill>
                <a:schemeClr val="accent4">
                  <a:lumMod val="50000"/>
                </a:schemeClr>
              </a:solidFill>
              <a:ln>
                <a:noFill/>
              </a:ln>
              <a:effectLst>
                <a:innerShdw blurRad="63500" dist="50800" dir="16200000">
                  <a:prstClr val="black">
                    <a:alpha val="50000"/>
                  </a:prstClr>
                </a:innerShdw>
              </a:effectLst>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2" name="Group 1"/>
              <p:cNvGrpSpPr/>
              <p:nvPr/>
            </p:nvGrpSpPr>
            <p:grpSpPr>
              <a:xfrm>
                <a:off x="3311999" y="2704874"/>
                <a:ext cx="842376" cy="1246074"/>
                <a:chOff x="3311999" y="2704874"/>
                <a:chExt cx="842376" cy="1246074"/>
              </a:xfrm>
            </p:grpSpPr>
            <p:sp>
              <p:nvSpPr>
                <p:cNvPr id="63" name="Cube 62"/>
                <p:cNvSpPr/>
                <p:nvPr/>
              </p:nvSpPr>
              <p:spPr>
                <a:xfrm flipH="1">
                  <a:off x="3311999" y="2704874"/>
                  <a:ext cx="842376" cy="1246074"/>
                </a:xfrm>
                <a:prstGeom prst="cube">
                  <a:avLst>
                    <a:gd name="adj" fmla="val 0"/>
                  </a:avLst>
                </a:prstGeom>
                <a:solidFill>
                  <a:srgbClr val="D8BC7E"/>
                </a:solidFill>
                <a:ln>
                  <a:noFill/>
                </a:ln>
                <a:effectLst>
                  <a:innerShdw blurRad="63500" dist="50800" dir="16200000">
                    <a:prstClr val="black">
                      <a:alpha val="50000"/>
                    </a:prstClr>
                  </a:innerShdw>
                </a:effectLst>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Oval 8"/>
                <p:cNvSpPr/>
                <p:nvPr/>
              </p:nvSpPr>
              <p:spPr>
                <a:xfrm>
                  <a:off x="3462391" y="3370128"/>
                  <a:ext cx="71919" cy="81989"/>
                </a:xfrm>
                <a:prstGeom prst="ellipse">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5" name="Cube 64"/>
          <p:cNvSpPr/>
          <p:nvPr/>
        </p:nvSpPr>
        <p:spPr>
          <a:xfrm>
            <a:off x="-673767" y="2472677"/>
            <a:ext cx="7550980" cy="2981764"/>
          </a:xfrm>
          <a:prstGeom prst="cube">
            <a:avLst>
              <a:gd name="adj" fmla="val 19274"/>
            </a:avLst>
          </a:prstGeom>
          <a:solidFill>
            <a:schemeClr val="accent3">
              <a:lumMod val="60000"/>
              <a:lumOff val="4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3" name="Group 12"/>
          <p:cNvGrpSpPr/>
          <p:nvPr/>
        </p:nvGrpSpPr>
        <p:grpSpPr>
          <a:xfrm>
            <a:off x="-109537" y="3218486"/>
            <a:ext cx="1000967" cy="2726534"/>
            <a:chOff x="-1365491" y="2945146"/>
            <a:chExt cx="655390" cy="1785217"/>
          </a:xfrm>
        </p:grpSpPr>
        <p:sp>
          <p:nvSpPr>
            <p:cNvPr id="12" name="Rectangle 11"/>
            <p:cNvSpPr/>
            <p:nvPr/>
          </p:nvSpPr>
          <p:spPr>
            <a:xfrm>
              <a:off x="-1056006" y="3807340"/>
              <a:ext cx="56338" cy="9230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 name="Group 10"/>
            <p:cNvGrpSpPr/>
            <p:nvPr/>
          </p:nvGrpSpPr>
          <p:grpSpPr>
            <a:xfrm>
              <a:off x="-1365491" y="2945146"/>
              <a:ext cx="655390" cy="898920"/>
              <a:chOff x="-1365491" y="2945146"/>
              <a:chExt cx="655390" cy="898920"/>
            </a:xfrm>
          </p:grpSpPr>
          <p:sp>
            <p:nvSpPr>
              <p:cNvPr id="10" name="Rectangle: Rounded Corners 9"/>
              <p:cNvSpPr/>
              <p:nvPr/>
            </p:nvSpPr>
            <p:spPr>
              <a:xfrm>
                <a:off x="-1365491" y="2945146"/>
                <a:ext cx="655390" cy="898920"/>
              </a:xfrm>
              <a:prstGeom prst="roundRect">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5" name="Group 74"/>
              <p:cNvGrpSpPr/>
              <p:nvPr/>
            </p:nvGrpSpPr>
            <p:grpSpPr>
              <a:xfrm>
                <a:off x="-1295307" y="3091983"/>
                <a:ext cx="551892" cy="605246"/>
                <a:chOff x="3736468" y="2693270"/>
                <a:chExt cx="1717632" cy="1883684"/>
              </a:xfrm>
            </p:grpSpPr>
            <p:pic>
              <p:nvPicPr>
                <p:cNvPr id="79" name="Picture 7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39216" t="17216" b="14452"/>
                <a:stretch/>
              </p:blipFill>
              <p:spPr>
                <a:xfrm flipH="1">
                  <a:off x="3736468" y="2693270"/>
                  <a:ext cx="1717632" cy="1883684"/>
                </a:xfrm>
                <a:prstGeom prst="rect">
                  <a:avLst/>
                </a:prstGeom>
                <a:noFill/>
              </p:spPr>
            </p:pic>
            <p:pic>
              <p:nvPicPr>
                <p:cNvPr id="77" name="Picture 76"/>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0872" t="38936" r="64199" b="15296"/>
                <a:stretch/>
              </p:blipFill>
              <p:spPr>
                <a:xfrm flipH="1">
                  <a:off x="4481235" y="3229245"/>
                  <a:ext cx="639915" cy="1146100"/>
                </a:xfrm>
                <a:prstGeom prst="rect">
                  <a:avLst/>
                </a:prstGeom>
                <a:noFill/>
              </p:spPr>
            </p:pic>
          </p:grpSp>
        </p:grpSp>
      </p:grpSp>
      <p:sp>
        <p:nvSpPr>
          <p:cNvPr id="33" name="Rectangle 32"/>
          <p:cNvSpPr/>
          <p:nvPr/>
        </p:nvSpPr>
        <p:spPr>
          <a:xfrm>
            <a:off x="3379808" y="3442748"/>
            <a:ext cx="2187615"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383" y="4501645"/>
            <a:ext cx="2256053" cy="2256053"/>
          </a:xfrm>
          <a:prstGeom prst="rect">
            <a:avLst/>
          </a:prstGeom>
        </p:spPr>
      </p:pic>
      <p:sp>
        <p:nvSpPr>
          <p:cNvPr id="66" name="Rectangle 65"/>
          <p:cNvSpPr/>
          <p:nvPr/>
        </p:nvSpPr>
        <p:spPr>
          <a:xfrm>
            <a:off x="1014372" y="3429467"/>
            <a:ext cx="2187615"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3170" y="4591392"/>
            <a:ext cx="1009585" cy="1696782"/>
          </a:xfrm>
          <a:prstGeom prst="rect">
            <a:avLst/>
          </a:prstGeom>
        </p:spPr>
      </p:pic>
      <p:sp>
        <p:nvSpPr>
          <p:cNvPr id="67" name="Cube 66"/>
          <p:cNvSpPr/>
          <p:nvPr/>
        </p:nvSpPr>
        <p:spPr>
          <a:xfrm>
            <a:off x="2260772" y="401796"/>
            <a:ext cx="4433785" cy="2680281"/>
          </a:xfrm>
          <a:prstGeom prst="cube">
            <a:avLst>
              <a:gd name="adj" fmla="val 22862"/>
            </a:avLst>
          </a:prstGeom>
          <a:solidFill>
            <a:schemeClr val="accent3">
              <a:lumMod val="60000"/>
              <a:lumOff val="4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8" name="Rectangle 67"/>
          <p:cNvSpPr/>
          <p:nvPr/>
        </p:nvSpPr>
        <p:spPr>
          <a:xfrm>
            <a:off x="4460320" y="1301943"/>
            <a:ext cx="1024368" cy="911686"/>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230649" y="1313693"/>
            <a:ext cx="1024368" cy="911686"/>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Callout 9"/>
          <p:cNvSpPr/>
          <p:nvPr/>
        </p:nvSpPr>
        <p:spPr>
          <a:xfrm>
            <a:off x="335224" y="-19679"/>
            <a:ext cx="7381789" cy="2739334"/>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TextBox 30"/>
          <p:cNvSpPr txBox="1"/>
          <p:nvPr/>
        </p:nvSpPr>
        <p:spPr>
          <a:xfrm>
            <a:off x="840550" y="471030"/>
            <a:ext cx="6471681" cy="1569660"/>
          </a:xfrm>
          <a:prstGeom prst="rect">
            <a:avLst/>
          </a:prstGeom>
          <a:noFill/>
        </p:spPr>
        <p:txBody>
          <a:bodyPr wrap="square" rtlCol="0">
            <a:spAutoFit/>
          </a:bodyPr>
          <a:lstStyle/>
          <a:p>
            <a:pPr algn="ctr"/>
            <a:r>
              <a:rPr lang="en-US" sz="3200" b="1" dirty="0">
                <a:solidFill>
                  <a:schemeClr val="accent2">
                    <a:lumMod val="75000"/>
                  </a:schemeClr>
                </a:solidFill>
              </a:rPr>
              <a:t>Land use and design </a:t>
            </a:r>
            <a:r>
              <a:rPr lang="en-US" sz="3200" b="1" dirty="0" smtClean="0">
                <a:solidFill>
                  <a:schemeClr val="accent2">
                    <a:lumMod val="75000"/>
                  </a:schemeClr>
                </a:solidFill>
              </a:rPr>
              <a:t>is </a:t>
            </a:r>
            <a:r>
              <a:rPr lang="en-US" sz="3200" b="1" dirty="0">
                <a:solidFill>
                  <a:schemeClr val="accent2">
                    <a:lumMod val="75000"/>
                  </a:schemeClr>
                </a:solidFill>
              </a:rPr>
              <a:t>buildings, how they are used, and how they are organized to create a community</a:t>
            </a:r>
          </a:p>
        </p:txBody>
      </p:sp>
    </p:spTree>
    <p:extLst>
      <p:ext uri="{BB962C8B-B14F-4D97-AF65-F5344CB8AC3E}">
        <p14:creationId xmlns:p14="http://schemas.microsoft.com/office/powerpoint/2010/main" val="61959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6" name="Trapezoid 55"/>
          <p:cNvSpPr/>
          <p:nvPr/>
        </p:nvSpPr>
        <p:spPr>
          <a:xfrm>
            <a:off x="-17968" y="6280613"/>
            <a:ext cx="9144001" cy="566281"/>
          </a:xfrm>
          <a:prstGeom prst="trapezoid">
            <a:avLst>
              <a:gd name="adj" fmla="val 0"/>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Cube 50"/>
          <p:cNvSpPr/>
          <p:nvPr/>
        </p:nvSpPr>
        <p:spPr>
          <a:xfrm>
            <a:off x="-987714" y="5409243"/>
            <a:ext cx="11083492" cy="1071555"/>
          </a:xfrm>
          <a:prstGeom prst="cube">
            <a:avLst>
              <a:gd name="adj" fmla="val 88123"/>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4" name="Group 13"/>
          <p:cNvGrpSpPr/>
          <p:nvPr/>
        </p:nvGrpSpPr>
        <p:grpSpPr>
          <a:xfrm>
            <a:off x="5874729" y="0"/>
            <a:ext cx="1356168" cy="1312737"/>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2" name="TextBox 31"/>
          <p:cNvSpPr txBox="1"/>
          <p:nvPr/>
        </p:nvSpPr>
        <p:spPr>
          <a:xfrm>
            <a:off x="23903" y="530024"/>
            <a:ext cx="2467145" cy="954107"/>
          </a:xfrm>
          <a:prstGeom prst="rect">
            <a:avLst/>
          </a:prstGeom>
          <a:solidFill>
            <a:schemeClr val="bg1">
              <a:lumMod val="95000"/>
            </a:schemeClr>
          </a:solidFill>
        </p:spPr>
        <p:txBody>
          <a:bodyPr wrap="square" rtlCol="0">
            <a:spAutoFit/>
          </a:bodyPr>
          <a:lstStyle/>
          <a:p>
            <a:pPr algn="ctr"/>
            <a:r>
              <a:rPr lang="en-US" sz="2800" b="1" dirty="0">
                <a:solidFill>
                  <a:schemeClr val="accent2">
                    <a:lumMod val="75000"/>
                  </a:schemeClr>
                </a:solidFill>
              </a:rPr>
              <a:t>Where we live, work, and shop</a:t>
            </a:r>
          </a:p>
        </p:txBody>
      </p:sp>
      <p:sp>
        <p:nvSpPr>
          <p:cNvPr id="37" name="Cube 36"/>
          <p:cNvSpPr/>
          <p:nvPr/>
        </p:nvSpPr>
        <p:spPr>
          <a:xfrm flipH="1">
            <a:off x="5904634" y="2472677"/>
            <a:ext cx="5585112" cy="2499037"/>
          </a:xfrm>
          <a:prstGeom prst="cube">
            <a:avLst>
              <a:gd name="adj" fmla="val 5701"/>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rapezoid 47"/>
          <p:cNvSpPr/>
          <p:nvPr/>
        </p:nvSpPr>
        <p:spPr>
          <a:xfrm>
            <a:off x="5898718" y="4968624"/>
            <a:ext cx="4421467" cy="421098"/>
          </a:xfrm>
          <a:prstGeom prst="trapezoid">
            <a:avLst>
              <a:gd name="adj" fmla="val 85704"/>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5" name="Group 24"/>
          <p:cNvGrpSpPr/>
          <p:nvPr/>
        </p:nvGrpSpPr>
        <p:grpSpPr>
          <a:xfrm>
            <a:off x="6472972" y="3291081"/>
            <a:ext cx="3984661" cy="1697851"/>
            <a:chOff x="3180492" y="2286866"/>
            <a:chExt cx="3984661" cy="1697851"/>
          </a:xfrm>
        </p:grpSpPr>
        <p:grpSp>
          <p:nvGrpSpPr>
            <p:cNvPr id="8" name="Group 7"/>
            <p:cNvGrpSpPr/>
            <p:nvPr/>
          </p:nvGrpSpPr>
          <p:grpSpPr>
            <a:xfrm>
              <a:off x="4356257" y="2378615"/>
              <a:ext cx="2808896" cy="1606102"/>
              <a:chOff x="4356257" y="2378615"/>
              <a:chExt cx="2808896" cy="1606102"/>
            </a:xfrm>
          </p:grpSpPr>
          <p:sp>
            <p:nvSpPr>
              <p:cNvPr id="57" name="Trapezoid 56"/>
              <p:cNvSpPr/>
              <p:nvPr/>
            </p:nvSpPr>
            <p:spPr>
              <a:xfrm>
                <a:off x="4356257" y="2378615"/>
                <a:ext cx="2808896" cy="1606102"/>
              </a:xfrm>
              <a:prstGeom prst="trapezoid">
                <a:avLst>
                  <a:gd name="adj" fmla="val 1904"/>
                </a:avLst>
              </a:prstGeom>
              <a:solidFill>
                <a:srgbClr val="9966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 name="Group 6"/>
              <p:cNvGrpSpPr/>
              <p:nvPr/>
            </p:nvGrpSpPr>
            <p:grpSpPr>
              <a:xfrm>
                <a:off x="4510335" y="2504804"/>
                <a:ext cx="2520951" cy="325183"/>
                <a:chOff x="4510335" y="2504804"/>
                <a:chExt cx="2520951" cy="325183"/>
              </a:xfrm>
            </p:grpSpPr>
            <p:sp>
              <p:nvSpPr>
                <p:cNvPr id="58" name="Trapezoid 57"/>
                <p:cNvSpPr/>
                <p:nvPr/>
              </p:nvSpPr>
              <p:spPr>
                <a:xfrm flipH="1">
                  <a:off x="4510335" y="2504804"/>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Trapezoid 58"/>
                <p:cNvSpPr/>
                <p:nvPr/>
              </p:nvSpPr>
              <p:spPr>
                <a:xfrm flipH="1">
                  <a:off x="5196058" y="2505645"/>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Trapezoid 59"/>
                <p:cNvSpPr/>
                <p:nvPr/>
              </p:nvSpPr>
              <p:spPr>
                <a:xfrm flipH="1">
                  <a:off x="5881781" y="2507791"/>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Trapezoid 60"/>
                <p:cNvSpPr/>
                <p:nvPr/>
              </p:nvSpPr>
              <p:spPr>
                <a:xfrm flipH="1">
                  <a:off x="6529681" y="2507791"/>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24" name="Group 23"/>
            <p:cNvGrpSpPr/>
            <p:nvPr/>
          </p:nvGrpSpPr>
          <p:grpSpPr>
            <a:xfrm>
              <a:off x="3180492" y="2286866"/>
              <a:ext cx="1124960" cy="1664082"/>
              <a:chOff x="3180492" y="2286866"/>
              <a:chExt cx="1124960" cy="1664082"/>
            </a:xfrm>
          </p:grpSpPr>
          <p:sp>
            <p:nvSpPr>
              <p:cNvPr id="62" name="Cube 61"/>
              <p:cNvSpPr/>
              <p:nvPr/>
            </p:nvSpPr>
            <p:spPr>
              <a:xfrm flipH="1">
                <a:off x="3180492" y="2286866"/>
                <a:ext cx="1124960" cy="1664082"/>
              </a:xfrm>
              <a:prstGeom prst="cube">
                <a:avLst>
                  <a:gd name="adj" fmla="val 0"/>
                </a:avLst>
              </a:prstGeom>
              <a:solidFill>
                <a:schemeClr val="accent4">
                  <a:lumMod val="50000"/>
                </a:schemeClr>
              </a:solidFill>
              <a:ln>
                <a:noFill/>
              </a:ln>
              <a:effectLst>
                <a:innerShdw blurRad="63500" dist="50800" dir="16200000">
                  <a:prstClr val="black">
                    <a:alpha val="50000"/>
                  </a:prstClr>
                </a:innerShdw>
              </a:effectLst>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2" name="Group 1"/>
              <p:cNvGrpSpPr/>
              <p:nvPr/>
            </p:nvGrpSpPr>
            <p:grpSpPr>
              <a:xfrm>
                <a:off x="3311999" y="2704874"/>
                <a:ext cx="842376" cy="1246074"/>
                <a:chOff x="3311999" y="2704874"/>
                <a:chExt cx="842376" cy="1246074"/>
              </a:xfrm>
            </p:grpSpPr>
            <p:sp>
              <p:nvSpPr>
                <p:cNvPr id="63" name="Cube 62"/>
                <p:cNvSpPr/>
                <p:nvPr/>
              </p:nvSpPr>
              <p:spPr>
                <a:xfrm flipH="1">
                  <a:off x="3311999" y="2704874"/>
                  <a:ext cx="842376" cy="1246074"/>
                </a:xfrm>
                <a:prstGeom prst="cube">
                  <a:avLst>
                    <a:gd name="adj" fmla="val 0"/>
                  </a:avLst>
                </a:prstGeom>
                <a:solidFill>
                  <a:srgbClr val="D8BC7E"/>
                </a:solidFill>
                <a:ln>
                  <a:noFill/>
                </a:ln>
                <a:effectLst>
                  <a:innerShdw blurRad="63500" dist="50800" dir="16200000">
                    <a:prstClr val="black">
                      <a:alpha val="50000"/>
                    </a:prstClr>
                  </a:innerShdw>
                </a:effectLst>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Oval 8"/>
                <p:cNvSpPr/>
                <p:nvPr/>
              </p:nvSpPr>
              <p:spPr>
                <a:xfrm>
                  <a:off x="3462391" y="3370128"/>
                  <a:ext cx="71919" cy="81989"/>
                </a:xfrm>
                <a:prstGeom prst="ellipse">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5" name="Cube 64"/>
          <p:cNvSpPr/>
          <p:nvPr/>
        </p:nvSpPr>
        <p:spPr>
          <a:xfrm>
            <a:off x="-673767" y="2472677"/>
            <a:ext cx="7550980" cy="2981764"/>
          </a:xfrm>
          <a:prstGeom prst="cube">
            <a:avLst>
              <a:gd name="adj" fmla="val 19274"/>
            </a:avLst>
          </a:prstGeom>
          <a:solidFill>
            <a:schemeClr val="accent3">
              <a:lumMod val="60000"/>
              <a:lumOff val="4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3" name="Group 12"/>
          <p:cNvGrpSpPr/>
          <p:nvPr/>
        </p:nvGrpSpPr>
        <p:grpSpPr>
          <a:xfrm>
            <a:off x="-109537" y="3218486"/>
            <a:ext cx="1000967" cy="2726534"/>
            <a:chOff x="-1365491" y="2945146"/>
            <a:chExt cx="655390" cy="1785217"/>
          </a:xfrm>
        </p:grpSpPr>
        <p:sp>
          <p:nvSpPr>
            <p:cNvPr id="12" name="Rectangle 11"/>
            <p:cNvSpPr/>
            <p:nvPr/>
          </p:nvSpPr>
          <p:spPr>
            <a:xfrm>
              <a:off x="-1056006" y="3807340"/>
              <a:ext cx="56338" cy="9230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 name="Group 10"/>
            <p:cNvGrpSpPr/>
            <p:nvPr/>
          </p:nvGrpSpPr>
          <p:grpSpPr>
            <a:xfrm>
              <a:off x="-1365491" y="2945146"/>
              <a:ext cx="655390" cy="898920"/>
              <a:chOff x="-1365491" y="2945146"/>
              <a:chExt cx="655390" cy="898920"/>
            </a:xfrm>
          </p:grpSpPr>
          <p:sp>
            <p:nvSpPr>
              <p:cNvPr id="10" name="Rectangle: Rounded Corners 9"/>
              <p:cNvSpPr/>
              <p:nvPr/>
            </p:nvSpPr>
            <p:spPr>
              <a:xfrm>
                <a:off x="-1365491" y="2945146"/>
                <a:ext cx="655390" cy="898920"/>
              </a:xfrm>
              <a:prstGeom prst="roundRect">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5" name="Group 74"/>
              <p:cNvGrpSpPr/>
              <p:nvPr/>
            </p:nvGrpSpPr>
            <p:grpSpPr>
              <a:xfrm>
                <a:off x="-1295307" y="3091983"/>
                <a:ext cx="551892" cy="605246"/>
                <a:chOff x="3736468" y="2693270"/>
                <a:chExt cx="1717632" cy="1883684"/>
              </a:xfrm>
            </p:grpSpPr>
            <p:pic>
              <p:nvPicPr>
                <p:cNvPr id="79" name="Picture 7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39216" t="17216" b="14452"/>
                <a:stretch/>
              </p:blipFill>
              <p:spPr>
                <a:xfrm flipH="1">
                  <a:off x="3736468" y="2693270"/>
                  <a:ext cx="1717632" cy="1883684"/>
                </a:xfrm>
                <a:prstGeom prst="rect">
                  <a:avLst/>
                </a:prstGeom>
                <a:noFill/>
              </p:spPr>
            </p:pic>
            <p:pic>
              <p:nvPicPr>
                <p:cNvPr id="77" name="Picture 76"/>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0872" t="38936" r="64199" b="15296"/>
                <a:stretch/>
              </p:blipFill>
              <p:spPr>
                <a:xfrm flipH="1">
                  <a:off x="4481235" y="3229245"/>
                  <a:ext cx="639915" cy="1146100"/>
                </a:xfrm>
                <a:prstGeom prst="rect">
                  <a:avLst/>
                </a:prstGeom>
                <a:noFill/>
              </p:spPr>
            </p:pic>
          </p:grpSp>
        </p:grpSp>
      </p:grpSp>
      <p:sp>
        <p:nvSpPr>
          <p:cNvPr id="33" name="Rectangle 32"/>
          <p:cNvSpPr/>
          <p:nvPr/>
        </p:nvSpPr>
        <p:spPr>
          <a:xfrm>
            <a:off x="3379808" y="3442748"/>
            <a:ext cx="2187615"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383" y="4501645"/>
            <a:ext cx="2256053" cy="2256053"/>
          </a:xfrm>
          <a:prstGeom prst="rect">
            <a:avLst/>
          </a:prstGeom>
        </p:spPr>
      </p:pic>
      <p:sp>
        <p:nvSpPr>
          <p:cNvPr id="66" name="Rectangle 65"/>
          <p:cNvSpPr/>
          <p:nvPr/>
        </p:nvSpPr>
        <p:spPr>
          <a:xfrm>
            <a:off x="1014372" y="3429467"/>
            <a:ext cx="2187615"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3170" y="4591392"/>
            <a:ext cx="1009585" cy="1696782"/>
          </a:xfrm>
          <a:prstGeom prst="rect">
            <a:avLst/>
          </a:prstGeom>
        </p:spPr>
      </p:pic>
      <p:sp>
        <p:nvSpPr>
          <p:cNvPr id="67" name="Cube 66"/>
          <p:cNvSpPr/>
          <p:nvPr/>
        </p:nvSpPr>
        <p:spPr>
          <a:xfrm>
            <a:off x="2260772" y="401796"/>
            <a:ext cx="4433785" cy="2680281"/>
          </a:xfrm>
          <a:prstGeom prst="cube">
            <a:avLst>
              <a:gd name="adj" fmla="val 22862"/>
            </a:avLst>
          </a:prstGeom>
          <a:solidFill>
            <a:schemeClr val="accent3">
              <a:lumMod val="60000"/>
              <a:lumOff val="4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8" name="Rectangle 67"/>
          <p:cNvSpPr/>
          <p:nvPr/>
        </p:nvSpPr>
        <p:spPr>
          <a:xfrm>
            <a:off x="4460320" y="1301943"/>
            <a:ext cx="1024368" cy="911686"/>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230649" y="1313693"/>
            <a:ext cx="1024368" cy="911686"/>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431" y="4625576"/>
            <a:ext cx="1749591" cy="1749591"/>
          </a:xfrm>
          <a:prstGeom prst="rect">
            <a:avLst/>
          </a:prstGeom>
        </p:spPr>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747" y="4500306"/>
            <a:ext cx="1009585" cy="1696782"/>
          </a:xfrm>
          <a:prstGeom prst="rect">
            <a:avLst/>
          </a:prstGeom>
        </p:spPr>
      </p:pic>
      <p:pic>
        <p:nvPicPr>
          <p:cNvPr id="55" name="Picture 54" descr="En el cuaderno viajero...: diciembre 2014"/>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48944" y="2152362"/>
            <a:ext cx="4335066" cy="4057352"/>
          </a:xfrm>
          <a:prstGeom prst="rect">
            <a:avLst/>
          </a:prstGeom>
        </p:spPr>
      </p:pic>
    </p:spTree>
    <p:extLst>
      <p:ext uri="{BB962C8B-B14F-4D97-AF65-F5344CB8AC3E}">
        <p14:creationId xmlns:p14="http://schemas.microsoft.com/office/powerpoint/2010/main" val="2460075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Rectangle 5"/>
          <p:cNvSpPr/>
          <p:nvPr/>
        </p:nvSpPr>
        <p:spPr>
          <a:xfrm>
            <a:off x="85725" y="4852035"/>
            <a:ext cx="8941118" cy="1114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2" name="Rectangle 11"/>
          <p:cNvSpPr/>
          <p:nvPr/>
        </p:nvSpPr>
        <p:spPr>
          <a:xfrm>
            <a:off x="85725" y="4852034"/>
            <a:ext cx="8941118" cy="1152168"/>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4" name="Parallelogram 33"/>
          <p:cNvSpPr/>
          <p:nvPr/>
        </p:nvSpPr>
        <p:spPr>
          <a:xfrm>
            <a:off x="2714" y="4852033"/>
            <a:ext cx="1060878" cy="1148717"/>
          </a:xfrm>
          <a:prstGeom prst="parallelogram">
            <a:avLst>
              <a:gd name="adj" fmla="val 7076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Cloud Callout 9"/>
          <p:cNvSpPr/>
          <p:nvPr/>
        </p:nvSpPr>
        <p:spPr>
          <a:xfrm>
            <a:off x="373576" y="228600"/>
            <a:ext cx="5368217" cy="2951017"/>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p:cNvGrpSpPr/>
          <p:nvPr/>
        </p:nvGrpSpPr>
        <p:grpSpPr>
          <a:xfrm>
            <a:off x="6266276" y="344287"/>
            <a:ext cx="2199659" cy="2129215"/>
            <a:chOff x="7149689" y="-240606"/>
            <a:chExt cx="2932878" cy="2838953"/>
          </a:xfrm>
        </p:grpSpPr>
        <p:sp>
          <p:nvSpPr>
            <p:cNvPr id="9" name="Oval 8"/>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Parallelogram 24"/>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6" name="Parallelogram 25"/>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7" name="Parallelogram 26"/>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8" name="Parallelogram 27"/>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9" name="Parallelogram 28"/>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0" name="Parallelogram 29"/>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1" name="Parallelogram 30"/>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2" name="Parallelogram 31"/>
          <p:cNvSpPr/>
          <p:nvPr/>
        </p:nvSpPr>
        <p:spPr>
          <a:xfrm>
            <a:off x="-800099" y="4852033"/>
            <a:ext cx="1750536" cy="1148717"/>
          </a:xfrm>
          <a:prstGeom prst="parallelogram">
            <a:avLst>
              <a:gd name="adj" fmla="val 707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Parallelogram 32"/>
          <p:cNvSpPr/>
          <p:nvPr/>
        </p:nvSpPr>
        <p:spPr>
          <a:xfrm>
            <a:off x="3332109" y="4908359"/>
            <a:ext cx="360176" cy="417194"/>
          </a:xfrm>
          <a:prstGeom prst="parallelogram">
            <a:avLst>
              <a:gd name="adj" fmla="val 5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arallelogram 42"/>
          <p:cNvSpPr/>
          <p:nvPr/>
        </p:nvSpPr>
        <p:spPr>
          <a:xfrm flipH="1">
            <a:off x="6625566" y="4855486"/>
            <a:ext cx="622048" cy="1148717"/>
          </a:xfrm>
          <a:prstGeom prst="parallelogram">
            <a:avLst>
              <a:gd name="adj" fmla="val 7638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Parallelogram 43"/>
          <p:cNvSpPr/>
          <p:nvPr/>
        </p:nvSpPr>
        <p:spPr>
          <a:xfrm rot="10800000" flipH="1">
            <a:off x="6750305" y="4856953"/>
            <a:ext cx="2823309" cy="1148717"/>
          </a:xfrm>
          <a:prstGeom prst="parallelogram">
            <a:avLst>
              <a:gd name="adj" fmla="val 4280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Parallelogram 39"/>
          <p:cNvSpPr/>
          <p:nvPr/>
        </p:nvSpPr>
        <p:spPr>
          <a:xfrm>
            <a:off x="3076322" y="5492812"/>
            <a:ext cx="360176" cy="417194"/>
          </a:xfrm>
          <a:prstGeom prst="parallelogram">
            <a:avLst>
              <a:gd name="adj" fmla="val 5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l="10872" t="38936" r="64199" b="15296"/>
          <a:stretch/>
        </p:blipFill>
        <p:spPr>
          <a:xfrm flipH="1">
            <a:off x="-246935" y="2292298"/>
            <a:ext cx="2164177" cy="3876081"/>
          </a:xfrm>
          <a:prstGeom prst="rect">
            <a:avLst/>
          </a:prstGeom>
          <a:noFill/>
        </p:spPr>
      </p:pic>
      <p:grpSp>
        <p:nvGrpSpPr>
          <p:cNvPr id="35" name="Group 34"/>
          <p:cNvGrpSpPr/>
          <p:nvPr/>
        </p:nvGrpSpPr>
        <p:grpSpPr>
          <a:xfrm>
            <a:off x="-6838" y="5986883"/>
            <a:ext cx="9152204" cy="879992"/>
            <a:chOff x="-6838" y="5986894"/>
            <a:chExt cx="9152204" cy="871106"/>
          </a:xfrm>
        </p:grpSpPr>
        <p:sp>
          <p:nvSpPr>
            <p:cNvPr id="38" name="Rectangle 37"/>
            <p:cNvSpPr/>
            <p:nvPr/>
          </p:nvSpPr>
          <p:spPr>
            <a:xfrm>
              <a:off x="0" y="5997199"/>
              <a:ext cx="9144000" cy="860801"/>
            </a:xfrm>
            <a:prstGeom prst="rect">
              <a:avLst/>
            </a:prstGeom>
            <a:solidFill>
              <a:srgbClr val="6633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9" name="Rectangle 38"/>
            <p:cNvSpPr/>
            <p:nvPr/>
          </p:nvSpPr>
          <p:spPr>
            <a:xfrm>
              <a:off x="-6838" y="5997199"/>
              <a:ext cx="9144000" cy="111443"/>
            </a:xfrm>
            <a:prstGeom prst="rect">
              <a:avLst/>
            </a:prstGeom>
            <a:solidFill>
              <a:schemeClr val="tx1">
                <a:lumMod val="85000"/>
                <a:lumOff val="1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1" name="Rectangle 40"/>
            <p:cNvSpPr/>
            <p:nvPr/>
          </p:nvSpPr>
          <p:spPr>
            <a:xfrm>
              <a:off x="7079905" y="5986894"/>
              <a:ext cx="2065461" cy="100133"/>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grpSp>
      <p:sp>
        <p:nvSpPr>
          <p:cNvPr id="36" name="TextBox 35"/>
          <p:cNvSpPr txBox="1"/>
          <p:nvPr/>
        </p:nvSpPr>
        <p:spPr>
          <a:xfrm>
            <a:off x="768702" y="447586"/>
            <a:ext cx="4484067" cy="2554545"/>
          </a:xfrm>
          <a:prstGeom prst="rect">
            <a:avLst/>
          </a:prstGeom>
          <a:noFill/>
        </p:spPr>
        <p:txBody>
          <a:bodyPr wrap="square" rtlCol="0">
            <a:spAutoFit/>
          </a:bodyPr>
          <a:lstStyle/>
          <a:p>
            <a:pPr algn="ctr"/>
            <a:r>
              <a:rPr lang="en-US" sz="4000" b="1" dirty="0">
                <a:solidFill>
                  <a:schemeClr val="accent2"/>
                </a:solidFill>
              </a:rPr>
              <a:t>Our built environment also includes what is not here</a:t>
            </a:r>
          </a:p>
        </p:txBody>
      </p:sp>
    </p:spTree>
    <p:extLst>
      <p:ext uri="{BB962C8B-B14F-4D97-AF65-F5344CB8AC3E}">
        <p14:creationId xmlns:p14="http://schemas.microsoft.com/office/powerpoint/2010/main" val="3005460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Rectangle 5"/>
          <p:cNvSpPr/>
          <p:nvPr/>
        </p:nvSpPr>
        <p:spPr>
          <a:xfrm>
            <a:off x="85725" y="4852035"/>
            <a:ext cx="8941118" cy="1114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2" name="Rectangle 11"/>
          <p:cNvSpPr/>
          <p:nvPr/>
        </p:nvSpPr>
        <p:spPr>
          <a:xfrm>
            <a:off x="85725" y="4852034"/>
            <a:ext cx="8941118" cy="1152168"/>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4" name="Parallelogram 33"/>
          <p:cNvSpPr/>
          <p:nvPr/>
        </p:nvSpPr>
        <p:spPr>
          <a:xfrm>
            <a:off x="2714" y="4852033"/>
            <a:ext cx="1060878" cy="1148717"/>
          </a:xfrm>
          <a:prstGeom prst="parallelogram">
            <a:avLst>
              <a:gd name="adj" fmla="val 7076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Cloud Callout 9"/>
          <p:cNvSpPr/>
          <p:nvPr/>
        </p:nvSpPr>
        <p:spPr>
          <a:xfrm>
            <a:off x="930115" y="900281"/>
            <a:ext cx="3806731" cy="2032923"/>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121958" y="1509037"/>
            <a:ext cx="4062045" cy="707886"/>
          </a:xfrm>
          <a:prstGeom prst="rect">
            <a:avLst/>
          </a:prstGeom>
          <a:noFill/>
        </p:spPr>
        <p:txBody>
          <a:bodyPr wrap="square" rtlCol="0">
            <a:spAutoFit/>
          </a:bodyPr>
          <a:lstStyle/>
          <a:p>
            <a:r>
              <a:rPr lang="en-US" sz="4000" b="1" dirty="0">
                <a:solidFill>
                  <a:schemeClr val="accent2"/>
                </a:solidFill>
              </a:rPr>
              <a:t>What’s missing?</a:t>
            </a:r>
          </a:p>
        </p:txBody>
      </p:sp>
      <p:grpSp>
        <p:nvGrpSpPr>
          <p:cNvPr id="3" name="Group 2"/>
          <p:cNvGrpSpPr/>
          <p:nvPr/>
        </p:nvGrpSpPr>
        <p:grpSpPr>
          <a:xfrm>
            <a:off x="5362267" y="676796"/>
            <a:ext cx="2199659" cy="2129215"/>
            <a:chOff x="7149689" y="-240606"/>
            <a:chExt cx="2932878" cy="2838953"/>
          </a:xfrm>
        </p:grpSpPr>
        <p:sp>
          <p:nvSpPr>
            <p:cNvPr id="9" name="Oval 8"/>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Parallelogram 24"/>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6" name="Parallelogram 25"/>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7" name="Parallelogram 26"/>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8" name="Parallelogram 27"/>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9" name="Parallelogram 28"/>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0" name="Parallelogram 29"/>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1" name="Parallelogram 30"/>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2" name="Parallelogram 31"/>
          <p:cNvSpPr/>
          <p:nvPr/>
        </p:nvSpPr>
        <p:spPr>
          <a:xfrm>
            <a:off x="-800099" y="4852033"/>
            <a:ext cx="1750536" cy="1148717"/>
          </a:xfrm>
          <a:prstGeom prst="parallelogram">
            <a:avLst>
              <a:gd name="adj" fmla="val 707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Parallelogram 32"/>
          <p:cNvSpPr/>
          <p:nvPr/>
        </p:nvSpPr>
        <p:spPr>
          <a:xfrm>
            <a:off x="3332109" y="4908359"/>
            <a:ext cx="360176" cy="417194"/>
          </a:xfrm>
          <a:prstGeom prst="parallelogram">
            <a:avLst>
              <a:gd name="adj" fmla="val 5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arallelogram 42"/>
          <p:cNvSpPr/>
          <p:nvPr/>
        </p:nvSpPr>
        <p:spPr>
          <a:xfrm flipH="1">
            <a:off x="6625566" y="4855486"/>
            <a:ext cx="622048" cy="1148717"/>
          </a:xfrm>
          <a:prstGeom prst="parallelogram">
            <a:avLst>
              <a:gd name="adj" fmla="val 7638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Parallelogram 43"/>
          <p:cNvSpPr/>
          <p:nvPr/>
        </p:nvSpPr>
        <p:spPr>
          <a:xfrm rot="10800000" flipH="1">
            <a:off x="6750305" y="4856953"/>
            <a:ext cx="2823309" cy="1148717"/>
          </a:xfrm>
          <a:prstGeom prst="parallelogram">
            <a:avLst>
              <a:gd name="adj" fmla="val 4280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Parallelogram 39"/>
          <p:cNvSpPr/>
          <p:nvPr/>
        </p:nvSpPr>
        <p:spPr>
          <a:xfrm>
            <a:off x="3076322" y="5492812"/>
            <a:ext cx="360176" cy="417194"/>
          </a:xfrm>
          <a:prstGeom prst="parallelogram">
            <a:avLst>
              <a:gd name="adj" fmla="val 5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l="10872" t="38936" r="64199" b="15296"/>
          <a:stretch/>
        </p:blipFill>
        <p:spPr>
          <a:xfrm flipH="1">
            <a:off x="-246935" y="2292298"/>
            <a:ext cx="2164177" cy="3876081"/>
          </a:xfrm>
          <a:prstGeom prst="rect">
            <a:avLst/>
          </a:prstGeom>
          <a:noFill/>
        </p:spPr>
      </p:pic>
      <p:grpSp>
        <p:nvGrpSpPr>
          <p:cNvPr id="35" name="Group 34"/>
          <p:cNvGrpSpPr/>
          <p:nvPr/>
        </p:nvGrpSpPr>
        <p:grpSpPr>
          <a:xfrm>
            <a:off x="-6838" y="5986883"/>
            <a:ext cx="9152204" cy="879992"/>
            <a:chOff x="-6838" y="5986894"/>
            <a:chExt cx="9152204" cy="871106"/>
          </a:xfrm>
        </p:grpSpPr>
        <p:sp>
          <p:nvSpPr>
            <p:cNvPr id="38" name="Rectangle 37"/>
            <p:cNvSpPr/>
            <p:nvPr/>
          </p:nvSpPr>
          <p:spPr>
            <a:xfrm>
              <a:off x="0" y="5997199"/>
              <a:ext cx="9144000" cy="860801"/>
            </a:xfrm>
            <a:prstGeom prst="rect">
              <a:avLst/>
            </a:prstGeom>
            <a:solidFill>
              <a:srgbClr val="6633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9" name="Rectangle 38"/>
            <p:cNvSpPr/>
            <p:nvPr/>
          </p:nvSpPr>
          <p:spPr>
            <a:xfrm>
              <a:off x="-6838" y="5997199"/>
              <a:ext cx="9144000" cy="111443"/>
            </a:xfrm>
            <a:prstGeom prst="rect">
              <a:avLst/>
            </a:prstGeom>
            <a:solidFill>
              <a:schemeClr val="tx1">
                <a:lumMod val="85000"/>
                <a:lumOff val="1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1" name="Rectangle 40"/>
            <p:cNvSpPr/>
            <p:nvPr/>
          </p:nvSpPr>
          <p:spPr>
            <a:xfrm>
              <a:off x="7079905" y="5986894"/>
              <a:ext cx="2065461" cy="100133"/>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402750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91" y="1312853"/>
            <a:ext cx="5042174" cy="555296"/>
          </a:xfrm>
        </p:spPr>
        <p:txBody>
          <a:bodyPr>
            <a:noAutofit/>
          </a:bodyPr>
          <a:lstStyle/>
          <a:p>
            <a:r>
              <a:rPr lang="en-US" dirty="0">
                <a:latin typeface="Adobe Gothic Std B" panose="020B0800000000000000" pitchFamily="34" charset="-128"/>
                <a:ea typeface="Adobe Gothic Std B" panose="020B0800000000000000" pitchFamily="34" charset="-128"/>
              </a:rPr>
              <a:t>BROUGHT TO YOU BY: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177" y="2393456"/>
            <a:ext cx="1785938" cy="1143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176" y="4041713"/>
            <a:ext cx="1587956" cy="6231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6177" y="4031774"/>
            <a:ext cx="1620413" cy="607274"/>
          </a:xfrm>
          <a:prstGeom prst="rect">
            <a:avLst/>
          </a:prstGeom>
        </p:spPr>
      </p:pic>
      <p:sp>
        <p:nvSpPr>
          <p:cNvPr id="8" name="Content Placeholder 2"/>
          <p:cNvSpPr txBox="1">
            <a:spLocks/>
          </p:cNvSpPr>
          <p:nvPr/>
        </p:nvSpPr>
        <p:spPr>
          <a:xfrm>
            <a:off x="3664139" y="2568705"/>
            <a:ext cx="4804000" cy="809856"/>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Arizona Nutrition Network</a:t>
            </a:r>
          </a:p>
        </p:txBody>
      </p:sp>
      <p:sp>
        <p:nvSpPr>
          <p:cNvPr id="9" name="Content Placeholder 2"/>
          <p:cNvSpPr txBox="1">
            <a:spLocks/>
          </p:cNvSpPr>
          <p:nvPr/>
        </p:nvSpPr>
        <p:spPr>
          <a:xfrm>
            <a:off x="3664138" y="4031774"/>
            <a:ext cx="4804000" cy="809856"/>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PLAN*et </a:t>
            </a:r>
          </a:p>
        </p:txBody>
      </p:sp>
    </p:spTree>
    <p:extLst>
      <p:ext uri="{BB962C8B-B14F-4D97-AF65-F5344CB8AC3E}">
        <p14:creationId xmlns:p14="http://schemas.microsoft.com/office/powerpoint/2010/main" val="510794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 name="Cube 38"/>
          <p:cNvSpPr/>
          <p:nvPr/>
        </p:nvSpPr>
        <p:spPr>
          <a:xfrm flipH="1">
            <a:off x="6512651" y="1377149"/>
            <a:ext cx="3262575" cy="2499037"/>
          </a:xfrm>
          <a:prstGeom prst="cube">
            <a:avLst>
              <a:gd name="adj" fmla="val 5701"/>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5" name="Picture 54" descr="En el cuaderno viajero...: diciembre 2014"/>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6973" y="1399360"/>
            <a:ext cx="2885596" cy="2700738"/>
          </a:xfrm>
          <a:prstGeom prst="rect">
            <a:avLst/>
          </a:prstGeom>
        </p:spPr>
      </p:pic>
      <p:sp>
        <p:nvSpPr>
          <p:cNvPr id="74" name="Rectangle 73"/>
          <p:cNvSpPr/>
          <p:nvPr/>
        </p:nvSpPr>
        <p:spPr>
          <a:xfrm>
            <a:off x="-17679" y="3801124"/>
            <a:ext cx="9143999" cy="3022916"/>
          </a:xfrm>
          <a:prstGeom prst="rect">
            <a:avLst/>
          </a:prstGeom>
          <a:solidFill>
            <a:srgbClr val="D8BC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6" name="Trapezoid 55"/>
          <p:cNvSpPr/>
          <p:nvPr/>
        </p:nvSpPr>
        <p:spPr>
          <a:xfrm>
            <a:off x="-17968" y="5372373"/>
            <a:ext cx="9144001" cy="1474521"/>
          </a:xfrm>
          <a:prstGeom prst="trapezoid">
            <a:avLst>
              <a:gd name="adj" fmla="val 0"/>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Cube 50"/>
          <p:cNvSpPr/>
          <p:nvPr/>
        </p:nvSpPr>
        <p:spPr>
          <a:xfrm>
            <a:off x="-969747" y="4366393"/>
            <a:ext cx="11083492" cy="1071555"/>
          </a:xfrm>
          <a:prstGeom prst="cube">
            <a:avLst>
              <a:gd name="adj" fmla="val 88123"/>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4" name="Group 13"/>
          <p:cNvGrpSpPr/>
          <p:nvPr/>
        </p:nvGrpSpPr>
        <p:grpSpPr>
          <a:xfrm>
            <a:off x="4820801" y="-603350"/>
            <a:ext cx="2194917" cy="2124625"/>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7" name="Cube 36"/>
          <p:cNvSpPr/>
          <p:nvPr/>
        </p:nvSpPr>
        <p:spPr>
          <a:xfrm flipH="1">
            <a:off x="2612154" y="1468462"/>
            <a:ext cx="3262575" cy="2499037"/>
          </a:xfrm>
          <a:prstGeom prst="cube">
            <a:avLst>
              <a:gd name="adj" fmla="val 5701"/>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Cube 3"/>
          <p:cNvSpPr/>
          <p:nvPr/>
        </p:nvSpPr>
        <p:spPr>
          <a:xfrm>
            <a:off x="-336944" y="3059290"/>
            <a:ext cx="9480944" cy="1134889"/>
          </a:xfrm>
          <a:prstGeom prst="cube">
            <a:avLst>
              <a:gd name="adj" fmla="val 6883"/>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489" y="2614832"/>
            <a:ext cx="1411687" cy="2372583"/>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9267" t="38713" r="65462"/>
          <a:stretch/>
        </p:blipFill>
        <p:spPr>
          <a:xfrm flipH="1">
            <a:off x="1346411" y="2713883"/>
            <a:ext cx="1331284" cy="3149687"/>
          </a:xfrm>
          <a:prstGeom prst="rect">
            <a:avLst/>
          </a:prstGeom>
          <a:noFill/>
        </p:spPr>
      </p:pic>
      <p:grpSp>
        <p:nvGrpSpPr>
          <p:cNvPr id="13" name="Group 12"/>
          <p:cNvGrpSpPr/>
          <p:nvPr/>
        </p:nvGrpSpPr>
        <p:grpSpPr>
          <a:xfrm>
            <a:off x="3126072" y="3051331"/>
            <a:ext cx="655390" cy="1785217"/>
            <a:chOff x="-1365491" y="2945146"/>
            <a:chExt cx="655390" cy="1785217"/>
          </a:xfrm>
        </p:grpSpPr>
        <p:sp>
          <p:nvSpPr>
            <p:cNvPr id="12" name="Rectangle 11"/>
            <p:cNvSpPr/>
            <p:nvPr/>
          </p:nvSpPr>
          <p:spPr>
            <a:xfrm>
              <a:off x="-1056006" y="3807340"/>
              <a:ext cx="56338" cy="9230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 name="Group 10"/>
            <p:cNvGrpSpPr/>
            <p:nvPr/>
          </p:nvGrpSpPr>
          <p:grpSpPr>
            <a:xfrm>
              <a:off x="-1365491" y="2945146"/>
              <a:ext cx="655390" cy="898920"/>
              <a:chOff x="-1365491" y="2945146"/>
              <a:chExt cx="655390" cy="898920"/>
            </a:xfrm>
          </p:grpSpPr>
          <p:sp>
            <p:nvSpPr>
              <p:cNvPr id="10" name="Rectangle: Rounded Corners 9"/>
              <p:cNvSpPr/>
              <p:nvPr/>
            </p:nvSpPr>
            <p:spPr>
              <a:xfrm>
                <a:off x="-1365491" y="2945146"/>
                <a:ext cx="655390" cy="898920"/>
              </a:xfrm>
              <a:prstGeom prst="roundRect">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5" name="Group 74"/>
              <p:cNvGrpSpPr/>
              <p:nvPr/>
            </p:nvGrpSpPr>
            <p:grpSpPr>
              <a:xfrm>
                <a:off x="-1295307" y="3091983"/>
                <a:ext cx="551892" cy="605246"/>
                <a:chOff x="3736468" y="2693270"/>
                <a:chExt cx="1717632" cy="1883684"/>
              </a:xfrm>
            </p:grpSpPr>
            <p:pic>
              <p:nvPicPr>
                <p:cNvPr id="79" name="Picture 7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39216" t="17216" b="14452"/>
                <a:stretch/>
              </p:blipFill>
              <p:spPr>
                <a:xfrm flipH="1">
                  <a:off x="3736468" y="2693270"/>
                  <a:ext cx="1717632" cy="1883684"/>
                </a:xfrm>
                <a:prstGeom prst="rect">
                  <a:avLst/>
                </a:prstGeom>
                <a:noFill/>
              </p:spPr>
            </p:pic>
            <p:pic>
              <p:nvPicPr>
                <p:cNvPr id="77" name="Picture 76"/>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10872" t="38936" r="64199" b="15296"/>
                <a:stretch/>
              </p:blipFill>
              <p:spPr>
                <a:xfrm flipH="1">
                  <a:off x="4481235" y="3229245"/>
                  <a:ext cx="639915" cy="1146100"/>
                </a:xfrm>
                <a:prstGeom prst="rect">
                  <a:avLst/>
                </a:prstGeom>
                <a:noFill/>
              </p:spPr>
            </p:pic>
          </p:grpSp>
        </p:grpSp>
      </p:grpSp>
      <p:grpSp>
        <p:nvGrpSpPr>
          <p:cNvPr id="2" name="Group 1"/>
          <p:cNvGrpSpPr/>
          <p:nvPr/>
        </p:nvGrpSpPr>
        <p:grpSpPr>
          <a:xfrm>
            <a:off x="2163068" y="5843102"/>
            <a:ext cx="1845094" cy="395603"/>
            <a:chOff x="2213480" y="4262736"/>
            <a:chExt cx="1845094" cy="395603"/>
          </a:xfrm>
        </p:grpSpPr>
        <p:grpSp>
          <p:nvGrpSpPr>
            <p:cNvPr id="52" name="Group 51"/>
            <p:cNvGrpSpPr/>
            <p:nvPr/>
          </p:nvGrpSpPr>
          <p:grpSpPr>
            <a:xfrm>
              <a:off x="2213480" y="4281358"/>
              <a:ext cx="474170" cy="376981"/>
              <a:chOff x="1810940" y="4203864"/>
              <a:chExt cx="474170" cy="376981"/>
            </a:xfrm>
          </p:grpSpPr>
          <p:sp>
            <p:nvSpPr>
              <p:cNvPr id="64" name="Freeform 4"/>
              <p:cNvSpPr/>
              <p:nvPr/>
            </p:nvSpPr>
            <p:spPr>
              <a:xfrm>
                <a:off x="181094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41"/>
              <p:cNvSpPr/>
              <p:nvPr/>
            </p:nvSpPr>
            <p:spPr>
              <a:xfrm>
                <a:off x="200693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44"/>
              <p:cNvSpPr/>
              <p:nvPr/>
            </p:nvSpPr>
            <p:spPr>
              <a:xfrm>
                <a:off x="2219748" y="4212710"/>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3584404" y="4262736"/>
              <a:ext cx="474170" cy="376981"/>
              <a:chOff x="1810940" y="4203864"/>
              <a:chExt cx="474170" cy="376981"/>
            </a:xfrm>
          </p:grpSpPr>
          <p:sp>
            <p:nvSpPr>
              <p:cNvPr id="68" name="Freeform 46"/>
              <p:cNvSpPr/>
              <p:nvPr/>
            </p:nvSpPr>
            <p:spPr>
              <a:xfrm>
                <a:off x="181094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47"/>
              <p:cNvSpPr/>
              <p:nvPr/>
            </p:nvSpPr>
            <p:spPr>
              <a:xfrm>
                <a:off x="200693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48"/>
              <p:cNvSpPr/>
              <p:nvPr/>
            </p:nvSpPr>
            <p:spPr>
              <a:xfrm>
                <a:off x="2219748" y="4212710"/>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a:off x="1633545" y="1326994"/>
            <a:ext cx="3125421" cy="1337133"/>
            <a:chOff x="1307261" y="362390"/>
            <a:chExt cx="3125421" cy="1337133"/>
          </a:xfrm>
        </p:grpSpPr>
        <p:sp>
          <p:nvSpPr>
            <p:cNvPr id="30" name="Cloud Callout 9"/>
            <p:cNvSpPr/>
            <p:nvPr/>
          </p:nvSpPr>
          <p:spPr>
            <a:xfrm>
              <a:off x="1307261" y="362390"/>
              <a:ext cx="3125421" cy="1337133"/>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TextBox 90"/>
            <p:cNvSpPr txBox="1"/>
            <p:nvPr/>
          </p:nvSpPr>
          <p:spPr>
            <a:xfrm>
              <a:off x="1734441" y="769936"/>
              <a:ext cx="2400300" cy="461665"/>
            </a:xfrm>
            <a:prstGeom prst="rect">
              <a:avLst/>
            </a:prstGeom>
            <a:noFill/>
          </p:spPr>
          <p:txBody>
            <a:bodyPr wrap="square" rtlCol="0">
              <a:spAutoFit/>
            </a:bodyPr>
            <a:lstStyle/>
            <a:p>
              <a:r>
                <a:rPr lang="en-US" sz="2400" b="1" dirty="0"/>
                <a:t>What’s missing?</a:t>
              </a:r>
            </a:p>
          </p:txBody>
        </p:sp>
      </p:grpSp>
      <p:grpSp>
        <p:nvGrpSpPr>
          <p:cNvPr id="41" name="Group 40"/>
          <p:cNvGrpSpPr/>
          <p:nvPr/>
        </p:nvGrpSpPr>
        <p:grpSpPr>
          <a:xfrm>
            <a:off x="2384970" y="4638746"/>
            <a:ext cx="1845094" cy="395603"/>
            <a:chOff x="2213480" y="4262736"/>
            <a:chExt cx="1845094" cy="395603"/>
          </a:xfrm>
        </p:grpSpPr>
        <p:grpSp>
          <p:nvGrpSpPr>
            <p:cNvPr id="42" name="Group 41"/>
            <p:cNvGrpSpPr/>
            <p:nvPr/>
          </p:nvGrpSpPr>
          <p:grpSpPr>
            <a:xfrm>
              <a:off x="2213480" y="4281358"/>
              <a:ext cx="474170" cy="376981"/>
              <a:chOff x="1810940" y="4203864"/>
              <a:chExt cx="474170" cy="376981"/>
            </a:xfrm>
          </p:grpSpPr>
          <p:sp>
            <p:nvSpPr>
              <p:cNvPr id="48" name="Freeform 4"/>
              <p:cNvSpPr/>
              <p:nvPr/>
            </p:nvSpPr>
            <p:spPr>
              <a:xfrm>
                <a:off x="181094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1"/>
              <p:cNvSpPr/>
              <p:nvPr/>
            </p:nvSpPr>
            <p:spPr>
              <a:xfrm>
                <a:off x="200693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4"/>
              <p:cNvSpPr/>
              <p:nvPr/>
            </p:nvSpPr>
            <p:spPr>
              <a:xfrm>
                <a:off x="2219748" y="4212710"/>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584404" y="4262736"/>
              <a:ext cx="474170" cy="376981"/>
              <a:chOff x="1810940" y="4203864"/>
              <a:chExt cx="474170" cy="376981"/>
            </a:xfrm>
          </p:grpSpPr>
          <p:sp>
            <p:nvSpPr>
              <p:cNvPr id="44" name="Freeform 46"/>
              <p:cNvSpPr/>
              <p:nvPr/>
            </p:nvSpPr>
            <p:spPr>
              <a:xfrm>
                <a:off x="181094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7"/>
              <p:cNvSpPr/>
              <p:nvPr/>
            </p:nvSpPr>
            <p:spPr>
              <a:xfrm>
                <a:off x="2006930" y="4203864"/>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8"/>
              <p:cNvSpPr/>
              <p:nvPr/>
            </p:nvSpPr>
            <p:spPr>
              <a:xfrm>
                <a:off x="2219748" y="4212710"/>
                <a:ext cx="65362" cy="368135"/>
              </a:xfrm>
              <a:custGeom>
                <a:avLst/>
                <a:gdLst>
                  <a:gd name="connsiteX0" fmla="*/ 118754 w 142997"/>
                  <a:gd name="connsiteY0" fmla="*/ 0 h 641268"/>
                  <a:gd name="connsiteX1" fmla="*/ 59377 w 142997"/>
                  <a:gd name="connsiteY1" fmla="*/ 47502 h 641268"/>
                  <a:gd name="connsiteX2" fmla="*/ 11876 w 142997"/>
                  <a:gd name="connsiteY2" fmla="*/ 118754 h 641268"/>
                  <a:gd name="connsiteX3" fmla="*/ 0 w 142997"/>
                  <a:gd name="connsiteY3" fmla="*/ 166255 h 641268"/>
                  <a:gd name="connsiteX4" fmla="*/ 11876 w 142997"/>
                  <a:gd name="connsiteY4" fmla="*/ 261258 h 641268"/>
                  <a:gd name="connsiteX5" fmla="*/ 35626 w 142997"/>
                  <a:gd name="connsiteY5" fmla="*/ 296884 h 641268"/>
                  <a:gd name="connsiteX6" fmla="*/ 106878 w 142997"/>
                  <a:gd name="connsiteY6" fmla="*/ 356260 h 641268"/>
                  <a:gd name="connsiteX7" fmla="*/ 118754 w 142997"/>
                  <a:gd name="connsiteY7" fmla="*/ 391886 h 641268"/>
                  <a:gd name="connsiteX8" fmla="*/ 142504 w 142997"/>
                  <a:gd name="connsiteY8" fmla="*/ 427512 h 641268"/>
                  <a:gd name="connsiteX9" fmla="*/ 130629 w 142997"/>
                  <a:gd name="connsiteY9" fmla="*/ 558141 h 641268"/>
                  <a:gd name="connsiteX10" fmla="*/ 130629 w 142997"/>
                  <a:gd name="connsiteY10" fmla="*/ 641268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97" h="641268">
                    <a:moveTo>
                      <a:pt x="118754" y="0"/>
                    </a:moveTo>
                    <a:cubicBezTo>
                      <a:pt x="98962" y="15834"/>
                      <a:pt x="76333" y="28662"/>
                      <a:pt x="59377" y="47502"/>
                    </a:cubicBezTo>
                    <a:cubicBezTo>
                      <a:pt x="40282" y="68719"/>
                      <a:pt x="11876" y="118754"/>
                      <a:pt x="11876" y="118754"/>
                    </a:cubicBezTo>
                    <a:cubicBezTo>
                      <a:pt x="7917" y="134588"/>
                      <a:pt x="0" y="149934"/>
                      <a:pt x="0" y="166255"/>
                    </a:cubicBezTo>
                    <a:cubicBezTo>
                      <a:pt x="0" y="198169"/>
                      <a:pt x="3479" y="230468"/>
                      <a:pt x="11876" y="261258"/>
                    </a:cubicBezTo>
                    <a:cubicBezTo>
                      <a:pt x="15631" y="275027"/>
                      <a:pt x="26489" y="285920"/>
                      <a:pt x="35626" y="296884"/>
                    </a:cubicBezTo>
                    <a:cubicBezTo>
                      <a:pt x="64200" y="331173"/>
                      <a:pt x="71848" y="332907"/>
                      <a:pt x="106878" y="356260"/>
                    </a:cubicBezTo>
                    <a:cubicBezTo>
                      <a:pt x="110837" y="368135"/>
                      <a:pt x="113156" y="380690"/>
                      <a:pt x="118754" y="391886"/>
                    </a:cubicBezTo>
                    <a:cubicBezTo>
                      <a:pt x="125137" y="404651"/>
                      <a:pt x="141487" y="413276"/>
                      <a:pt x="142504" y="427512"/>
                    </a:cubicBezTo>
                    <a:cubicBezTo>
                      <a:pt x="145619" y="471123"/>
                      <a:pt x="133054" y="514486"/>
                      <a:pt x="130629" y="558141"/>
                    </a:cubicBezTo>
                    <a:cubicBezTo>
                      <a:pt x="129092" y="585807"/>
                      <a:pt x="130629" y="613559"/>
                      <a:pt x="130629" y="641268"/>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29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 name="Cube 38"/>
          <p:cNvSpPr/>
          <p:nvPr/>
        </p:nvSpPr>
        <p:spPr>
          <a:xfrm flipH="1">
            <a:off x="6512651" y="1377149"/>
            <a:ext cx="3262575" cy="2499037"/>
          </a:xfrm>
          <a:prstGeom prst="cube">
            <a:avLst>
              <a:gd name="adj" fmla="val 5701"/>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5" name="Picture 54" descr="En el cuaderno viajero...: diciembre 2014"/>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6973" y="1399360"/>
            <a:ext cx="2885596" cy="2700738"/>
          </a:xfrm>
          <a:prstGeom prst="rect">
            <a:avLst/>
          </a:prstGeom>
        </p:spPr>
      </p:pic>
      <p:sp>
        <p:nvSpPr>
          <p:cNvPr id="74" name="Rectangle 73"/>
          <p:cNvSpPr/>
          <p:nvPr/>
        </p:nvSpPr>
        <p:spPr>
          <a:xfrm>
            <a:off x="-17679" y="3801124"/>
            <a:ext cx="9143999" cy="3022916"/>
          </a:xfrm>
          <a:prstGeom prst="rect">
            <a:avLst/>
          </a:prstGeom>
          <a:solidFill>
            <a:srgbClr val="D8BC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6" name="Trapezoid 55"/>
          <p:cNvSpPr/>
          <p:nvPr/>
        </p:nvSpPr>
        <p:spPr>
          <a:xfrm>
            <a:off x="-17968" y="5372373"/>
            <a:ext cx="9144001" cy="1474521"/>
          </a:xfrm>
          <a:prstGeom prst="trapezoid">
            <a:avLst>
              <a:gd name="adj" fmla="val 0"/>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Cube 50"/>
          <p:cNvSpPr/>
          <p:nvPr/>
        </p:nvSpPr>
        <p:spPr>
          <a:xfrm>
            <a:off x="-969747" y="4366393"/>
            <a:ext cx="11083492" cy="1071555"/>
          </a:xfrm>
          <a:prstGeom prst="cube">
            <a:avLst>
              <a:gd name="adj" fmla="val 88123"/>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4" name="Group 13"/>
          <p:cNvGrpSpPr/>
          <p:nvPr/>
        </p:nvGrpSpPr>
        <p:grpSpPr>
          <a:xfrm>
            <a:off x="4820801" y="-603350"/>
            <a:ext cx="2194917" cy="2124625"/>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7" name="Cube 36"/>
          <p:cNvSpPr/>
          <p:nvPr/>
        </p:nvSpPr>
        <p:spPr>
          <a:xfrm flipH="1">
            <a:off x="2612154" y="1468462"/>
            <a:ext cx="3262575" cy="2499037"/>
          </a:xfrm>
          <a:prstGeom prst="cube">
            <a:avLst>
              <a:gd name="adj" fmla="val 5701"/>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Cube 3"/>
          <p:cNvSpPr/>
          <p:nvPr/>
        </p:nvSpPr>
        <p:spPr>
          <a:xfrm>
            <a:off x="-336944" y="3059290"/>
            <a:ext cx="9480944" cy="1134889"/>
          </a:xfrm>
          <a:prstGeom prst="cube">
            <a:avLst>
              <a:gd name="adj" fmla="val 6883"/>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126072" y="3051331"/>
            <a:ext cx="655390" cy="1785217"/>
            <a:chOff x="-1365491" y="2945146"/>
            <a:chExt cx="655390" cy="1785217"/>
          </a:xfrm>
        </p:grpSpPr>
        <p:sp>
          <p:nvSpPr>
            <p:cNvPr id="12" name="Rectangle 11"/>
            <p:cNvSpPr/>
            <p:nvPr/>
          </p:nvSpPr>
          <p:spPr>
            <a:xfrm>
              <a:off x="-1056006" y="3807340"/>
              <a:ext cx="56338" cy="9230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 name="Group 10"/>
            <p:cNvGrpSpPr/>
            <p:nvPr/>
          </p:nvGrpSpPr>
          <p:grpSpPr>
            <a:xfrm>
              <a:off x="-1365491" y="2945146"/>
              <a:ext cx="655390" cy="898920"/>
              <a:chOff x="-1365491" y="2945146"/>
              <a:chExt cx="655390" cy="898920"/>
            </a:xfrm>
          </p:grpSpPr>
          <p:sp>
            <p:nvSpPr>
              <p:cNvPr id="10" name="Rectangle: Rounded Corners 9"/>
              <p:cNvSpPr/>
              <p:nvPr/>
            </p:nvSpPr>
            <p:spPr>
              <a:xfrm>
                <a:off x="-1365491" y="2945146"/>
                <a:ext cx="655390" cy="898920"/>
              </a:xfrm>
              <a:prstGeom prst="roundRect">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5" name="Group 74"/>
              <p:cNvGrpSpPr/>
              <p:nvPr/>
            </p:nvGrpSpPr>
            <p:grpSpPr>
              <a:xfrm>
                <a:off x="-1295307" y="3091983"/>
                <a:ext cx="551892" cy="605246"/>
                <a:chOff x="3736468" y="2693270"/>
                <a:chExt cx="1717632" cy="1883684"/>
              </a:xfrm>
            </p:grpSpPr>
            <p:pic>
              <p:nvPicPr>
                <p:cNvPr id="79" name="Picture 78"/>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39216" t="17216" b="14452"/>
                <a:stretch/>
              </p:blipFill>
              <p:spPr>
                <a:xfrm flipH="1">
                  <a:off x="3736468" y="2693270"/>
                  <a:ext cx="1717632" cy="1883684"/>
                </a:xfrm>
                <a:prstGeom prst="rect">
                  <a:avLst/>
                </a:prstGeom>
                <a:noFill/>
              </p:spPr>
            </p:pic>
            <p:pic>
              <p:nvPicPr>
                <p:cNvPr id="77" name="Picture 76"/>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10872" t="38936" r="64199" b="15296"/>
                <a:stretch/>
              </p:blipFill>
              <p:spPr>
                <a:xfrm flipH="1">
                  <a:off x="4481235" y="3229245"/>
                  <a:ext cx="639915" cy="1146100"/>
                </a:xfrm>
                <a:prstGeom prst="rect">
                  <a:avLst/>
                </a:prstGeom>
                <a:noFill/>
              </p:spPr>
            </p:pic>
          </p:grpSp>
        </p:grpSp>
      </p:grpSp>
      <p:sp>
        <p:nvSpPr>
          <p:cNvPr id="40" name="Trapezoid 39"/>
          <p:cNvSpPr/>
          <p:nvPr/>
        </p:nvSpPr>
        <p:spPr>
          <a:xfrm>
            <a:off x="4083594" y="1679342"/>
            <a:ext cx="3505926" cy="2732669"/>
          </a:xfrm>
          <a:prstGeom prst="trapezoid">
            <a:avLst>
              <a:gd name="adj" fmla="val 0"/>
            </a:avLst>
          </a:prstGeom>
          <a:blipFill dpi="0" rotWithShape="1">
            <a:blip r:embed="rId5">
              <a:alphaModFix amt="31000"/>
            </a:blip>
            <a:srcRect/>
            <a:tile tx="0" ty="0" sx="100000" sy="100000" flip="none" algn="tl"/>
          </a:blip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3795344" y="1679342"/>
            <a:ext cx="4043558" cy="452068"/>
          </a:xfrm>
          <a:prstGeom prst="trapezoid">
            <a:avLst>
              <a:gd name="adj" fmla="val 59975"/>
            </a:avLst>
          </a:prstGeom>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rapezoid 2"/>
          <p:cNvSpPr/>
          <p:nvPr/>
        </p:nvSpPr>
        <p:spPr>
          <a:xfrm>
            <a:off x="4342941" y="4178379"/>
            <a:ext cx="2859158" cy="448133"/>
          </a:xfrm>
          <a:prstGeom prst="trapezoid">
            <a:avLst>
              <a:gd name="adj" fmla="val 13870"/>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4356584" y="3679190"/>
            <a:ext cx="2859158" cy="448133"/>
          </a:xfrm>
          <a:prstGeom prst="trapezoid">
            <a:avLst>
              <a:gd name="adj" fmla="val 13870"/>
            </a:avLst>
          </a:prstGeom>
          <a:solidFill>
            <a:schemeClr val="accent2">
              <a:lumMod val="75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9267" t="38713" r="65462"/>
          <a:stretch/>
        </p:blipFill>
        <p:spPr>
          <a:xfrm flipH="1">
            <a:off x="4357598" y="2590030"/>
            <a:ext cx="1331284" cy="3149687"/>
          </a:xfrm>
          <a:prstGeom prst="rect">
            <a:avLst/>
          </a:prstGeom>
          <a:noFill/>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8579" y="2572120"/>
            <a:ext cx="1411687" cy="2372583"/>
          </a:xfrm>
          <a:prstGeom prst="rect">
            <a:avLst/>
          </a:prstGeom>
        </p:spPr>
      </p:pic>
      <p:pic>
        <p:nvPicPr>
          <p:cNvPr id="47" name="Picture 4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47630"/>
          <a:stretch/>
        </p:blipFill>
        <p:spPr>
          <a:xfrm rot="16200000">
            <a:off x="5313425" y="5211082"/>
            <a:ext cx="1225737" cy="1428736"/>
          </a:xfrm>
          <a:prstGeom prst="rect">
            <a:avLst/>
          </a:prstGeom>
        </p:spPr>
      </p:pic>
      <p:pic>
        <p:nvPicPr>
          <p:cNvPr id="48" name="Picture 47"/>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47630"/>
          <a:stretch/>
        </p:blipFill>
        <p:spPr>
          <a:xfrm rot="16200000">
            <a:off x="949245" y="5187141"/>
            <a:ext cx="1225737" cy="1428736"/>
          </a:xfrm>
          <a:prstGeom prst="rect">
            <a:avLst/>
          </a:prstGeom>
        </p:spPr>
      </p:pic>
      <p:pic>
        <p:nvPicPr>
          <p:cNvPr id="46" name="Picture 45" descr="Original file ‎ (SVG file, nominally 572 × 525 pixels, file size: 6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4268" y="3142487"/>
            <a:ext cx="2862602" cy="2617541"/>
          </a:xfrm>
          <a:prstGeom prst="rect">
            <a:avLst/>
          </a:prstGeom>
        </p:spPr>
      </p:pic>
      <p:sp>
        <p:nvSpPr>
          <p:cNvPr id="5" name="Rectangle 4"/>
          <p:cNvSpPr/>
          <p:nvPr/>
        </p:nvSpPr>
        <p:spPr>
          <a:xfrm>
            <a:off x="-35648" y="6514378"/>
            <a:ext cx="9193982" cy="167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376419" y="462881"/>
            <a:ext cx="3125421" cy="1337133"/>
            <a:chOff x="1307261" y="362390"/>
            <a:chExt cx="3125421" cy="1337133"/>
          </a:xfrm>
        </p:grpSpPr>
        <p:sp>
          <p:nvSpPr>
            <p:cNvPr id="30" name="Cloud Callout 9"/>
            <p:cNvSpPr/>
            <p:nvPr/>
          </p:nvSpPr>
          <p:spPr>
            <a:xfrm>
              <a:off x="1307261" y="362390"/>
              <a:ext cx="3125421" cy="1337133"/>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TextBox 90"/>
            <p:cNvSpPr txBox="1"/>
            <p:nvPr/>
          </p:nvSpPr>
          <p:spPr>
            <a:xfrm>
              <a:off x="1734441" y="769936"/>
              <a:ext cx="2400300" cy="461665"/>
            </a:xfrm>
            <a:prstGeom prst="rect">
              <a:avLst/>
            </a:prstGeom>
            <a:noFill/>
          </p:spPr>
          <p:txBody>
            <a:bodyPr wrap="square" rtlCol="0">
              <a:spAutoFit/>
            </a:bodyPr>
            <a:lstStyle/>
            <a:p>
              <a:r>
                <a:rPr lang="en-US" sz="2400" b="1" dirty="0"/>
                <a:t>What’s missing?</a:t>
              </a:r>
            </a:p>
          </p:txBody>
        </p:sp>
      </p:grpSp>
    </p:spTree>
    <p:extLst>
      <p:ext uri="{BB962C8B-B14F-4D97-AF65-F5344CB8AC3E}">
        <p14:creationId xmlns:p14="http://schemas.microsoft.com/office/powerpoint/2010/main" val="1801879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Rectangle 11"/>
          <p:cNvSpPr/>
          <p:nvPr/>
        </p:nvSpPr>
        <p:spPr>
          <a:xfrm>
            <a:off x="3289" y="5526201"/>
            <a:ext cx="9144000" cy="1331800"/>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nvGrpSpPr>
          <p:cNvPr id="4" name="Group 3"/>
          <p:cNvGrpSpPr/>
          <p:nvPr/>
        </p:nvGrpSpPr>
        <p:grpSpPr>
          <a:xfrm>
            <a:off x="2889322" y="2815620"/>
            <a:ext cx="2768918" cy="1184612"/>
            <a:chOff x="930116" y="900282"/>
            <a:chExt cx="2768918" cy="1184612"/>
          </a:xfrm>
        </p:grpSpPr>
        <p:sp>
          <p:nvSpPr>
            <p:cNvPr id="10" name="Cloud Callout 9"/>
            <p:cNvSpPr/>
            <p:nvPr/>
          </p:nvSpPr>
          <p:spPr>
            <a:xfrm>
              <a:off x="930116" y="900282"/>
              <a:ext cx="2768918" cy="1184612"/>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250857" y="1203852"/>
              <a:ext cx="2400300" cy="461665"/>
            </a:xfrm>
            <a:prstGeom prst="rect">
              <a:avLst/>
            </a:prstGeom>
            <a:noFill/>
          </p:spPr>
          <p:txBody>
            <a:bodyPr wrap="square" rtlCol="0">
              <a:spAutoFit/>
            </a:bodyPr>
            <a:lstStyle/>
            <a:p>
              <a:r>
                <a:rPr lang="en-US" sz="2400" b="1" dirty="0"/>
                <a:t>What’s missing?</a:t>
              </a:r>
            </a:p>
          </p:txBody>
        </p:sp>
      </p:grpSp>
      <p:grpSp>
        <p:nvGrpSpPr>
          <p:cNvPr id="3" name="Group 2"/>
          <p:cNvGrpSpPr/>
          <p:nvPr/>
        </p:nvGrpSpPr>
        <p:grpSpPr>
          <a:xfrm>
            <a:off x="5362267" y="676796"/>
            <a:ext cx="2199659" cy="2129215"/>
            <a:chOff x="7149689" y="-240606"/>
            <a:chExt cx="2932878" cy="2838953"/>
          </a:xfrm>
        </p:grpSpPr>
        <p:sp>
          <p:nvSpPr>
            <p:cNvPr id="9" name="Oval 8"/>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Parallelogram 24"/>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6" name="Parallelogram 25"/>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7" name="Parallelogram 26"/>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8" name="Parallelogram 27"/>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9" name="Parallelogram 28"/>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0" name="Parallelogram 29"/>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1" name="Parallelogram 30"/>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grpSp>
        <p:nvGrpSpPr>
          <p:cNvPr id="11" name="Group 10"/>
          <p:cNvGrpSpPr/>
          <p:nvPr/>
        </p:nvGrpSpPr>
        <p:grpSpPr>
          <a:xfrm>
            <a:off x="4382782" y="5686714"/>
            <a:ext cx="615963" cy="1001647"/>
            <a:chOff x="4097187" y="5685091"/>
            <a:chExt cx="615963" cy="1001647"/>
          </a:xfrm>
        </p:grpSpPr>
        <p:sp>
          <p:nvSpPr>
            <p:cNvPr id="33" name="Parallelogram 32"/>
            <p:cNvSpPr/>
            <p:nvPr/>
          </p:nvSpPr>
          <p:spPr>
            <a:xfrm>
              <a:off x="4352974" y="5685091"/>
              <a:ext cx="360176" cy="417194"/>
            </a:xfrm>
            <a:prstGeom prst="parallelogram">
              <a:avLst>
                <a:gd name="adj" fmla="val 5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Parallelogram 39"/>
            <p:cNvSpPr/>
            <p:nvPr/>
          </p:nvSpPr>
          <p:spPr>
            <a:xfrm>
              <a:off x="4097187" y="6269544"/>
              <a:ext cx="360176" cy="417194"/>
            </a:xfrm>
            <a:prstGeom prst="parallelogram">
              <a:avLst>
                <a:gd name="adj" fmla="val 5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4" name="Cube 53"/>
          <p:cNvSpPr/>
          <p:nvPr/>
        </p:nvSpPr>
        <p:spPr>
          <a:xfrm>
            <a:off x="-665018" y="5514018"/>
            <a:ext cx="4783578" cy="673520"/>
          </a:xfrm>
          <a:prstGeom prst="cube">
            <a:avLst>
              <a:gd name="adj" fmla="val 79188"/>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8" y="2716076"/>
            <a:ext cx="3386209" cy="3386209"/>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10872" t="38936" r="64199" b="15296"/>
          <a:stretch/>
        </p:blipFill>
        <p:spPr>
          <a:xfrm flipH="1">
            <a:off x="3195860" y="4321972"/>
            <a:ext cx="761086" cy="1363119"/>
          </a:xfrm>
          <a:prstGeom prst="rect">
            <a:avLst/>
          </a:prstGeom>
          <a:noFill/>
        </p:spPr>
      </p:pic>
      <p:sp>
        <p:nvSpPr>
          <p:cNvPr id="55" name="Cube 54"/>
          <p:cNvSpPr/>
          <p:nvPr/>
        </p:nvSpPr>
        <p:spPr>
          <a:xfrm flipH="1">
            <a:off x="5738003" y="5451327"/>
            <a:ext cx="3877616" cy="673520"/>
          </a:xfrm>
          <a:prstGeom prst="cube">
            <a:avLst>
              <a:gd name="adj" fmla="val 77954"/>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Parallelogram 6"/>
          <p:cNvSpPr/>
          <p:nvPr/>
        </p:nvSpPr>
        <p:spPr>
          <a:xfrm flipH="1">
            <a:off x="6048281" y="5451327"/>
            <a:ext cx="3567337" cy="373783"/>
          </a:xfrm>
          <a:prstGeom prst="parallelogram">
            <a:avLst>
              <a:gd name="adj" fmla="val 99678"/>
            </a:avLst>
          </a:prstGeom>
          <a:ln>
            <a:noFill/>
          </a:ln>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249" y="3810372"/>
            <a:ext cx="4380665" cy="2077429"/>
          </a:xfrm>
          <a:prstGeom prst="rect">
            <a:avLst/>
          </a:prstGeom>
        </p:spPr>
      </p:pic>
    </p:spTree>
    <p:extLst>
      <p:ext uri="{BB962C8B-B14F-4D97-AF65-F5344CB8AC3E}">
        <p14:creationId xmlns:p14="http://schemas.microsoft.com/office/powerpoint/2010/main" val="2951366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930116" y="900281"/>
            <a:ext cx="2746337" cy="158090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264444" y="1081375"/>
            <a:ext cx="3087423" cy="1200329"/>
          </a:xfrm>
          <a:prstGeom prst="rect">
            <a:avLst/>
          </a:prstGeom>
          <a:noFill/>
        </p:spPr>
        <p:txBody>
          <a:bodyPr wrap="square" rtlCol="0">
            <a:spAutoFit/>
          </a:bodyPr>
          <a:lstStyle/>
          <a:p>
            <a:r>
              <a:rPr lang="en-US" sz="2400" b="1" dirty="0">
                <a:solidFill>
                  <a:schemeClr val="bg1"/>
                </a:solidFill>
              </a:rPr>
              <a:t>Why is our Built Environment Important?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02" y="2398413"/>
            <a:ext cx="1591041" cy="2674018"/>
          </a:xfrm>
          <a:prstGeom prst="rect">
            <a:avLst/>
          </a:prstGeom>
        </p:spPr>
      </p:pic>
    </p:spTree>
    <p:extLst>
      <p:ext uri="{BB962C8B-B14F-4D97-AF65-F5344CB8AC3E}">
        <p14:creationId xmlns:p14="http://schemas.microsoft.com/office/powerpoint/2010/main" val="700446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617717" y="789710"/>
            <a:ext cx="2746337" cy="1820784"/>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232029" y="885168"/>
            <a:ext cx="2019083" cy="1569660"/>
          </a:xfrm>
          <a:prstGeom prst="rect">
            <a:avLst/>
          </a:prstGeom>
          <a:noFill/>
        </p:spPr>
        <p:txBody>
          <a:bodyPr wrap="square" rtlCol="0">
            <a:spAutoFit/>
          </a:bodyPr>
          <a:lstStyle/>
          <a:p>
            <a:r>
              <a:rPr lang="en-US" sz="2400" b="1" dirty="0">
                <a:solidFill>
                  <a:schemeClr val="bg1"/>
                </a:solidFill>
              </a:rPr>
              <a:t>Our built environment affects our health</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12" y="2918743"/>
            <a:ext cx="1591041" cy="2674018"/>
          </a:xfrm>
          <a:prstGeom prst="rect">
            <a:avLst/>
          </a:prstGeom>
        </p:spPr>
      </p:pic>
      <p:graphicFrame>
        <p:nvGraphicFramePr>
          <p:cNvPr id="17" name="Chart 16"/>
          <p:cNvGraphicFramePr/>
          <p:nvPr>
            <p:extLst>
              <p:ext uri="{D42A27DB-BD31-4B8C-83A1-F6EECF244321}">
                <p14:modId xmlns:p14="http://schemas.microsoft.com/office/powerpoint/2010/main" val="108557282"/>
              </p:ext>
            </p:extLst>
          </p:nvPr>
        </p:nvGraphicFramePr>
        <p:xfrm>
          <a:off x="2057400" y="885168"/>
          <a:ext cx="6846755" cy="4848830"/>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p:cNvSpPr txBox="1"/>
          <p:nvPr/>
        </p:nvSpPr>
        <p:spPr>
          <a:xfrm>
            <a:off x="7249138" y="2258620"/>
            <a:ext cx="843302" cy="461665"/>
          </a:xfrm>
          <a:prstGeom prst="rect">
            <a:avLst/>
          </a:prstGeom>
          <a:noFill/>
        </p:spPr>
        <p:txBody>
          <a:bodyPr wrap="square" rtlCol="0">
            <a:spAutoFit/>
          </a:bodyPr>
          <a:lstStyle/>
          <a:p>
            <a:r>
              <a:rPr lang="en-US" sz="2400" b="1" dirty="0"/>
              <a:t>60%</a:t>
            </a:r>
          </a:p>
        </p:txBody>
      </p:sp>
      <p:sp>
        <p:nvSpPr>
          <p:cNvPr id="35" name="TextBox 34"/>
          <p:cNvSpPr txBox="1"/>
          <p:nvPr/>
        </p:nvSpPr>
        <p:spPr>
          <a:xfrm>
            <a:off x="2639161" y="3941413"/>
            <a:ext cx="1223902" cy="461665"/>
          </a:xfrm>
          <a:prstGeom prst="rect">
            <a:avLst/>
          </a:prstGeom>
          <a:noFill/>
        </p:spPr>
        <p:txBody>
          <a:bodyPr wrap="square" rtlCol="0">
            <a:spAutoFit/>
          </a:bodyPr>
          <a:lstStyle/>
          <a:p>
            <a:r>
              <a:rPr lang="en-US" sz="2400" b="1" dirty="0"/>
              <a:t>20-30%</a:t>
            </a:r>
          </a:p>
        </p:txBody>
      </p:sp>
      <p:sp>
        <p:nvSpPr>
          <p:cNvPr id="36" name="TextBox 35"/>
          <p:cNvSpPr txBox="1"/>
          <p:nvPr/>
        </p:nvSpPr>
        <p:spPr>
          <a:xfrm>
            <a:off x="3978366" y="1238437"/>
            <a:ext cx="784962" cy="461665"/>
          </a:xfrm>
          <a:prstGeom prst="rect">
            <a:avLst/>
          </a:prstGeom>
          <a:noFill/>
        </p:spPr>
        <p:txBody>
          <a:bodyPr wrap="square" rtlCol="0">
            <a:spAutoFit/>
          </a:bodyPr>
          <a:lstStyle/>
          <a:p>
            <a:r>
              <a:rPr lang="en-US" sz="2400" b="1" dirty="0"/>
              <a:t>10%</a:t>
            </a:r>
          </a:p>
        </p:txBody>
      </p:sp>
    </p:spTree>
    <p:extLst>
      <p:ext uri="{BB962C8B-B14F-4D97-AF65-F5344CB8AC3E}">
        <p14:creationId xmlns:p14="http://schemas.microsoft.com/office/powerpoint/2010/main" val="4062731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930116" y="900281"/>
            <a:ext cx="2746337" cy="158090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264444" y="1081375"/>
            <a:ext cx="3087423" cy="1200329"/>
          </a:xfrm>
          <a:prstGeom prst="rect">
            <a:avLst/>
          </a:prstGeom>
          <a:noFill/>
        </p:spPr>
        <p:txBody>
          <a:bodyPr wrap="square" rtlCol="0">
            <a:spAutoFit/>
          </a:bodyPr>
          <a:lstStyle/>
          <a:p>
            <a:r>
              <a:rPr lang="en-US" sz="2400" b="1" dirty="0">
                <a:solidFill>
                  <a:schemeClr val="bg1"/>
                </a:solidFill>
              </a:rPr>
              <a:t>Why is our Built Environment Important?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02" y="2398413"/>
            <a:ext cx="1591041" cy="2674018"/>
          </a:xfrm>
          <a:prstGeom prst="rect">
            <a:avLst/>
          </a:prstGeom>
        </p:spPr>
      </p:pic>
      <p:graphicFrame>
        <p:nvGraphicFramePr>
          <p:cNvPr id="17" name="Chart 16"/>
          <p:cNvGraphicFramePr/>
          <p:nvPr>
            <p:extLst/>
          </p:nvPr>
        </p:nvGraphicFramePr>
        <p:xfrm>
          <a:off x="2808155" y="166999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p:cNvSpPr txBox="1"/>
          <p:nvPr/>
        </p:nvSpPr>
        <p:spPr>
          <a:xfrm>
            <a:off x="7574739" y="2258620"/>
            <a:ext cx="843302" cy="461665"/>
          </a:xfrm>
          <a:prstGeom prst="rect">
            <a:avLst/>
          </a:prstGeom>
          <a:noFill/>
        </p:spPr>
        <p:txBody>
          <a:bodyPr wrap="square" rtlCol="0">
            <a:spAutoFit/>
          </a:bodyPr>
          <a:lstStyle/>
          <a:p>
            <a:r>
              <a:rPr lang="en-US" sz="2400" b="1" dirty="0"/>
              <a:t>60%</a:t>
            </a:r>
          </a:p>
        </p:txBody>
      </p:sp>
      <p:sp>
        <p:nvSpPr>
          <p:cNvPr id="35" name="TextBox 34"/>
          <p:cNvSpPr txBox="1"/>
          <p:nvPr/>
        </p:nvSpPr>
        <p:spPr>
          <a:xfrm>
            <a:off x="3046257" y="4110280"/>
            <a:ext cx="1202102" cy="461665"/>
          </a:xfrm>
          <a:prstGeom prst="rect">
            <a:avLst/>
          </a:prstGeom>
          <a:noFill/>
        </p:spPr>
        <p:txBody>
          <a:bodyPr wrap="square" rtlCol="0">
            <a:spAutoFit/>
          </a:bodyPr>
          <a:lstStyle/>
          <a:p>
            <a:r>
              <a:rPr lang="en-US" sz="2400" b="1" dirty="0"/>
              <a:t>20-30%</a:t>
            </a:r>
          </a:p>
        </p:txBody>
      </p:sp>
      <p:sp>
        <p:nvSpPr>
          <p:cNvPr id="36" name="TextBox 35"/>
          <p:cNvSpPr txBox="1"/>
          <p:nvPr/>
        </p:nvSpPr>
        <p:spPr>
          <a:xfrm>
            <a:off x="4221725" y="1625548"/>
            <a:ext cx="794855" cy="461665"/>
          </a:xfrm>
          <a:prstGeom prst="rect">
            <a:avLst/>
          </a:prstGeom>
          <a:noFill/>
        </p:spPr>
        <p:txBody>
          <a:bodyPr wrap="square" rtlCol="0">
            <a:spAutoFit/>
          </a:bodyPr>
          <a:lstStyle/>
          <a:p>
            <a:r>
              <a:rPr lang="en-US" sz="2400" b="1" dirty="0"/>
              <a:t>10%</a:t>
            </a:r>
          </a:p>
        </p:txBody>
      </p:sp>
      <p:sp>
        <p:nvSpPr>
          <p:cNvPr id="11" name="Cloud Callout 10"/>
          <p:cNvSpPr/>
          <p:nvPr/>
        </p:nvSpPr>
        <p:spPr>
          <a:xfrm rot="206240">
            <a:off x="930116" y="873563"/>
            <a:ext cx="3087423" cy="180183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930116" y="1036926"/>
            <a:ext cx="3087423" cy="1200329"/>
          </a:xfrm>
          <a:prstGeom prst="rect">
            <a:avLst/>
          </a:prstGeom>
          <a:noFill/>
        </p:spPr>
        <p:txBody>
          <a:bodyPr wrap="square" rtlCol="0">
            <a:spAutoFit/>
          </a:bodyPr>
          <a:lstStyle/>
          <a:p>
            <a:pPr algn="ctr"/>
            <a:r>
              <a:rPr lang="en-US" sz="2400" b="1" dirty="0">
                <a:solidFill>
                  <a:schemeClr val="bg1"/>
                </a:solidFill>
              </a:rPr>
              <a:t>Why is our Built Environment Important to Health? </a:t>
            </a:r>
          </a:p>
        </p:txBody>
      </p:sp>
    </p:spTree>
    <p:extLst>
      <p:ext uri="{BB962C8B-B14F-4D97-AF65-F5344CB8AC3E}">
        <p14:creationId xmlns:p14="http://schemas.microsoft.com/office/powerpoint/2010/main" val="665806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930116" y="900281"/>
            <a:ext cx="2746337" cy="158090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264444" y="1081375"/>
            <a:ext cx="3087423" cy="1200329"/>
          </a:xfrm>
          <a:prstGeom prst="rect">
            <a:avLst/>
          </a:prstGeom>
          <a:noFill/>
        </p:spPr>
        <p:txBody>
          <a:bodyPr wrap="square" rtlCol="0">
            <a:spAutoFit/>
          </a:bodyPr>
          <a:lstStyle/>
          <a:p>
            <a:r>
              <a:rPr lang="en-US" sz="2400" b="1" dirty="0">
                <a:solidFill>
                  <a:schemeClr val="bg1"/>
                </a:solidFill>
              </a:rPr>
              <a:t>Why is our Built Environment Important?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02" y="2398413"/>
            <a:ext cx="1591041" cy="2674018"/>
          </a:xfrm>
          <a:prstGeom prst="rect">
            <a:avLst/>
          </a:prstGeom>
        </p:spPr>
      </p:pic>
      <p:graphicFrame>
        <p:nvGraphicFramePr>
          <p:cNvPr id="17" name="Chart 16"/>
          <p:cNvGraphicFramePr/>
          <p:nvPr>
            <p:extLst/>
          </p:nvPr>
        </p:nvGraphicFramePr>
        <p:xfrm>
          <a:off x="2808155" y="166999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p:cNvSpPr txBox="1"/>
          <p:nvPr/>
        </p:nvSpPr>
        <p:spPr>
          <a:xfrm>
            <a:off x="7574739" y="2258620"/>
            <a:ext cx="843302" cy="461665"/>
          </a:xfrm>
          <a:prstGeom prst="rect">
            <a:avLst/>
          </a:prstGeom>
          <a:noFill/>
        </p:spPr>
        <p:txBody>
          <a:bodyPr wrap="square" rtlCol="0">
            <a:spAutoFit/>
          </a:bodyPr>
          <a:lstStyle/>
          <a:p>
            <a:r>
              <a:rPr lang="en-US" sz="2400" b="1" dirty="0"/>
              <a:t>60%</a:t>
            </a:r>
          </a:p>
        </p:txBody>
      </p:sp>
      <p:sp>
        <p:nvSpPr>
          <p:cNvPr id="35" name="TextBox 34"/>
          <p:cNvSpPr txBox="1"/>
          <p:nvPr/>
        </p:nvSpPr>
        <p:spPr>
          <a:xfrm>
            <a:off x="3046257" y="4110280"/>
            <a:ext cx="1155244" cy="461665"/>
          </a:xfrm>
          <a:prstGeom prst="rect">
            <a:avLst/>
          </a:prstGeom>
          <a:noFill/>
        </p:spPr>
        <p:txBody>
          <a:bodyPr wrap="square" rtlCol="0">
            <a:spAutoFit/>
          </a:bodyPr>
          <a:lstStyle/>
          <a:p>
            <a:r>
              <a:rPr lang="en-US" sz="2400" b="1" dirty="0"/>
              <a:t>20-30%</a:t>
            </a:r>
          </a:p>
        </p:txBody>
      </p:sp>
      <p:sp>
        <p:nvSpPr>
          <p:cNvPr id="36" name="TextBox 35"/>
          <p:cNvSpPr txBox="1"/>
          <p:nvPr/>
        </p:nvSpPr>
        <p:spPr>
          <a:xfrm>
            <a:off x="4219257" y="1625548"/>
            <a:ext cx="803850" cy="461665"/>
          </a:xfrm>
          <a:prstGeom prst="rect">
            <a:avLst/>
          </a:prstGeom>
          <a:noFill/>
        </p:spPr>
        <p:txBody>
          <a:bodyPr wrap="square" rtlCol="0">
            <a:spAutoFit/>
          </a:bodyPr>
          <a:lstStyle/>
          <a:p>
            <a:r>
              <a:rPr lang="en-US" sz="2400" b="1" dirty="0"/>
              <a:t>10%</a:t>
            </a:r>
          </a:p>
        </p:txBody>
      </p:sp>
      <p:sp>
        <p:nvSpPr>
          <p:cNvPr id="11" name="Cloud Callout 10"/>
          <p:cNvSpPr/>
          <p:nvPr/>
        </p:nvSpPr>
        <p:spPr>
          <a:xfrm rot="206240">
            <a:off x="930116" y="873563"/>
            <a:ext cx="3087423" cy="180183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930116" y="1036926"/>
            <a:ext cx="3087423" cy="1200329"/>
          </a:xfrm>
          <a:prstGeom prst="rect">
            <a:avLst/>
          </a:prstGeom>
          <a:noFill/>
        </p:spPr>
        <p:txBody>
          <a:bodyPr wrap="square" rtlCol="0">
            <a:spAutoFit/>
          </a:bodyPr>
          <a:lstStyle/>
          <a:p>
            <a:pPr algn="ctr"/>
            <a:r>
              <a:rPr lang="en-US" sz="2400" b="1" dirty="0">
                <a:solidFill>
                  <a:schemeClr val="bg1"/>
                </a:solidFill>
              </a:rPr>
              <a:t>Why is our Built Environment Important to Health? </a:t>
            </a:r>
          </a:p>
        </p:txBody>
      </p:sp>
    </p:spTree>
    <p:extLst>
      <p:ext uri="{BB962C8B-B14F-4D97-AF65-F5344CB8AC3E}">
        <p14:creationId xmlns:p14="http://schemas.microsoft.com/office/powerpoint/2010/main" val="328073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930116" y="900281"/>
            <a:ext cx="2746337" cy="158090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264444" y="1081375"/>
            <a:ext cx="3087423" cy="1200329"/>
          </a:xfrm>
          <a:prstGeom prst="rect">
            <a:avLst/>
          </a:prstGeom>
          <a:noFill/>
        </p:spPr>
        <p:txBody>
          <a:bodyPr wrap="square" rtlCol="0">
            <a:spAutoFit/>
          </a:bodyPr>
          <a:lstStyle/>
          <a:p>
            <a:r>
              <a:rPr lang="en-US" sz="2400" b="1" dirty="0">
                <a:solidFill>
                  <a:schemeClr val="bg1"/>
                </a:solidFill>
              </a:rPr>
              <a:t>Why is our Built Environment Important?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02" y="2398413"/>
            <a:ext cx="1591041" cy="2674018"/>
          </a:xfrm>
          <a:prstGeom prst="rect">
            <a:avLst/>
          </a:prstGeom>
        </p:spPr>
      </p:pic>
      <p:graphicFrame>
        <p:nvGraphicFramePr>
          <p:cNvPr id="17" name="Chart 16"/>
          <p:cNvGraphicFramePr/>
          <p:nvPr>
            <p:extLst/>
          </p:nvPr>
        </p:nvGraphicFramePr>
        <p:xfrm>
          <a:off x="2808155" y="166999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p:cNvSpPr txBox="1"/>
          <p:nvPr/>
        </p:nvSpPr>
        <p:spPr>
          <a:xfrm>
            <a:off x="7574739" y="2252993"/>
            <a:ext cx="843302" cy="461665"/>
          </a:xfrm>
          <a:prstGeom prst="rect">
            <a:avLst/>
          </a:prstGeom>
          <a:noFill/>
        </p:spPr>
        <p:txBody>
          <a:bodyPr wrap="square" rtlCol="0">
            <a:spAutoFit/>
          </a:bodyPr>
          <a:lstStyle/>
          <a:p>
            <a:r>
              <a:rPr lang="en-US" sz="2400" b="1" dirty="0"/>
              <a:t>60%</a:t>
            </a:r>
          </a:p>
        </p:txBody>
      </p:sp>
      <p:sp>
        <p:nvSpPr>
          <p:cNvPr id="35" name="TextBox 34"/>
          <p:cNvSpPr txBox="1"/>
          <p:nvPr/>
        </p:nvSpPr>
        <p:spPr>
          <a:xfrm>
            <a:off x="3046257" y="4110280"/>
            <a:ext cx="1188392" cy="461665"/>
          </a:xfrm>
          <a:prstGeom prst="rect">
            <a:avLst/>
          </a:prstGeom>
          <a:noFill/>
        </p:spPr>
        <p:txBody>
          <a:bodyPr wrap="square" rtlCol="0">
            <a:spAutoFit/>
          </a:bodyPr>
          <a:lstStyle/>
          <a:p>
            <a:r>
              <a:rPr lang="en-US" sz="2400" b="1" dirty="0"/>
              <a:t>20-30%</a:t>
            </a:r>
          </a:p>
        </p:txBody>
      </p:sp>
      <p:sp>
        <p:nvSpPr>
          <p:cNvPr id="11" name="Cloud Callout 10"/>
          <p:cNvSpPr/>
          <p:nvPr/>
        </p:nvSpPr>
        <p:spPr>
          <a:xfrm rot="206240">
            <a:off x="930116" y="873563"/>
            <a:ext cx="3087423" cy="180183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930116" y="1036926"/>
            <a:ext cx="3087423" cy="1200329"/>
          </a:xfrm>
          <a:prstGeom prst="rect">
            <a:avLst/>
          </a:prstGeom>
          <a:noFill/>
        </p:spPr>
        <p:txBody>
          <a:bodyPr wrap="square" rtlCol="0">
            <a:spAutoFit/>
          </a:bodyPr>
          <a:lstStyle/>
          <a:p>
            <a:pPr algn="ctr"/>
            <a:r>
              <a:rPr lang="en-US" sz="2400" b="1" dirty="0">
                <a:solidFill>
                  <a:schemeClr val="bg1"/>
                </a:solidFill>
              </a:rPr>
              <a:t>Why is our Built Environment Important to Health? </a:t>
            </a:r>
          </a:p>
        </p:txBody>
      </p:sp>
    </p:spTree>
    <p:extLst>
      <p:ext uri="{BB962C8B-B14F-4D97-AF65-F5344CB8AC3E}">
        <p14:creationId xmlns:p14="http://schemas.microsoft.com/office/powerpoint/2010/main" val="3631556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930116" y="900281"/>
            <a:ext cx="2746337" cy="158090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264444" y="1081375"/>
            <a:ext cx="3087423" cy="1200329"/>
          </a:xfrm>
          <a:prstGeom prst="rect">
            <a:avLst/>
          </a:prstGeom>
          <a:noFill/>
        </p:spPr>
        <p:txBody>
          <a:bodyPr wrap="square" rtlCol="0">
            <a:spAutoFit/>
          </a:bodyPr>
          <a:lstStyle/>
          <a:p>
            <a:r>
              <a:rPr lang="en-US" sz="2400" b="1" dirty="0">
                <a:solidFill>
                  <a:schemeClr val="bg1"/>
                </a:solidFill>
              </a:rPr>
              <a:t>Why is our Built Environment Important?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02" y="2398413"/>
            <a:ext cx="1591041" cy="2674018"/>
          </a:xfrm>
          <a:prstGeom prst="rect">
            <a:avLst/>
          </a:prstGeom>
        </p:spPr>
      </p:pic>
      <p:graphicFrame>
        <p:nvGraphicFramePr>
          <p:cNvPr id="17" name="Chart 16"/>
          <p:cNvGraphicFramePr/>
          <p:nvPr>
            <p:extLst/>
          </p:nvPr>
        </p:nvGraphicFramePr>
        <p:xfrm>
          <a:off x="2808155" y="166999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p:cNvSpPr txBox="1"/>
          <p:nvPr/>
        </p:nvSpPr>
        <p:spPr>
          <a:xfrm>
            <a:off x="3911350" y="2617085"/>
            <a:ext cx="1701140" cy="1107996"/>
          </a:xfrm>
          <a:prstGeom prst="rect">
            <a:avLst/>
          </a:prstGeom>
          <a:noFill/>
        </p:spPr>
        <p:txBody>
          <a:bodyPr wrap="square" rtlCol="0">
            <a:spAutoFit/>
          </a:bodyPr>
          <a:lstStyle/>
          <a:p>
            <a:r>
              <a:rPr lang="en-US" sz="6600" b="1" dirty="0">
                <a:solidFill>
                  <a:schemeClr val="tx2"/>
                </a:solidFill>
                <a:effectLst>
                  <a:outerShdw blurRad="38100" dist="38100" dir="2700000" algn="tl">
                    <a:srgbClr val="000000">
                      <a:alpha val="43137"/>
                    </a:srgbClr>
                  </a:outerShdw>
                </a:effectLst>
              </a:rPr>
              <a:t>60</a:t>
            </a:r>
            <a:r>
              <a:rPr lang="en-US" sz="4050" b="1" dirty="0">
                <a:solidFill>
                  <a:schemeClr val="tx2"/>
                </a:solidFill>
                <a:effectLst>
                  <a:outerShdw blurRad="38100" dist="38100" dir="2700000" algn="tl">
                    <a:srgbClr val="000000">
                      <a:alpha val="43137"/>
                    </a:srgbClr>
                  </a:outerShdw>
                </a:effectLst>
              </a:rPr>
              <a:t>%</a:t>
            </a:r>
            <a:endParaRPr lang="en-US" sz="6600" b="1" dirty="0">
              <a:solidFill>
                <a:schemeClr val="tx2"/>
              </a:solidFill>
              <a:effectLst>
                <a:outerShdw blurRad="38100" dist="38100" dir="2700000" algn="tl">
                  <a:srgbClr val="000000">
                    <a:alpha val="43137"/>
                  </a:srgbClr>
                </a:outerShdw>
              </a:effectLst>
            </a:endParaRPr>
          </a:p>
        </p:txBody>
      </p:sp>
      <p:sp>
        <p:nvSpPr>
          <p:cNvPr id="11" name="Cloud Callout 10"/>
          <p:cNvSpPr/>
          <p:nvPr/>
        </p:nvSpPr>
        <p:spPr>
          <a:xfrm rot="206240">
            <a:off x="930116" y="873563"/>
            <a:ext cx="3087423" cy="180183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930116" y="1036926"/>
            <a:ext cx="3087423" cy="1200329"/>
          </a:xfrm>
          <a:prstGeom prst="rect">
            <a:avLst/>
          </a:prstGeom>
          <a:noFill/>
        </p:spPr>
        <p:txBody>
          <a:bodyPr wrap="square" rtlCol="0">
            <a:spAutoFit/>
          </a:bodyPr>
          <a:lstStyle/>
          <a:p>
            <a:pPr algn="ctr"/>
            <a:r>
              <a:rPr lang="en-US" sz="2400" b="1" dirty="0">
                <a:solidFill>
                  <a:schemeClr val="bg1"/>
                </a:solidFill>
              </a:rPr>
              <a:t>Why is our Built Environment Important to Health? </a:t>
            </a:r>
          </a:p>
        </p:txBody>
      </p:sp>
    </p:spTree>
    <p:extLst>
      <p:ext uri="{BB962C8B-B14F-4D97-AF65-F5344CB8AC3E}">
        <p14:creationId xmlns:p14="http://schemas.microsoft.com/office/powerpoint/2010/main" val="237114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alpha val="68000"/>
          </a:schemeClr>
        </a:solidFill>
        <a:effectLst/>
      </p:bgPr>
    </p:bg>
    <p:spTree>
      <p:nvGrpSpPr>
        <p:cNvPr id="1" name=""/>
        <p:cNvGrpSpPr/>
        <p:nvPr/>
      </p:nvGrpSpPr>
      <p:grpSpPr>
        <a:xfrm>
          <a:off x="0" y="0"/>
          <a:ext cx="0" cy="0"/>
          <a:chOff x="0" y="0"/>
          <a:chExt cx="0" cy="0"/>
        </a:xfrm>
      </p:grpSpPr>
      <p:sp>
        <p:nvSpPr>
          <p:cNvPr id="10" name="Cloud Callout 9"/>
          <p:cNvSpPr/>
          <p:nvPr/>
        </p:nvSpPr>
        <p:spPr>
          <a:xfrm>
            <a:off x="951631" y="677730"/>
            <a:ext cx="2845817" cy="1688951"/>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1099466" y="882475"/>
            <a:ext cx="2565278" cy="1200329"/>
          </a:xfrm>
          <a:prstGeom prst="rect">
            <a:avLst/>
          </a:prstGeom>
          <a:noFill/>
        </p:spPr>
        <p:txBody>
          <a:bodyPr wrap="square" rtlCol="0">
            <a:spAutoFit/>
          </a:bodyPr>
          <a:lstStyle/>
          <a:p>
            <a:pPr algn="ctr"/>
            <a:r>
              <a:rPr lang="en-US" sz="2400" b="1" dirty="0">
                <a:solidFill>
                  <a:schemeClr val="accent2">
                    <a:lumMod val="50000"/>
                  </a:schemeClr>
                </a:solidFill>
              </a:rPr>
              <a:t>How does the built environment affect health?</a:t>
            </a:r>
          </a:p>
        </p:txBody>
      </p:sp>
    </p:spTree>
    <p:extLst>
      <p:ext uri="{BB962C8B-B14F-4D97-AF65-F5344CB8AC3E}">
        <p14:creationId xmlns:p14="http://schemas.microsoft.com/office/powerpoint/2010/main" val="292734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2867" y="525687"/>
            <a:ext cx="2958153" cy="2605016"/>
            <a:chOff x="8096508" y="-101337"/>
            <a:chExt cx="3944204" cy="3473355"/>
          </a:xfrm>
        </p:grpSpPr>
        <p:sp>
          <p:nvSpPr>
            <p:cNvPr id="26" name="Rectangle 25"/>
            <p:cNvSpPr/>
            <p:nvPr/>
          </p:nvSpPr>
          <p:spPr>
            <a:xfrm>
              <a:off x="8096508" y="-101337"/>
              <a:ext cx="3944204" cy="34733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26"/>
            <p:cNvGrpSpPr/>
            <p:nvPr/>
          </p:nvGrpSpPr>
          <p:grpSpPr>
            <a:xfrm>
              <a:off x="8207815" y="109390"/>
              <a:ext cx="2931968" cy="3033775"/>
              <a:chOff x="4121779" y="2365604"/>
              <a:chExt cx="2931968" cy="3033775"/>
            </a:xfrm>
          </p:grpSpPr>
          <p:sp>
            <p:nvSpPr>
              <p:cNvPr id="32" name="TextBox 31"/>
              <p:cNvSpPr txBox="1"/>
              <p:nvPr/>
            </p:nvSpPr>
            <p:spPr>
              <a:xfrm>
                <a:off x="4121779" y="4999270"/>
                <a:ext cx="2931968" cy="400109"/>
              </a:xfrm>
              <a:prstGeom prst="rect">
                <a:avLst/>
              </a:prstGeom>
              <a:solidFill>
                <a:schemeClr val="bg2">
                  <a:lumMod val="90000"/>
                </a:schemeClr>
              </a:solidFill>
              <a:ln>
                <a:noFill/>
              </a:ln>
            </p:spPr>
            <p:txBody>
              <a:bodyPr wrap="square" rtlCol="0">
                <a:spAutoFit/>
              </a:bodyPr>
              <a:lstStyle/>
              <a:p>
                <a:pPr algn="ctr"/>
                <a:r>
                  <a:rPr lang="en-US" sz="1350" b="1" dirty="0"/>
                  <a:t>Christiane Quintans</a:t>
                </a:r>
              </a:p>
            </p:txBody>
          </p:sp>
          <p:sp>
            <p:nvSpPr>
              <p:cNvPr id="33" name="TextBox 32"/>
              <p:cNvSpPr txBox="1"/>
              <p:nvPr/>
            </p:nvSpPr>
            <p:spPr>
              <a:xfrm>
                <a:off x="5223978" y="2365604"/>
                <a:ext cx="1517195" cy="400109"/>
              </a:xfrm>
              <a:prstGeom prst="rect">
                <a:avLst/>
              </a:prstGeom>
              <a:noFill/>
              <a:ln>
                <a:noFill/>
              </a:ln>
            </p:spPr>
            <p:txBody>
              <a:bodyPr wrap="square" rtlCol="0">
                <a:spAutoFit/>
              </a:bodyPr>
              <a:lstStyle/>
              <a:p>
                <a:r>
                  <a:rPr lang="en-US" sz="1350" b="1" dirty="0"/>
                  <a:t>Moderators:</a:t>
                </a:r>
                <a:endParaRPr lang="en-US" sz="1350" dirty="0"/>
              </a:p>
            </p:txBody>
          </p:sp>
        </p:grpSp>
        <p:grpSp>
          <p:nvGrpSpPr>
            <p:cNvPr id="28" name="Group 27"/>
            <p:cNvGrpSpPr/>
            <p:nvPr/>
          </p:nvGrpSpPr>
          <p:grpSpPr>
            <a:xfrm>
              <a:off x="8180331" y="734307"/>
              <a:ext cx="2973192" cy="1619907"/>
              <a:chOff x="3875913" y="3512890"/>
              <a:chExt cx="2973192" cy="1619907"/>
            </a:xfrm>
          </p:grpSpPr>
          <p:sp>
            <p:nvSpPr>
              <p:cNvPr id="30" name="TextBox 29"/>
              <p:cNvSpPr txBox="1"/>
              <p:nvPr/>
            </p:nvSpPr>
            <p:spPr>
              <a:xfrm>
                <a:off x="3875913" y="3512890"/>
                <a:ext cx="2959452" cy="400109"/>
              </a:xfrm>
              <a:prstGeom prst="rect">
                <a:avLst/>
              </a:prstGeom>
              <a:solidFill>
                <a:schemeClr val="bg2">
                  <a:lumMod val="90000"/>
                </a:schemeClr>
              </a:solidFill>
              <a:ln>
                <a:noFill/>
              </a:ln>
            </p:spPr>
            <p:txBody>
              <a:bodyPr wrap="square" rtlCol="0">
                <a:spAutoFit/>
              </a:bodyPr>
              <a:lstStyle/>
              <a:p>
                <a:pPr algn="ctr"/>
                <a:r>
                  <a:rPr lang="en-US" sz="1350" b="1" dirty="0"/>
                  <a:t>Stephanie </a:t>
                </a:r>
                <a:r>
                  <a:rPr lang="en-US" sz="1350" b="1" dirty="0" smtClean="0"/>
                  <a:t>Martinez</a:t>
                </a:r>
                <a:endParaRPr lang="en-US" sz="1350" b="1" dirty="0"/>
              </a:p>
            </p:txBody>
          </p:sp>
          <p:sp>
            <p:nvSpPr>
              <p:cNvPr id="46" name="TextBox 45"/>
              <p:cNvSpPr txBox="1"/>
              <p:nvPr/>
            </p:nvSpPr>
            <p:spPr>
              <a:xfrm>
                <a:off x="3903397" y="4717557"/>
                <a:ext cx="2945708" cy="415240"/>
              </a:xfrm>
              <a:prstGeom prst="rect">
                <a:avLst/>
              </a:prstGeom>
              <a:solidFill>
                <a:schemeClr val="bg2">
                  <a:lumMod val="90000"/>
                </a:schemeClr>
              </a:solidFill>
              <a:ln>
                <a:noFill/>
              </a:ln>
            </p:spPr>
            <p:txBody>
              <a:bodyPr wrap="square" rtlCol="0">
                <a:spAutoFit/>
              </a:bodyPr>
              <a:lstStyle/>
              <a:p>
                <a:pPr algn="ctr"/>
                <a:r>
                  <a:rPr lang="en-US" sz="1350" b="1" dirty="0"/>
                  <a:t>Leslie </a:t>
                </a:r>
                <a:r>
                  <a:rPr lang="en-US" sz="1350" b="1" dirty="0" err="1"/>
                  <a:t>Dornfeld</a:t>
                </a:r>
                <a:endParaRPr lang="en-US" sz="1350" b="1" dirty="0"/>
              </a:p>
            </p:txBody>
          </p:sp>
          <p:sp>
            <p:nvSpPr>
              <p:cNvPr id="20" name="TextBox 19"/>
              <p:cNvSpPr txBox="1"/>
              <p:nvPr/>
            </p:nvSpPr>
            <p:spPr>
              <a:xfrm>
                <a:off x="3875913" y="4092639"/>
                <a:ext cx="2959452" cy="400109"/>
              </a:xfrm>
              <a:prstGeom prst="rect">
                <a:avLst/>
              </a:prstGeom>
              <a:solidFill>
                <a:schemeClr val="bg2">
                  <a:lumMod val="90000"/>
                </a:schemeClr>
              </a:solidFill>
              <a:ln>
                <a:noFill/>
              </a:ln>
            </p:spPr>
            <p:txBody>
              <a:bodyPr wrap="square" rtlCol="0">
                <a:spAutoFit/>
              </a:bodyPr>
              <a:lstStyle/>
              <a:p>
                <a:pPr algn="ctr"/>
                <a:r>
                  <a:rPr lang="en-US" sz="1350" b="1" dirty="0"/>
                  <a:t>Ryan Lang </a:t>
                </a:r>
              </a:p>
            </p:txBody>
          </p:sp>
        </p:grpSp>
      </p:grpSp>
      <p:sp>
        <p:nvSpPr>
          <p:cNvPr id="34" name="TextBox 33"/>
          <p:cNvSpPr txBox="1"/>
          <p:nvPr/>
        </p:nvSpPr>
        <p:spPr>
          <a:xfrm>
            <a:off x="601507" y="3690565"/>
            <a:ext cx="1670818" cy="1131079"/>
          </a:xfrm>
          <a:prstGeom prst="rect">
            <a:avLst/>
          </a:prstGeom>
          <a:noFill/>
          <a:ln>
            <a:solidFill>
              <a:schemeClr val="bg1">
                <a:lumMod val="75000"/>
              </a:schemeClr>
            </a:solidFill>
          </a:ln>
        </p:spPr>
        <p:txBody>
          <a:bodyPr wrap="square" rtlCol="0">
            <a:spAutoFit/>
          </a:bodyPr>
          <a:lstStyle/>
          <a:p>
            <a:pPr marL="214313" indent="-214313">
              <a:buFont typeface="Arial" panose="020B0604020202020204" pitchFamily="34" charset="0"/>
              <a:buChar char="•"/>
            </a:pPr>
            <a:r>
              <a:rPr lang="en-US" sz="1350" dirty="0"/>
              <a:t>5 Min. Introduction</a:t>
            </a:r>
          </a:p>
          <a:p>
            <a:pPr marL="214313" indent="-214313">
              <a:buFont typeface="Arial" panose="020B0604020202020204" pitchFamily="34" charset="0"/>
              <a:buChar char="•"/>
            </a:pPr>
            <a:r>
              <a:rPr lang="en-US" sz="1350" dirty="0"/>
              <a:t>Webinar 1 – 40m</a:t>
            </a:r>
          </a:p>
          <a:p>
            <a:pPr marL="214313" indent="-214313">
              <a:buFont typeface="Arial" panose="020B0604020202020204" pitchFamily="34" charset="0"/>
              <a:buChar char="•"/>
            </a:pPr>
            <a:r>
              <a:rPr lang="en-US" sz="1350" dirty="0"/>
              <a:t>Q&amp;A- 20 min</a:t>
            </a:r>
          </a:p>
          <a:p>
            <a:pPr marL="214313" indent="-214313">
              <a:buFont typeface="Arial" panose="020B0604020202020204" pitchFamily="34" charset="0"/>
              <a:buChar char="•"/>
            </a:pPr>
            <a:r>
              <a:rPr lang="en-US" sz="1350" dirty="0"/>
              <a:t>Posted Online</a:t>
            </a:r>
          </a:p>
        </p:txBody>
      </p:sp>
      <p:grpSp>
        <p:nvGrpSpPr>
          <p:cNvPr id="36" name="Group 35"/>
          <p:cNvGrpSpPr/>
          <p:nvPr/>
        </p:nvGrpSpPr>
        <p:grpSpPr>
          <a:xfrm>
            <a:off x="960086" y="4948591"/>
            <a:ext cx="953661" cy="1269758"/>
            <a:chOff x="10582814" y="4213128"/>
            <a:chExt cx="1271548" cy="1693011"/>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209" y="4213128"/>
              <a:ext cx="1258153" cy="805218"/>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2814" y="5407190"/>
              <a:ext cx="1271548" cy="498949"/>
            </a:xfrm>
            <a:prstGeom prst="rect">
              <a:avLst/>
            </a:prstGeom>
          </p:spPr>
        </p:pic>
      </p:grpSp>
      <p:sp>
        <p:nvSpPr>
          <p:cNvPr id="51" name="Oval 50"/>
          <p:cNvSpPr/>
          <p:nvPr/>
        </p:nvSpPr>
        <p:spPr>
          <a:xfrm>
            <a:off x="3857974" y="1292969"/>
            <a:ext cx="1562237" cy="1562237"/>
          </a:xfrm>
          <a:prstGeom prst="ellipse">
            <a:avLst/>
          </a:prstGeom>
          <a:blipFill>
            <a:blip r:embed="rId5">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itle 1"/>
          <p:cNvSpPr txBox="1">
            <a:spLocks/>
          </p:cNvSpPr>
          <p:nvPr/>
        </p:nvSpPr>
        <p:spPr>
          <a:xfrm>
            <a:off x="5537589" y="780573"/>
            <a:ext cx="2421398" cy="531587"/>
          </a:xfrm>
          <a:prstGeom prst="rect">
            <a:avLst/>
          </a:prstGeom>
          <a:noFill/>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accent2"/>
                </a:solidFill>
                <a:latin typeface="Adobe Gothic Std B" panose="020B0800000000000000" pitchFamily="34" charset="-128"/>
                <a:ea typeface="Adobe Gothic Std B" panose="020B0800000000000000" pitchFamily="34" charset="-128"/>
              </a:rPr>
              <a:t>Agenda Items</a:t>
            </a:r>
          </a:p>
        </p:txBody>
      </p:sp>
      <p:cxnSp>
        <p:nvCxnSpPr>
          <p:cNvPr id="59" name="Straight Connector 58"/>
          <p:cNvCxnSpPr/>
          <p:nvPr/>
        </p:nvCxnSpPr>
        <p:spPr>
          <a:xfrm>
            <a:off x="3187327" y="288031"/>
            <a:ext cx="0" cy="6051884"/>
          </a:xfrm>
          <a:prstGeom prst="line">
            <a:avLst/>
          </a:prstGeom>
          <a:ln w="28575">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849414" y="2753104"/>
            <a:ext cx="1562237" cy="1562237"/>
          </a:xfrm>
          <a:prstGeom prst="ellipse">
            <a:avLst/>
          </a:prstGeom>
          <a:blipFill>
            <a:blip r:embed="rId6">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3851910" y="4175687"/>
            <a:ext cx="1562237" cy="1562237"/>
          </a:xfrm>
          <a:prstGeom prst="ellipse">
            <a:avLst/>
          </a:prstGeom>
          <a:blipFill>
            <a:blip r:embed="rId7">
              <a:duotone>
                <a:prstClr val="black"/>
                <a:srgbClr val="D9C3A5">
                  <a:tint val="50000"/>
                  <a:satMod val="180000"/>
                </a:srgb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93219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Rectangle 11"/>
          <p:cNvSpPr/>
          <p:nvPr/>
        </p:nvSpPr>
        <p:spPr>
          <a:xfrm>
            <a:off x="12557" y="4489134"/>
            <a:ext cx="9144000" cy="2368867"/>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54" name="Picture 5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2145" y="983621"/>
            <a:ext cx="4234302" cy="3544014"/>
          </a:xfrm>
          <a:prstGeom prst="rect">
            <a:avLst/>
          </a:prstGeom>
        </p:spPr>
      </p:pic>
      <p:pic>
        <p:nvPicPr>
          <p:cNvPr id="56" name="Picture 5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84809" y="81029"/>
            <a:ext cx="5288075" cy="4425998"/>
          </a:xfrm>
          <a:prstGeom prst="rect">
            <a:avLst/>
          </a:prstGeom>
        </p:spPr>
      </p:pic>
      <p:sp>
        <p:nvSpPr>
          <p:cNvPr id="10" name="Cloud Callout 9"/>
          <p:cNvSpPr/>
          <p:nvPr/>
        </p:nvSpPr>
        <p:spPr>
          <a:xfrm>
            <a:off x="187995" y="131329"/>
            <a:ext cx="4309142" cy="2001169"/>
          </a:xfrm>
          <a:prstGeom prst="cloudCallout">
            <a:avLst>
              <a:gd name="adj1" fmla="val -36159"/>
              <a:gd name="adj2" fmla="val 6656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Fichier:Plane icon.svg — Wikiversité"/>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3590">
            <a:off x="6636337" y="283957"/>
            <a:ext cx="522298" cy="500312"/>
          </a:xfrm>
          <a:prstGeom prst="rect">
            <a:avLst/>
          </a:prstGeom>
        </p:spPr>
      </p:pic>
      <p:sp>
        <p:nvSpPr>
          <p:cNvPr id="11" name="TextBox 10"/>
          <p:cNvSpPr txBox="1"/>
          <p:nvPr/>
        </p:nvSpPr>
        <p:spPr>
          <a:xfrm>
            <a:off x="760697" y="347083"/>
            <a:ext cx="3124693" cy="1569660"/>
          </a:xfrm>
          <a:prstGeom prst="rect">
            <a:avLst/>
          </a:prstGeom>
          <a:noFill/>
        </p:spPr>
        <p:txBody>
          <a:bodyPr wrap="square" rtlCol="0">
            <a:spAutoFit/>
          </a:bodyPr>
          <a:lstStyle/>
          <a:p>
            <a:pPr algn="ctr"/>
            <a:r>
              <a:rPr lang="en-US" sz="3200" b="1" dirty="0">
                <a:solidFill>
                  <a:schemeClr val="accent2">
                    <a:lumMod val="75000"/>
                  </a:schemeClr>
                </a:solidFill>
              </a:rPr>
              <a:t>We can be healthier if we do this</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313" y="4602889"/>
            <a:ext cx="1396735" cy="1396735"/>
          </a:xfrm>
          <a:prstGeom prst="rect">
            <a:avLst/>
          </a:prstGeom>
        </p:spPr>
      </p:pic>
      <p:cxnSp>
        <p:nvCxnSpPr>
          <p:cNvPr id="63" name="Straight Connector 62"/>
          <p:cNvCxnSpPr/>
          <p:nvPr/>
        </p:nvCxnSpPr>
        <p:spPr>
          <a:xfrm>
            <a:off x="3805380" y="4595152"/>
            <a:ext cx="4564" cy="2097062"/>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74455" y="4573368"/>
            <a:ext cx="41096" cy="1662308"/>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4976753" y="6317574"/>
            <a:ext cx="2165516" cy="557207"/>
            <a:chOff x="135141" y="6314642"/>
            <a:chExt cx="2165516" cy="557207"/>
          </a:xfrm>
        </p:grpSpPr>
        <p:cxnSp>
          <p:nvCxnSpPr>
            <p:cNvPr id="103" name="Straight Connector 102"/>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300657"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46968"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7433475" y="6307765"/>
            <a:ext cx="1654114" cy="557207"/>
            <a:chOff x="135141" y="6314642"/>
            <a:chExt cx="1654114" cy="557207"/>
          </a:xfrm>
        </p:grpSpPr>
        <p:cxnSp>
          <p:nvCxnSpPr>
            <p:cNvPr id="114" name="Straight Connector 113"/>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5" name="Straight Connector 124"/>
          <p:cNvCxnSpPr/>
          <p:nvPr/>
        </p:nvCxnSpPr>
        <p:spPr>
          <a:xfrm>
            <a:off x="0" y="4489134"/>
            <a:ext cx="9172884" cy="49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Original file ‎ (SVG file, nominally 500 × 500 pixels, file size: 1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8284" y="4110052"/>
            <a:ext cx="2125624" cy="2125624"/>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05458" y="5516859"/>
            <a:ext cx="675968" cy="1282151"/>
          </a:xfrm>
          <a:prstGeom prst="rect">
            <a:avLst/>
          </a:prstGeom>
        </p:spPr>
      </p:pic>
      <p:pic>
        <p:nvPicPr>
          <p:cNvPr id="66" name="Pictur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333" y="5496818"/>
            <a:ext cx="762880" cy="1282151"/>
          </a:xfrm>
          <a:prstGeom prst="rect">
            <a:avLst/>
          </a:prstGeom>
        </p:spPr>
      </p:pic>
      <p:grpSp>
        <p:nvGrpSpPr>
          <p:cNvPr id="90" name="Group 89"/>
          <p:cNvGrpSpPr/>
          <p:nvPr/>
        </p:nvGrpSpPr>
        <p:grpSpPr>
          <a:xfrm>
            <a:off x="135141" y="6314642"/>
            <a:ext cx="2165516" cy="557207"/>
            <a:chOff x="135141" y="6314642"/>
            <a:chExt cx="2165516" cy="557207"/>
          </a:xfrm>
        </p:grpSpPr>
        <p:cxnSp>
          <p:nvCxnSpPr>
            <p:cNvPr id="69" name="Straight Connector 68"/>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300657"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46968"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2585309" y="6314642"/>
            <a:ext cx="2165516" cy="557207"/>
            <a:chOff x="135141" y="6314642"/>
            <a:chExt cx="2165516" cy="557207"/>
          </a:xfrm>
        </p:grpSpPr>
        <p:cxnSp>
          <p:nvCxnSpPr>
            <p:cNvPr id="92" name="Straight Connector 91"/>
            <p:cNvCxnSpPr/>
            <p:nvPr/>
          </p:nvCxnSpPr>
          <p:spPr>
            <a:xfrm>
              <a:off x="1081280"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27591"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9878"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47639"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35141"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300657" y="6325275"/>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046968" y="6319556"/>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789255" y="6330189"/>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567016" y="6316340"/>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354518" y="6314642"/>
              <a:ext cx="0" cy="5416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8937" y="5556567"/>
            <a:ext cx="762880" cy="1282151"/>
          </a:xfrm>
          <a:prstGeom prst="rect">
            <a:avLst/>
          </a:prstGeom>
        </p:spPr>
      </p:pic>
      <p:grpSp>
        <p:nvGrpSpPr>
          <p:cNvPr id="5" name="Group 4"/>
          <p:cNvGrpSpPr/>
          <p:nvPr/>
        </p:nvGrpSpPr>
        <p:grpSpPr>
          <a:xfrm>
            <a:off x="246962" y="4454348"/>
            <a:ext cx="652740" cy="1683051"/>
            <a:chOff x="2360959" y="4494056"/>
            <a:chExt cx="693913" cy="1789213"/>
          </a:xfrm>
        </p:grpSpPr>
        <p:pic>
          <p:nvPicPr>
            <p:cNvPr id="71" name="Picture 70"/>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47630"/>
            <a:stretch/>
          </p:blipFill>
          <p:spPr>
            <a:xfrm rot="10800000">
              <a:off x="2372498" y="4494056"/>
              <a:ext cx="682374" cy="795385"/>
            </a:xfrm>
            <a:prstGeom prst="rect">
              <a:avLst/>
            </a:prstGeom>
          </p:spPr>
        </p:pic>
        <p:pic>
          <p:nvPicPr>
            <p:cNvPr id="72" name="Picture 71"/>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47630"/>
            <a:stretch/>
          </p:blipFill>
          <p:spPr>
            <a:xfrm rot="10800000">
              <a:off x="2360959" y="5487884"/>
              <a:ext cx="682374" cy="795385"/>
            </a:xfrm>
            <a:prstGeom prst="rect">
              <a:avLst/>
            </a:prstGeom>
          </p:spPr>
        </p:pic>
      </p:gr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8539" y="4614889"/>
            <a:ext cx="971338" cy="1014509"/>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4799" y="5009604"/>
            <a:ext cx="971338" cy="1014509"/>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670648" y="5496818"/>
            <a:ext cx="675968" cy="1282151"/>
          </a:xfrm>
          <a:prstGeom prst="rect">
            <a:avLst/>
          </a:prstGeom>
        </p:spPr>
      </p:pic>
      <p:grpSp>
        <p:nvGrpSpPr>
          <p:cNvPr id="68" name="Group 67"/>
          <p:cNvGrpSpPr/>
          <p:nvPr/>
        </p:nvGrpSpPr>
        <p:grpSpPr>
          <a:xfrm>
            <a:off x="1597624" y="4390202"/>
            <a:ext cx="1807177" cy="1927655"/>
            <a:chOff x="3937718" y="4163872"/>
            <a:chExt cx="2189777" cy="2335762"/>
          </a:xfrm>
        </p:grpSpPr>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4529" y="4642645"/>
              <a:ext cx="804674" cy="1243586"/>
            </a:xfrm>
            <a:prstGeom prst="rect">
              <a:avLst/>
            </a:prstGeom>
          </p:spPr>
        </p:pic>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37718" y="4163872"/>
              <a:ext cx="2189777" cy="2335762"/>
            </a:xfrm>
            <a:prstGeom prst="rect">
              <a:avLst/>
            </a:prstGeom>
          </p:spPr>
        </p:pic>
      </p:grpSp>
      <p:cxnSp>
        <p:nvCxnSpPr>
          <p:cNvPr id="75" name="Straight Connector 74"/>
          <p:cNvCxnSpPr/>
          <p:nvPr/>
        </p:nvCxnSpPr>
        <p:spPr>
          <a:xfrm>
            <a:off x="1569950" y="4562421"/>
            <a:ext cx="4564" cy="2097062"/>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152" y="5464690"/>
            <a:ext cx="762880" cy="1282151"/>
          </a:xfrm>
          <a:prstGeom prst="rect">
            <a:avLst/>
          </a:prstGeom>
        </p:spPr>
      </p:pic>
    </p:spTree>
    <p:extLst>
      <p:ext uri="{BB962C8B-B14F-4D97-AF65-F5344CB8AC3E}">
        <p14:creationId xmlns:p14="http://schemas.microsoft.com/office/powerpoint/2010/main" val="2190872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Rectangle 11"/>
          <p:cNvSpPr/>
          <p:nvPr/>
        </p:nvSpPr>
        <p:spPr>
          <a:xfrm>
            <a:off x="12557" y="4489134"/>
            <a:ext cx="9144000" cy="2368867"/>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1" name="Rectangle 70"/>
          <p:cNvSpPr/>
          <p:nvPr/>
        </p:nvSpPr>
        <p:spPr>
          <a:xfrm>
            <a:off x="-12145" y="4535087"/>
            <a:ext cx="904474" cy="2315606"/>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54" name="Picture 5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2145" y="983621"/>
            <a:ext cx="4234302" cy="3544014"/>
          </a:xfrm>
          <a:prstGeom prst="rect">
            <a:avLst/>
          </a:prstGeom>
        </p:spPr>
      </p:pic>
      <p:pic>
        <p:nvPicPr>
          <p:cNvPr id="56" name="Picture 5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84809" y="81029"/>
            <a:ext cx="5288075" cy="4425998"/>
          </a:xfrm>
          <a:prstGeom prst="rect">
            <a:avLst/>
          </a:prstGeom>
        </p:spPr>
      </p:pic>
      <p:sp>
        <p:nvSpPr>
          <p:cNvPr id="10" name="Cloud Callout 9"/>
          <p:cNvSpPr/>
          <p:nvPr/>
        </p:nvSpPr>
        <p:spPr>
          <a:xfrm>
            <a:off x="187995" y="131329"/>
            <a:ext cx="4309142" cy="2001169"/>
          </a:xfrm>
          <a:prstGeom prst="cloudCallout">
            <a:avLst>
              <a:gd name="adj1" fmla="val -36159"/>
              <a:gd name="adj2" fmla="val 6656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Fichier:Plane icon.svg — Wikiversité"/>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3590">
            <a:off x="6636337" y="283957"/>
            <a:ext cx="522298" cy="500312"/>
          </a:xfrm>
          <a:prstGeom prst="rect">
            <a:avLst/>
          </a:prstGeom>
        </p:spPr>
      </p:pic>
      <p:sp>
        <p:nvSpPr>
          <p:cNvPr id="11" name="TextBox 10"/>
          <p:cNvSpPr txBox="1"/>
          <p:nvPr/>
        </p:nvSpPr>
        <p:spPr>
          <a:xfrm>
            <a:off x="738310" y="811367"/>
            <a:ext cx="3124693" cy="584775"/>
          </a:xfrm>
          <a:prstGeom prst="rect">
            <a:avLst/>
          </a:prstGeom>
          <a:noFill/>
        </p:spPr>
        <p:txBody>
          <a:bodyPr wrap="square" rtlCol="0">
            <a:spAutoFit/>
          </a:bodyPr>
          <a:lstStyle/>
          <a:p>
            <a:pPr algn="ctr"/>
            <a:r>
              <a:rPr lang="en-US" sz="3200" b="1" dirty="0">
                <a:solidFill>
                  <a:schemeClr val="accent2">
                    <a:lumMod val="75000"/>
                  </a:schemeClr>
                </a:solidFill>
              </a:rPr>
              <a:t>Instead of this</a:t>
            </a:r>
          </a:p>
        </p:txBody>
      </p:sp>
      <p:cxnSp>
        <p:nvCxnSpPr>
          <p:cNvPr id="63" name="Straight Connector 62"/>
          <p:cNvCxnSpPr/>
          <p:nvPr/>
        </p:nvCxnSpPr>
        <p:spPr>
          <a:xfrm>
            <a:off x="3805380" y="4595152"/>
            <a:ext cx="4564" cy="2097062"/>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74455" y="4573368"/>
            <a:ext cx="51206" cy="2118846"/>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388" y="4489299"/>
            <a:ext cx="9160327" cy="49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10281" y="4204841"/>
            <a:ext cx="2189777" cy="2335762"/>
            <a:chOff x="3937718" y="4163872"/>
            <a:chExt cx="2189777" cy="2335762"/>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529" y="4642645"/>
              <a:ext cx="804674" cy="124358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718" y="4163872"/>
              <a:ext cx="2189777" cy="2335762"/>
            </a:xfrm>
            <a:prstGeom prst="rect">
              <a:avLst/>
            </a:prstGeom>
          </p:spPr>
        </p:pic>
      </p:grpSp>
      <p:grpSp>
        <p:nvGrpSpPr>
          <p:cNvPr id="7" name="Group 6"/>
          <p:cNvGrpSpPr/>
          <p:nvPr/>
        </p:nvGrpSpPr>
        <p:grpSpPr>
          <a:xfrm>
            <a:off x="6342332" y="4169981"/>
            <a:ext cx="2189777" cy="2335762"/>
            <a:chOff x="6342332" y="4169981"/>
            <a:chExt cx="2189777" cy="2335762"/>
          </a:xfrm>
        </p:grpSpPr>
        <p:pic>
          <p:nvPicPr>
            <p:cNvPr id="68" name="Picture 67"/>
            <p:cNvPicPr>
              <a:picLocks noChangeAspect="1"/>
            </p:cNvPicPr>
            <p:nvPr/>
          </p:nvPicPr>
          <p:blipFill rotWithShape="1">
            <a:blip r:embed="rId7" cstate="print">
              <a:extLst>
                <a:ext uri="{28A0092B-C50C-407E-A947-70E740481C1C}">
                  <a14:useLocalDpi xmlns:a14="http://schemas.microsoft.com/office/drawing/2010/main" val="0"/>
                </a:ext>
              </a:extLst>
            </a:blip>
            <a:srcRect l="10872" t="38936" r="64199" b="15296"/>
            <a:stretch/>
          </p:blipFill>
          <p:spPr>
            <a:xfrm flipH="1">
              <a:off x="7471031" y="4761200"/>
              <a:ext cx="555231" cy="865172"/>
            </a:xfrm>
            <a:prstGeom prst="rect">
              <a:avLst/>
            </a:prstGeom>
            <a:noFill/>
          </p:spPr>
        </p:pic>
        <p:grpSp>
          <p:nvGrpSpPr>
            <p:cNvPr id="65" name="Group 64"/>
            <p:cNvGrpSpPr/>
            <p:nvPr/>
          </p:nvGrpSpPr>
          <p:grpSpPr>
            <a:xfrm>
              <a:off x="6342332" y="4169981"/>
              <a:ext cx="2189777" cy="2335762"/>
              <a:chOff x="3937718" y="4163872"/>
              <a:chExt cx="2189777" cy="2335762"/>
            </a:xfrm>
          </p:grpSpPr>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251" y="4636536"/>
                <a:ext cx="771811" cy="1192798"/>
              </a:xfrm>
              <a:prstGeom prst="rect">
                <a:avLst/>
              </a:prstGeom>
            </p:spPr>
          </p:pic>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718" y="4163872"/>
                <a:ext cx="2189777" cy="2335762"/>
              </a:xfrm>
              <a:prstGeom prst="rect">
                <a:avLst/>
              </a:prstGeom>
            </p:spPr>
          </p:pic>
        </p:grpSp>
      </p:grpSp>
      <p:grpSp>
        <p:nvGrpSpPr>
          <p:cNvPr id="27" name="Group 26"/>
          <p:cNvGrpSpPr/>
          <p:nvPr/>
        </p:nvGrpSpPr>
        <p:grpSpPr>
          <a:xfrm>
            <a:off x="1205767" y="4169981"/>
            <a:ext cx="2189777" cy="2335762"/>
            <a:chOff x="3937718" y="4163872"/>
            <a:chExt cx="2189777" cy="2335762"/>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529" y="4642645"/>
              <a:ext cx="804674" cy="1243586"/>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718" y="4163872"/>
              <a:ext cx="2189777" cy="2335762"/>
            </a:xfrm>
            <a:prstGeom prst="rect">
              <a:avLst/>
            </a:prstGeom>
          </p:spPr>
        </p:pic>
      </p:grpSp>
    </p:spTree>
    <p:extLst>
      <p:ext uri="{BB962C8B-B14F-4D97-AF65-F5344CB8AC3E}">
        <p14:creationId xmlns:p14="http://schemas.microsoft.com/office/powerpoint/2010/main" val="136903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5" name="Freeform 44"/>
          <p:cNvSpPr/>
          <p:nvPr/>
        </p:nvSpPr>
        <p:spPr>
          <a:xfrm>
            <a:off x="4613696" y="1658992"/>
            <a:ext cx="2214164" cy="1723775"/>
          </a:xfrm>
          <a:custGeom>
            <a:avLst/>
            <a:gdLst>
              <a:gd name="connsiteX0" fmla="*/ 0 w 2879678"/>
              <a:gd name="connsiteY0" fmla="*/ 2115403 h 2210937"/>
              <a:gd name="connsiteX1" fmla="*/ 0 w 2879678"/>
              <a:gd name="connsiteY1" fmla="*/ 2115403 h 2210937"/>
              <a:gd name="connsiteX2" fmla="*/ 81887 w 2879678"/>
              <a:gd name="connsiteY2" fmla="*/ 1883391 h 2210937"/>
              <a:gd name="connsiteX3" fmla="*/ 109182 w 2879678"/>
              <a:gd name="connsiteY3" fmla="*/ 1787856 h 2210937"/>
              <a:gd name="connsiteX4" fmla="*/ 163773 w 2879678"/>
              <a:gd name="connsiteY4" fmla="*/ 1705970 h 2210937"/>
              <a:gd name="connsiteX5" fmla="*/ 191069 w 2879678"/>
              <a:gd name="connsiteY5" fmla="*/ 1665027 h 2210937"/>
              <a:gd name="connsiteX6" fmla="*/ 232012 w 2879678"/>
              <a:gd name="connsiteY6" fmla="*/ 1637731 h 2210937"/>
              <a:gd name="connsiteX7" fmla="*/ 327546 w 2879678"/>
              <a:gd name="connsiteY7" fmla="*/ 1528549 h 2210937"/>
              <a:gd name="connsiteX8" fmla="*/ 409433 w 2879678"/>
              <a:gd name="connsiteY8" fmla="*/ 1473958 h 2210937"/>
              <a:gd name="connsiteX9" fmla="*/ 545910 w 2879678"/>
              <a:gd name="connsiteY9" fmla="*/ 1419367 h 2210937"/>
              <a:gd name="connsiteX10" fmla="*/ 614149 w 2879678"/>
              <a:gd name="connsiteY10" fmla="*/ 1405719 h 2210937"/>
              <a:gd name="connsiteX11" fmla="*/ 709684 w 2879678"/>
              <a:gd name="connsiteY11" fmla="*/ 1392071 h 2210937"/>
              <a:gd name="connsiteX12" fmla="*/ 805218 w 2879678"/>
              <a:gd name="connsiteY12" fmla="*/ 1364776 h 2210937"/>
              <a:gd name="connsiteX13" fmla="*/ 859809 w 2879678"/>
              <a:gd name="connsiteY13" fmla="*/ 1337480 h 2210937"/>
              <a:gd name="connsiteX14" fmla="*/ 914400 w 2879678"/>
              <a:gd name="connsiteY14" fmla="*/ 1323833 h 2210937"/>
              <a:gd name="connsiteX15" fmla="*/ 1050878 w 2879678"/>
              <a:gd name="connsiteY15" fmla="*/ 1241946 h 2210937"/>
              <a:gd name="connsiteX16" fmla="*/ 1091821 w 2879678"/>
              <a:gd name="connsiteY16" fmla="*/ 1214651 h 2210937"/>
              <a:gd name="connsiteX17" fmla="*/ 1146412 w 2879678"/>
              <a:gd name="connsiteY17" fmla="*/ 1173707 h 2210937"/>
              <a:gd name="connsiteX18" fmla="*/ 1187355 w 2879678"/>
              <a:gd name="connsiteY18" fmla="*/ 1132764 h 2210937"/>
              <a:gd name="connsiteX19" fmla="*/ 1228299 w 2879678"/>
              <a:gd name="connsiteY19" fmla="*/ 1119116 h 2210937"/>
              <a:gd name="connsiteX20" fmla="*/ 1378424 w 2879678"/>
              <a:gd name="connsiteY20" fmla="*/ 982639 h 2210937"/>
              <a:gd name="connsiteX21" fmla="*/ 1433015 w 2879678"/>
              <a:gd name="connsiteY21" fmla="*/ 955343 h 2210937"/>
              <a:gd name="connsiteX22" fmla="*/ 1473958 w 2879678"/>
              <a:gd name="connsiteY22" fmla="*/ 928048 h 2210937"/>
              <a:gd name="connsiteX23" fmla="*/ 1528549 w 2879678"/>
              <a:gd name="connsiteY23" fmla="*/ 900752 h 2210937"/>
              <a:gd name="connsiteX24" fmla="*/ 1610436 w 2879678"/>
              <a:gd name="connsiteY24" fmla="*/ 818865 h 2210937"/>
              <a:gd name="connsiteX25" fmla="*/ 1651379 w 2879678"/>
              <a:gd name="connsiteY25" fmla="*/ 777922 h 2210937"/>
              <a:gd name="connsiteX26" fmla="*/ 1705970 w 2879678"/>
              <a:gd name="connsiteY26" fmla="*/ 696036 h 2210937"/>
              <a:gd name="connsiteX27" fmla="*/ 1733266 w 2879678"/>
              <a:gd name="connsiteY27" fmla="*/ 614149 h 2210937"/>
              <a:gd name="connsiteX28" fmla="*/ 1787857 w 2879678"/>
              <a:gd name="connsiteY28" fmla="*/ 518615 h 2210937"/>
              <a:gd name="connsiteX29" fmla="*/ 1842448 w 2879678"/>
              <a:gd name="connsiteY29" fmla="*/ 436728 h 2210937"/>
              <a:gd name="connsiteX30" fmla="*/ 1897039 w 2879678"/>
              <a:gd name="connsiteY30" fmla="*/ 341194 h 2210937"/>
              <a:gd name="connsiteX31" fmla="*/ 1937982 w 2879678"/>
              <a:gd name="connsiteY31" fmla="*/ 286603 h 2210937"/>
              <a:gd name="connsiteX32" fmla="*/ 1992573 w 2879678"/>
              <a:gd name="connsiteY32" fmla="*/ 218364 h 2210937"/>
              <a:gd name="connsiteX33" fmla="*/ 2115403 w 2879678"/>
              <a:gd name="connsiteY33" fmla="*/ 109182 h 2210937"/>
              <a:gd name="connsiteX34" fmla="*/ 2169994 w 2879678"/>
              <a:gd name="connsiteY34" fmla="*/ 95534 h 2210937"/>
              <a:gd name="connsiteX35" fmla="*/ 2251881 w 2879678"/>
              <a:gd name="connsiteY35" fmla="*/ 81886 h 2210937"/>
              <a:gd name="connsiteX36" fmla="*/ 2333767 w 2879678"/>
              <a:gd name="connsiteY36" fmla="*/ 54591 h 2210937"/>
              <a:gd name="connsiteX37" fmla="*/ 2579427 w 2879678"/>
              <a:gd name="connsiteY37" fmla="*/ 40943 h 2210937"/>
              <a:gd name="connsiteX38" fmla="*/ 2770496 w 2879678"/>
              <a:gd name="connsiteY38" fmla="*/ 13648 h 2210937"/>
              <a:gd name="connsiteX39" fmla="*/ 2811439 w 2879678"/>
              <a:gd name="connsiteY39" fmla="*/ 0 h 2210937"/>
              <a:gd name="connsiteX40" fmla="*/ 2879678 w 2879678"/>
              <a:gd name="connsiteY40" fmla="*/ 2210937 h 2210937"/>
              <a:gd name="connsiteX41" fmla="*/ 0 w 2879678"/>
              <a:gd name="connsiteY41" fmla="*/ 2115403 h 22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9678" h="2210937">
                <a:moveTo>
                  <a:pt x="0" y="2115403"/>
                </a:moveTo>
                <a:lnTo>
                  <a:pt x="0" y="2115403"/>
                </a:lnTo>
                <a:cubicBezTo>
                  <a:pt x="95697" y="1764510"/>
                  <a:pt x="-9744" y="2112469"/>
                  <a:pt x="81887" y="1883391"/>
                </a:cubicBezTo>
                <a:cubicBezTo>
                  <a:pt x="91986" y="1858143"/>
                  <a:pt x="95000" y="1813384"/>
                  <a:pt x="109182" y="1787856"/>
                </a:cubicBezTo>
                <a:cubicBezTo>
                  <a:pt x="125114" y="1759179"/>
                  <a:pt x="145576" y="1733265"/>
                  <a:pt x="163773" y="1705970"/>
                </a:cubicBezTo>
                <a:cubicBezTo>
                  <a:pt x="172872" y="1692322"/>
                  <a:pt x="177421" y="1674126"/>
                  <a:pt x="191069" y="1665027"/>
                </a:cubicBezTo>
                <a:lnTo>
                  <a:pt x="232012" y="1637731"/>
                </a:lnTo>
                <a:cubicBezTo>
                  <a:pt x="295702" y="1542197"/>
                  <a:pt x="259308" y="1574042"/>
                  <a:pt x="327546" y="1528549"/>
                </a:cubicBezTo>
                <a:cubicBezTo>
                  <a:pt x="372098" y="1461723"/>
                  <a:pt x="331095" y="1503335"/>
                  <a:pt x="409433" y="1473958"/>
                </a:cubicBezTo>
                <a:cubicBezTo>
                  <a:pt x="492622" y="1442761"/>
                  <a:pt x="440673" y="1440415"/>
                  <a:pt x="545910" y="1419367"/>
                </a:cubicBezTo>
                <a:cubicBezTo>
                  <a:pt x="568656" y="1414818"/>
                  <a:pt x="591268" y="1409533"/>
                  <a:pt x="614149" y="1405719"/>
                </a:cubicBezTo>
                <a:cubicBezTo>
                  <a:pt x="645880" y="1400430"/>
                  <a:pt x="678035" y="1397825"/>
                  <a:pt x="709684" y="1392071"/>
                </a:cubicBezTo>
                <a:cubicBezTo>
                  <a:pt x="729737" y="1388425"/>
                  <a:pt x="783674" y="1374009"/>
                  <a:pt x="805218" y="1364776"/>
                </a:cubicBezTo>
                <a:cubicBezTo>
                  <a:pt x="823918" y="1356762"/>
                  <a:pt x="840759" y="1344624"/>
                  <a:pt x="859809" y="1337480"/>
                </a:cubicBezTo>
                <a:cubicBezTo>
                  <a:pt x="877372" y="1330894"/>
                  <a:pt x="896203" y="1328382"/>
                  <a:pt x="914400" y="1323833"/>
                </a:cubicBezTo>
                <a:cubicBezTo>
                  <a:pt x="998333" y="1281866"/>
                  <a:pt x="952062" y="1307823"/>
                  <a:pt x="1050878" y="1241946"/>
                </a:cubicBezTo>
                <a:cubicBezTo>
                  <a:pt x="1064526" y="1232848"/>
                  <a:pt x="1078699" y="1224493"/>
                  <a:pt x="1091821" y="1214651"/>
                </a:cubicBezTo>
                <a:cubicBezTo>
                  <a:pt x="1110018" y="1201003"/>
                  <a:pt x="1129142" y="1188510"/>
                  <a:pt x="1146412" y="1173707"/>
                </a:cubicBezTo>
                <a:cubicBezTo>
                  <a:pt x="1161066" y="1161146"/>
                  <a:pt x="1171296" y="1143470"/>
                  <a:pt x="1187355" y="1132764"/>
                </a:cubicBezTo>
                <a:cubicBezTo>
                  <a:pt x="1199325" y="1124784"/>
                  <a:pt x="1214651" y="1123665"/>
                  <a:pt x="1228299" y="1119116"/>
                </a:cubicBezTo>
                <a:cubicBezTo>
                  <a:pt x="1280114" y="1067301"/>
                  <a:pt x="1318010" y="1020398"/>
                  <a:pt x="1378424" y="982639"/>
                </a:cubicBezTo>
                <a:cubicBezTo>
                  <a:pt x="1395676" y="971856"/>
                  <a:pt x="1415351" y="965437"/>
                  <a:pt x="1433015" y="955343"/>
                </a:cubicBezTo>
                <a:cubicBezTo>
                  <a:pt x="1447256" y="947205"/>
                  <a:pt x="1459717" y="936186"/>
                  <a:pt x="1473958" y="928048"/>
                </a:cubicBezTo>
                <a:cubicBezTo>
                  <a:pt x="1491622" y="917954"/>
                  <a:pt x="1512662" y="913461"/>
                  <a:pt x="1528549" y="900752"/>
                </a:cubicBezTo>
                <a:cubicBezTo>
                  <a:pt x="1558692" y="876638"/>
                  <a:pt x="1583140" y="846161"/>
                  <a:pt x="1610436" y="818865"/>
                </a:cubicBezTo>
                <a:cubicBezTo>
                  <a:pt x="1624084" y="805217"/>
                  <a:pt x="1640673" y="793981"/>
                  <a:pt x="1651379" y="777922"/>
                </a:cubicBezTo>
                <a:cubicBezTo>
                  <a:pt x="1669576" y="750627"/>
                  <a:pt x="1695596" y="727157"/>
                  <a:pt x="1705970" y="696036"/>
                </a:cubicBezTo>
                <a:cubicBezTo>
                  <a:pt x="1715069" y="668740"/>
                  <a:pt x="1720399" y="639884"/>
                  <a:pt x="1733266" y="614149"/>
                </a:cubicBezTo>
                <a:cubicBezTo>
                  <a:pt x="1767896" y="544887"/>
                  <a:pt x="1749276" y="576486"/>
                  <a:pt x="1787857" y="518615"/>
                </a:cubicBezTo>
                <a:cubicBezTo>
                  <a:pt x="1811842" y="446660"/>
                  <a:pt x="1785653" y="504883"/>
                  <a:pt x="1842448" y="436728"/>
                </a:cubicBezTo>
                <a:cubicBezTo>
                  <a:pt x="1880010" y="391653"/>
                  <a:pt x="1863670" y="394584"/>
                  <a:pt x="1897039" y="341194"/>
                </a:cubicBezTo>
                <a:cubicBezTo>
                  <a:pt x="1909094" y="321905"/>
                  <a:pt x="1924334" y="304800"/>
                  <a:pt x="1937982" y="286603"/>
                </a:cubicBezTo>
                <a:cubicBezTo>
                  <a:pt x="1964552" y="206893"/>
                  <a:pt x="1930841" y="280096"/>
                  <a:pt x="1992573" y="218364"/>
                </a:cubicBezTo>
                <a:cubicBezTo>
                  <a:pt x="2041312" y="169625"/>
                  <a:pt x="2031734" y="130100"/>
                  <a:pt x="2115403" y="109182"/>
                </a:cubicBezTo>
                <a:cubicBezTo>
                  <a:pt x="2133600" y="104633"/>
                  <a:pt x="2151601" y="99213"/>
                  <a:pt x="2169994" y="95534"/>
                </a:cubicBezTo>
                <a:cubicBezTo>
                  <a:pt x="2197129" y="90107"/>
                  <a:pt x="2225035" y="88597"/>
                  <a:pt x="2251881" y="81886"/>
                </a:cubicBezTo>
                <a:cubicBezTo>
                  <a:pt x="2279794" y="74908"/>
                  <a:pt x="2305040" y="56187"/>
                  <a:pt x="2333767" y="54591"/>
                </a:cubicBezTo>
                <a:lnTo>
                  <a:pt x="2579427" y="40943"/>
                </a:lnTo>
                <a:cubicBezTo>
                  <a:pt x="2643117" y="31845"/>
                  <a:pt x="2707139" y="24829"/>
                  <a:pt x="2770496" y="13648"/>
                </a:cubicBezTo>
                <a:cubicBezTo>
                  <a:pt x="2784663" y="11148"/>
                  <a:pt x="2811439" y="0"/>
                  <a:pt x="2811439" y="0"/>
                </a:cubicBezTo>
                <a:lnTo>
                  <a:pt x="2879678" y="2210937"/>
                </a:lnTo>
                <a:lnTo>
                  <a:pt x="0" y="2115403"/>
                </a:lnTo>
                <a:close/>
              </a:path>
            </a:pathLst>
          </a:custGeom>
          <a:solidFill>
            <a:srgbClr val="99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0" y="3318320"/>
            <a:ext cx="9143999" cy="3539679"/>
          </a:xfrm>
          <a:prstGeom prst="rect">
            <a:avLst/>
          </a:prstGeom>
          <a:solidFill>
            <a:srgbClr val="D8BC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8" name="Freeform 7"/>
          <p:cNvSpPr/>
          <p:nvPr/>
        </p:nvSpPr>
        <p:spPr>
          <a:xfrm>
            <a:off x="-57873" y="3310359"/>
            <a:ext cx="4965587" cy="1469985"/>
          </a:xfrm>
          <a:custGeom>
            <a:avLst/>
            <a:gdLst>
              <a:gd name="connsiteX0" fmla="*/ 46298 w 4965587"/>
              <a:gd name="connsiteY0" fmla="*/ 0 h 1469985"/>
              <a:gd name="connsiteX1" fmla="*/ 4942389 w 4965587"/>
              <a:gd name="connsiteY1" fmla="*/ 0 h 1469985"/>
              <a:gd name="connsiteX2" fmla="*/ 4965539 w 4965587"/>
              <a:gd name="connsiteY2" fmla="*/ 104173 h 1469985"/>
              <a:gd name="connsiteX3" fmla="*/ 4930815 w 4965587"/>
              <a:gd name="connsiteY3" fmla="*/ 254644 h 1469985"/>
              <a:gd name="connsiteX4" fmla="*/ 4907665 w 4965587"/>
              <a:gd name="connsiteY4" fmla="*/ 277793 h 1469985"/>
              <a:gd name="connsiteX5" fmla="*/ 4861367 w 4965587"/>
              <a:gd name="connsiteY5" fmla="*/ 347241 h 1469985"/>
              <a:gd name="connsiteX6" fmla="*/ 4815068 w 4965587"/>
              <a:gd name="connsiteY6" fmla="*/ 393540 h 1469985"/>
              <a:gd name="connsiteX7" fmla="*/ 4757195 w 4965587"/>
              <a:gd name="connsiteY7" fmla="*/ 439838 h 1469985"/>
              <a:gd name="connsiteX8" fmla="*/ 4734045 w 4965587"/>
              <a:gd name="connsiteY8" fmla="*/ 509287 h 1469985"/>
              <a:gd name="connsiteX9" fmla="*/ 4722470 w 4965587"/>
              <a:gd name="connsiteY9" fmla="*/ 544011 h 1469985"/>
              <a:gd name="connsiteX10" fmla="*/ 4734045 w 4965587"/>
              <a:gd name="connsiteY10" fmla="*/ 648183 h 1469985"/>
              <a:gd name="connsiteX11" fmla="*/ 4768769 w 4965587"/>
              <a:gd name="connsiteY11" fmla="*/ 775504 h 1469985"/>
              <a:gd name="connsiteX12" fmla="*/ 4780344 w 4965587"/>
              <a:gd name="connsiteY12" fmla="*/ 821803 h 1469985"/>
              <a:gd name="connsiteX13" fmla="*/ 4791919 w 4965587"/>
              <a:gd name="connsiteY13" fmla="*/ 856527 h 1469985"/>
              <a:gd name="connsiteX14" fmla="*/ 4815068 w 4965587"/>
              <a:gd name="connsiteY14" fmla="*/ 949125 h 1469985"/>
              <a:gd name="connsiteX15" fmla="*/ 4826643 w 4965587"/>
              <a:gd name="connsiteY15" fmla="*/ 983849 h 1469985"/>
              <a:gd name="connsiteX16" fmla="*/ 4872941 w 4965587"/>
              <a:gd name="connsiteY16" fmla="*/ 1053297 h 1469985"/>
              <a:gd name="connsiteX17" fmla="*/ 4896091 w 4965587"/>
              <a:gd name="connsiteY17" fmla="*/ 1122745 h 1469985"/>
              <a:gd name="connsiteX18" fmla="*/ 4919240 w 4965587"/>
              <a:gd name="connsiteY18" fmla="*/ 1157469 h 1469985"/>
              <a:gd name="connsiteX19" fmla="*/ 4942389 w 4965587"/>
              <a:gd name="connsiteY19" fmla="*/ 1226917 h 1469985"/>
              <a:gd name="connsiteX20" fmla="*/ 4930815 w 4965587"/>
              <a:gd name="connsiteY20" fmla="*/ 1296365 h 1469985"/>
              <a:gd name="connsiteX21" fmla="*/ 4872941 w 4965587"/>
              <a:gd name="connsiteY21" fmla="*/ 1331089 h 1469985"/>
              <a:gd name="connsiteX22" fmla="*/ 4838217 w 4965587"/>
              <a:gd name="connsiteY22" fmla="*/ 1354238 h 1469985"/>
              <a:gd name="connsiteX23" fmla="*/ 4791919 w 4965587"/>
              <a:gd name="connsiteY23" fmla="*/ 1342664 h 1469985"/>
              <a:gd name="connsiteX24" fmla="*/ 4768769 w 4965587"/>
              <a:gd name="connsiteY24" fmla="*/ 1319514 h 1469985"/>
              <a:gd name="connsiteX25" fmla="*/ 4699321 w 4965587"/>
              <a:gd name="connsiteY25" fmla="*/ 1273216 h 1469985"/>
              <a:gd name="connsiteX26" fmla="*/ 4699321 w 4965587"/>
              <a:gd name="connsiteY26" fmla="*/ 1273216 h 1469985"/>
              <a:gd name="connsiteX27" fmla="*/ 4629873 w 4965587"/>
              <a:gd name="connsiteY27" fmla="*/ 1250066 h 1469985"/>
              <a:gd name="connsiteX28" fmla="*/ 4514126 w 4965587"/>
              <a:gd name="connsiteY28" fmla="*/ 1226917 h 1469985"/>
              <a:gd name="connsiteX29" fmla="*/ 4409954 w 4965587"/>
              <a:gd name="connsiteY29" fmla="*/ 1215342 h 1469985"/>
              <a:gd name="connsiteX30" fmla="*/ 4294207 w 4965587"/>
              <a:gd name="connsiteY30" fmla="*/ 1192193 h 1469985"/>
              <a:gd name="connsiteX31" fmla="*/ 4259483 w 4965587"/>
              <a:gd name="connsiteY31" fmla="*/ 1180618 h 1469985"/>
              <a:gd name="connsiteX32" fmla="*/ 4178460 w 4965587"/>
              <a:gd name="connsiteY32" fmla="*/ 1169044 h 1469985"/>
              <a:gd name="connsiteX33" fmla="*/ 4132162 w 4965587"/>
              <a:gd name="connsiteY33" fmla="*/ 1157469 h 1469985"/>
              <a:gd name="connsiteX34" fmla="*/ 4097438 w 4965587"/>
              <a:gd name="connsiteY34" fmla="*/ 1145894 h 1469985"/>
              <a:gd name="connsiteX35" fmla="*/ 3935392 w 4965587"/>
              <a:gd name="connsiteY35" fmla="*/ 1134319 h 1469985"/>
              <a:gd name="connsiteX36" fmla="*/ 3808070 w 4965587"/>
              <a:gd name="connsiteY36" fmla="*/ 1122745 h 1469985"/>
              <a:gd name="connsiteX37" fmla="*/ 3750197 w 4965587"/>
              <a:gd name="connsiteY37" fmla="*/ 1111170 h 1469985"/>
              <a:gd name="connsiteX38" fmla="*/ 3715473 w 4965587"/>
              <a:gd name="connsiteY38" fmla="*/ 1099595 h 1469985"/>
              <a:gd name="connsiteX39" fmla="*/ 3507129 w 4965587"/>
              <a:gd name="connsiteY39" fmla="*/ 1088021 h 1469985"/>
              <a:gd name="connsiteX40" fmla="*/ 3136739 w 4965587"/>
              <a:gd name="connsiteY40" fmla="*/ 1099595 h 1469985"/>
              <a:gd name="connsiteX41" fmla="*/ 2997843 w 4965587"/>
              <a:gd name="connsiteY41" fmla="*/ 1169044 h 1469985"/>
              <a:gd name="connsiteX42" fmla="*/ 2974693 w 4965587"/>
              <a:gd name="connsiteY42" fmla="*/ 1192193 h 1469985"/>
              <a:gd name="connsiteX43" fmla="*/ 2939969 w 4965587"/>
              <a:gd name="connsiteY43" fmla="*/ 1203768 h 1469985"/>
              <a:gd name="connsiteX44" fmla="*/ 2905245 w 4965587"/>
              <a:gd name="connsiteY44" fmla="*/ 1226917 h 1469985"/>
              <a:gd name="connsiteX45" fmla="*/ 2870521 w 4965587"/>
              <a:gd name="connsiteY45" fmla="*/ 1238492 h 1469985"/>
              <a:gd name="connsiteX46" fmla="*/ 2801073 w 4965587"/>
              <a:gd name="connsiteY46" fmla="*/ 1284790 h 1469985"/>
              <a:gd name="connsiteX47" fmla="*/ 2766349 w 4965587"/>
              <a:gd name="connsiteY47" fmla="*/ 1296365 h 1469985"/>
              <a:gd name="connsiteX48" fmla="*/ 2696901 w 4965587"/>
              <a:gd name="connsiteY48" fmla="*/ 1342664 h 1469985"/>
              <a:gd name="connsiteX49" fmla="*/ 2627453 w 4965587"/>
              <a:gd name="connsiteY49" fmla="*/ 1365813 h 1469985"/>
              <a:gd name="connsiteX50" fmla="*/ 2604303 w 4965587"/>
              <a:gd name="connsiteY50" fmla="*/ 1388963 h 1469985"/>
              <a:gd name="connsiteX51" fmla="*/ 2558005 w 4965587"/>
              <a:gd name="connsiteY51" fmla="*/ 1400537 h 1469985"/>
              <a:gd name="connsiteX52" fmla="*/ 2523281 w 4965587"/>
              <a:gd name="connsiteY52" fmla="*/ 1412112 h 1469985"/>
              <a:gd name="connsiteX53" fmla="*/ 2465407 w 4965587"/>
              <a:gd name="connsiteY53" fmla="*/ 1423687 h 1469985"/>
              <a:gd name="connsiteX54" fmla="*/ 2430683 w 4965587"/>
              <a:gd name="connsiteY54" fmla="*/ 1435261 h 1469985"/>
              <a:gd name="connsiteX55" fmla="*/ 2013995 w 4965587"/>
              <a:gd name="connsiteY55" fmla="*/ 1458411 h 1469985"/>
              <a:gd name="connsiteX56" fmla="*/ 1828800 w 4965587"/>
              <a:gd name="connsiteY56" fmla="*/ 1469985 h 1469985"/>
              <a:gd name="connsiteX57" fmla="*/ 1377387 w 4965587"/>
              <a:gd name="connsiteY57" fmla="*/ 1458411 h 1469985"/>
              <a:gd name="connsiteX58" fmla="*/ 1307939 w 4965587"/>
              <a:gd name="connsiteY58" fmla="*/ 1435261 h 1469985"/>
              <a:gd name="connsiteX59" fmla="*/ 1203767 w 4965587"/>
              <a:gd name="connsiteY59" fmla="*/ 1400537 h 1469985"/>
              <a:gd name="connsiteX60" fmla="*/ 1169043 w 4965587"/>
              <a:gd name="connsiteY60" fmla="*/ 1388963 h 1469985"/>
              <a:gd name="connsiteX61" fmla="*/ 1134319 w 4965587"/>
              <a:gd name="connsiteY61" fmla="*/ 1377388 h 1469985"/>
              <a:gd name="connsiteX62" fmla="*/ 1088020 w 4965587"/>
              <a:gd name="connsiteY62" fmla="*/ 1365813 h 1469985"/>
              <a:gd name="connsiteX63" fmla="*/ 1018572 w 4965587"/>
              <a:gd name="connsiteY63" fmla="*/ 1342664 h 1469985"/>
              <a:gd name="connsiteX64" fmla="*/ 972273 w 4965587"/>
              <a:gd name="connsiteY64" fmla="*/ 1331089 h 1469985"/>
              <a:gd name="connsiteX65" fmla="*/ 891250 w 4965587"/>
              <a:gd name="connsiteY65" fmla="*/ 1307940 h 1469985"/>
              <a:gd name="connsiteX66" fmla="*/ 810227 w 4965587"/>
              <a:gd name="connsiteY66" fmla="*/ 1296365 h 1469985"/>
              <a:gd name="connsiteX67" fmla="*/ 347240 w 4965587"/>
              <a:gd name="connsiteY67" fmla="*/ 1307940 h 1469985"/>
              <a:gd name="connsiteX68" fmla="*/ 46298 w 4965587"/>
              <a:gd name="connsiteY68" fmla="*/ 1319514 h 1469985"/>
              <a:gd name="connsiteX69" fmla="*/ 0 w 4965587"/>
              <a:gd name="connsiteY69" fmla="*/ 1331089 h 1469985"/>
              <a:gd name="connsiteX70" fmla="*/ 46298 w 4965587"/>
              <a:gd name="connsiteY70" fmla="*/ 0 h 14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965587" h="1469985">
                <a:moveTo>
                  <a:pt x="46298" y="0"/>
                </a:moveTo>
                <a:lnTo>
                  <a:pt x="4942389" y="0"/>
                </a:lnTo>
                <a:cubicBezTo>
                  <a:pt x="4950106" y="34724"/>
                  <a:pt x="4963320" y="68671"/>
                  <a:pt x="4965539" y="104173"/>
                </a:cubicBezTo>
                <a:cubicBezTo>
                  <a:pt x="4966662" y="122146"/>
                  <a:pt x="4948146" y="237314"/>
                  <a:pt x="4930815" y="254644"/>
                </a:cubicBezTo>
                <a:cubicBezTo>
                  <a:pt x="4923098" y="262360"/>
                  <a:pt x="4914213" y="269063"/>
                  <a:pt x="4907665" y="277793"/>
                </a:cubicBezTo>
                <a:cubicBezTo>
                  <a:pt x="4890972" y="300051"/>
                  <a:pt x="4881040" y="327568"/>
                  <a:pt x="4861367" y="347241"/>
                </a:cubicBezTo>
                <a:cubicBezTo>
                  <a:pt x="4845934" y="362674"/>
                  <a:pt x="4827175" y="375380"/>
                  <a:pt x="4815068" y="393540"/>
                </a:cubicBezTo>
                <a:cubicBezTo>
                  <a:pt x="4785151" y="438416"/>
                  <a:pt x="4805116" y="423865"/>
                  <a:pt x="4757195" y="439838"/>
                </a:cubicBezTo>
                <a:lnTo>
                  <a:pt x="4734045" y="509287"/>
                </a:lnTo>
                <a:lnTo>
                  <a:pt x="4722470" y="544011"/>
                </a:lnTo>
                <a:cubicBezTo>
                  <a:pt x="4726328" y="578735"/>
                  <a:pt x="4727973" y="613777"/>
                  <a:pt x="4734045" y="648183"/>
                </a:cubicBezTo>
                <a:cubicBezTo>
                  <a:pt x="4753086" y="756080"/>
                  <a:pt x="4749845" y="709269"/>
                  <a:pt x="4768769" y="775504"/>
                </a:cubicBezTo>
                <a:cubicBezTo>
                  <a:pt x="4773139" y="790800"/>
                  <a:pt x="4775974" y="806507"/>
                  <a:pt x="4780344" y="821803"/>
                </a:cubicBezTo>
                <a:cubicBezTo>
                  <a:pt x="4783696" y="833534"/>
                  <a:pt x="4788709" y="844756"/>
                  <a:pt x="4791919" y="856527"/>
                </a:cubicBezTo>
                <a:cubicBezTo>
                  <a:pt x="4800290" y="887222"/>
                  <a:pt x="4805007" y="918942"/>
                  <a:pt x="4815068" y="949125"/>
                </a:cubicBezTo>
                <a:cubicBezTo>
                  <a:pt x="4818926" y="960700"/>
                  <a:pt x="4820718" y="973184"/>
                  <a:pt x="4826643" y="983849"/>
                </a:cubicBezTo>
                <a:cubicBezTo>
                  <a:pt x="4840154" y="1008170"/>
                  <a:pt x="4864143" y="1026903"/>
                  <a:pt x="4872941" y="1053297"/>
                </a:cubicBezTo>
                <a:cubicBezTo>
                  <a:pt x="4880658" y="1076446"/>
                  <a:pt x="4882556" y="1102442"/>
                  <a:pt x="4896091" y="1122745"/>
                </a:cubicBezTo>
                <a:cubicBezTo>
                  <a:pt x="4903807" y="1134320"/>
                  <a:pt x="4913590" y="1144757"/>
                  <a:pt x="4919240" y="1157469"/>
                </a:cubicBezTo>
                <a:cubicBezTo>
                  <a:pt x="4929150" y="1179767"/>
                  <a:pt x="4942389" y="1226917"/>
                  <a:pt x="4942389" y="1226917"/>
                </a:cubicBezTo>
                <a:cubicBezTo>
                  <a:pt x="4938531" y="1250066"/>
                  <a:pt x="4939055" y="1274391"/>
                  <a:pt x="4930815" y="1296365"/>
                </a:cubicBezTo>
                <a:cubicBezTo>
                  <a:pt x="4920381" y="1324189"/>
                  <a:pt x="4894155" y="1320482"/>
                  <a:pt x="4872941" y="1331089"/>
                </a:cubicBezTo>
                <a:cubicBezTo>
                  <a:pt x="4860499" y="1337310"/>
                  <a:pt x="4849792" y="1346522"/>
                  <a:pt x="4838217" y="1354238"/>
                </a:cubicBezTo>
                <a:cubicBezTo>
                  <a:pt x="4822784" y="1350380"/>
                  <a:pt x="4806147" y="1349778"/>
                  <a:pt x="4791919" y="1342664"/>
                </a:cubicBezTo>
                <a:cubicBezTo>
                  <a:pt x="4782158" y="1337784"/>
                  <a:pt x="4777499" y="1326062"/>
                  <a:pt x="4768769" y="1319514"/>
                </a:cubicBezTo>
                <a:cubicBezTo>
                  <a:pt x="4746511" y="1302821"/>
                  <a:pt x="4722470" y="1288649"/>
                  <a:pt x="4699321" y="1273216"/>
                </a:cubicBezTo>
                <a:lnTo>
                  <a:pt x="4699321" y="1273216"/>
                </a:lnTo>
                <a:cubicBezTo>
                  <a:pt x="4676172" y="1265499"/>
                  <a:pt x="4653546" y="1255984"/>
                  <a:pt x="4629873" y="1250066"/>
                </a:cubicBezTo>
                <a:cubicBezTo>
                  <a:pt x="4577298" y="1236923"/>
                  <a:pt x="4574935" y="1235025"/>
                  <a:pt x="4514126" y="1226917"/>
                </a:cubicBezTo>
                <a:cubicBezTo>
                  <a:pt x="4479495" y="1222299"/>
                  <a:pt x="4444464" y="1220791"/>
                  <a:pt x="4409954" y="1215342"/>
                </a:cubicBezTo>
                <a:cubicBezTo>
                  <a:pt x="4371089" y="1209205"/>
                  <a:pt x="4331534" y="1204636"/>
                  <a:pt x="4294207" y="1192193"/>
                </a:cubicBezTo>
                <a:cubicBezTo>
                  <a:pt x="4282632" y="1188335"/>
                  <a:pt x="4271447" y="1183011"/>
                  <a:pt x="4259483" y="1180618"/>
                </a:cubicBezTo>
                <a:cubicBezTo>
                  <a:pt x="4232731" y="1175268"/>
                  <a:pt x="4205302" y="1173924"/>
                  <a:pt x="4178460" y="1169044"/>
                </a:cubicBezTo>
                <a:cubicBezTo>
                  <a:pt x="4162809" y="1166198"/>
                  <a:pt x="4147458" y="1161839"/>
                  <a:pt x="4132162" y="1157469"/>
                </a:cubicBezTo>
                <a:cubicBezTo>
                  <a:pt x="4120431" y="1154117"/>
                  <a:pt x="4109555" y="1147320"/>
                  <a:pt x="4097438" y="1145894"/>
                </a:cubicBezTo>
                <a:cubicBezTo>
                  <a:pt x="4043656" y="1139567"/>
                  <a:pt x="3989373" y="1138637"/>
                  <a:pt x="3935392" y="1134319"/>
                </a:cubicBezTo>
                <a:cubicBezTo>
                  <a:pt x="3892912" y="1130921"/>
                  <a:pt x="3850511" y="1126603"/>
                  <a:pt x="3808070" y="1122745"/>
                </a:cubicBezTo>
                <a:cubicBezTo>
                  <a:pt x="3788779" y="1118887"/>
                  <a:pt x="3769283" y="1115942"/>
                  <a:pt x="3750197" y="1111170"/>
                </a:cubicBezTo>
                <a:cubicBezTo>
                  <a:pt x="3738361" y="1108211"/>
                  <a:pt x="3727619" y="1100752"/>
                  <a:pt x="3715473" y="1099595"/>
                </a:cubicBezTo>
                <a:cubicBezTo>
                  <a:pt x="3646231" y="1093001"/>
                  <a:pt x="3576577" y="1091879"/>
                  <a:pt x="3507129" y="1088021"/>
                </a:cubicBezTo>
                <a:cubicBezTo>
                  <a:pt x="3383666" y="1091879"/>
                  <a:pt x="3259879" y="1089873"/>
                  <a:pt x="3136739" y="1099595"/>
                </a:cubicBezTo>
                <a:cubicBezTo>
                  <a:pt x="3095855" y="1102823"/>
                  <a:pt x="3024932" y="1141956"/>
                  <a:pt x="2997843" y="1169044"/>
                </a:cubicBezTo>
                <a:cubicBezTo>
                  <a:pt x="2990126" y="1176760"/>
                  <a:pt x="2984051" y="1186578"/>
                  <a:pt x="2974693" y="1192193"/>
                </a:cubicBezTo>
                <a:cubicBezTo>
                  <a:pt x="2964231" y="1198470"/>
                  <a:pt x="2950882" y="1198312"/>
                  <a:pt x="2939969" y="1203768"/>
                </a:cubicBezTo>
                <a:cubicBezTo>
                  <a:pt x="2927527" y="1209989"/>
                  <a:pt x="2917687" y="1220696"/>
                  <a:pt x="2905245" y="1226917"/>
                </a:cubicBezTo>
                <a:cubicBezTo>
                  <a:pt x="2894332" y="1232373"/>
                  <a:pt x="2881186" y="1232567"/>
                  <a:pt x="2870521" y="1238492"/>
                </a:cubicBezTo>
                <a:cubicBezTo>
                  <a:pt x="2846200" y="1252003"/>
                  <a:pt x="2827467" y="1275992"/>
                  <a:pt x="2801073" y="1284790"/>
                </a:cubicBezTo>
                <a:cubicBezTo>
                  <a:pt x="2789498" y="1288648"/>
                  <a:pt x="2777014" y="1290440"/>
                  <a:pt x="2766349" y="1296365"/>
                </a:cubicBezTo>
                <a:cubicBezTo>
                  <a:pt x="2742028" y="1309877"/>
                  <a:pt x="2723295" y="1333866"/>
                  <a:pt x="2696901" y="1342664"/>
                </a:cubicBezTo>
                <a:lnTo>
                  <a:pt x="2627453" y="1365813"/>
                </a:lnTo>
                <a:cubicBezTo>
                  <a:pt x="2619736" y="1373530"/>
                  <a:pt x="2614064" y="1384083"/>
                  <a:pt x="2604303" y="1388963"/>
                </a:cubicBezTo>
                <a:cubicBezTo>
                  <a:pt x="2590075" y="1396077"/>
                  <a:pt x="2573301" y="1396167"/>
                  <a:pt x="2558005" y="1400537"/>
                </a:cubicBezTo>
                <a:cubicBezTo>
                  <a:pt x="2546274" y="1403889"/>
                  <a:pt x="2535118" y="1409153"/>
                  <a:pt x="2523281" y="1412112"/>
                </a:cubicBezTo>
                <a:cubicBezTo>
                  <a:pt x="2504195" y="1416884"/>
                  <a:pt x="2484493" y="1418916"/>
                  <a:pt x="2465407" y="1423687"/>
                </a:cubicBezTo>
                <a:cubicBezTo>
                  <a:pt x="2453571" y="1426646"/>
                  <a:pt x="2442519" y="1432302"/>
                  <a:pt x="2430683" y="1435261"/>
                </a:cubicBezTo>
                <a:cubicBezTo>
                  <a:pt x="2294603" y="1469281"/>
                  <a:pt x="2154414" y="1452436"/>
                  <a:pt x="2013995" y="1458411"/>
                </a:cubicBezTo>
                <a:cubicBezTo>
                  <a:pt x="1952199" y="1461041"/>
                  <a:pt x="1890532" y="1466127"/>
                  <a:pt x="1828800" y="1469985"/>
                </a:cubicBezTo>
                <a:cubicBezTo>
                  <a:pt x="1678329" y="1466127"/>
                  <a:pt x="1527574" y="1468423"/>
                  <a:pt x="1377387" y="1458411"/>
                </a:cubicBezTo>
                <a:cubicBezTo>
                  <a:pt x="1353039" y="1456788"/>
                  <a:pt x="1331088" y="1442977"/>
                  <a:pt x="1307939" y="1435261"/>
                </a:cubicBezTo>
                <a:lnTo>
                  <a:pt x="1203767" y="1400537"/>
                </a:lnTo>
                <a:lnTo>
                  <a:pt x="1169043" y="1388963"/>
                </a:lnTo>
                <a:cubicBezTo>
                  <a:pt x="1157468" y="1385105"/>
                  <a:pt x="1146156" y="1380347"/>
                  <a:pt x="1134319" y="1377388"/>
                </a:cubicBezTo>
                <a:cubicBezTo>
                  <a:pt x="1118886" y="1373530"/>
                  <a:pt x="1103257" y="1370384"/>
                  <a:pt x="1088020" y="1365813"/>
                </a:cubicBezTo>
                <a:cubicBezTo>
                  <a:pt x="1064648" y="1358801"/>
                  <a:pt x="1042245" y="1348582"/>
                  <a:pt x="1018572" y="1342664"/>
                </a:cubicBezTo>
                <a:cubicBezTo>
                  <a:pt x="1003139" y="1338806"/>
                  <a:pt x="987569" y="1335459"/>
                  <a:pt x="972273" y="1331089"/>
                </a:cubicBezTo>
                <a:cubicBezTo>
                  <a:pt x="928879" y="1318690"/>
                  <a:pt x="941013" y="1316988"/>
                  <a:pt x="891250" y="1307940"/>
                </a:cubicBezTo>
                <a:cubicBezTo>
                  <a:pt x="864408" y="1303060"/>
                  <a:pt x="837235" y="1300223"/>
                  <a:pt x="810227" y="1296365"/>
                </a:cubicBezTo>
                <a:lnTo>
                  <a:pt x="347240" y="1307940"/>
                </a:lnTo>
                <a:cubicBezTo>
                  <a:pt x="246898" y="1310981"/>
                  <a:pt x="146464" y="1312836"/>
                  <a:pt x="46298" y="1319514"/>
                </a:cubicBezTo>
                <a:cubicBezTo>
                  <a:pt x="30426" y="1320572"/>
                  <a:pt x="0" y="1331089"/>
                  <a:pt x="0" y="1331089"/>
                </a:cubicBezTo>
                <a:lnTo>
                  <a:pt x="46298" y="0"/>
                </a:lnTo>
                <a:close/>
              </a:path>
            </a:pathLst>
          </a:custGeom>
          <a:solidFill>
            <a:srgbClr val="829753"/>
          </a:solidFill>
          <a:ln>
            <a:solidFill>
              <a:srgbClr val="829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333683" y="4659589"/>
            <a:ext cx="6621644" cy="3044142"/>
          </a:xfrm>
          <a:custGeom>
            <a:avLst/>
            <a:gdLst>
              <a:gd name="connsiteX0" fmla="*/ 1216267 w 6621644"/>
              <a:gd name="connsiteY0" fmla="*/ 196770 h 3044142"/>
              <a:gd name="connsiteX1" fmla="*/ 1216267 w 6621644"/>
              <a:gd name="connsiteY1" fmla="*/ 196770 h 3044142"/>
              <a:gd name="connsiteX2" fmla="*/ 1540358 w 6621644"/>
              <a:gd name="connsiteY2" fmla="*/ 150471 h 3044142"/>
              <a:gd name="connsiteX3" fmla="*/ 1713978 w 6621644"/>
              <a:gd name="connsiteY3" fmla="*/ 185195 h 3044142"/>
              <a:gd name="connsiteX4" fmla="*/ 1783426 w 6621644"/>
              <a:gd name="connsiteY4" fmla="*/ 208345 h 3044142"/>
              <a:gd name="connsiteX5" fmla="*/ 1818150 w 6621644"/>
              <a:gd name="connsiteY5" fmla="*/ 219919 h 3044142"/>
              <a:gd name="connsiteX6" fmla="*/ 1841299 w 6621644"/>
              <a:gd name="connsiteY6" fmla="*/ 243069 h 3044142"/>
              <a:gd name="connsiteX7" fmla="*/ 1899173 w 6621644"/>
              <a:gd name="connsiteY7" fmla="*/ 254643 h 3044142"/>
              <a:gd name="connsiteX8" fmla="*/ 2026494 w 6621644"/>
              <a:gd name="connsiteY8" fmla="*/ 289368 h 3044142"/>
              <a:gd name="connsiteX9" fmla="*/ 2628378 w 6621644"/>
              <a:gd name="connsiteY9" fmla="*/ 324092 h 3044142"/>
              <a:gd name="connsiteX10" fmla="*/ 2663102 w 6621644"/>
              <a:gd name="connsiteY10" fmla="*/ 335666 h 3044142"/>
              <a:gd name="connsiteX11" fmla="*/ 3612226 w 6621644"/>
              <a:gd name="connsiteY11" fmla="*/ 335666 h 3044142"/>
              <a:gd name="connsiteX12" fmla="*/ 3681674 w 6621644"/>
              <a:gd name="connsiteY12" fmla="*/ 324092 h 3044142"/>
              <a:gd name="connsiteX13" fmla="*/ 3866869 w 6621644"/>
              <a:gd name="connsiteY13" fmla="*/ 300942 h 3044142"/>
              <a:gd name="connsiteX14" fmla="*/ 3913168 w 6621644"/>
              <a:gd name="connsiteY14" fmla="*/ 289368 h 3044142"/>
              <a:gd name="connsiteX15" fmla="*/ 3982616 w 6621644"/>
              <a:gd name="connsiteY15" fmla="*/ 266218 h 3044142"/>
              <a:gd name="connsiteX16" fmla="*/ 4052064 w 6621644"/>
              <a:gd name="connsiteY16" fmla="*/ 208345 h 3044142"/>
              <a:gd name="connsiteX17" fmla="*/ 4086788 w 6621644"/>
              <a:gd name="connsiteY17" fmla="*/ 196770 h 3044142"/>
              <a:gd name="connsiteX18" fmla="*/ 4156236 w 6621644"/>
              <a:gd name="connsiteY18" fmla="*/ 150471 h 3044142"/>
              <a:gd name="connsiteX19" fmla="*/ 4225684 w 6621644"/>
              <a:gd name="connsiteY19" fmla="*/ 127322 h 3044142"/>
              <a:gd name="connsiteX20" fmla="*/ 4329856 w 6621644"/>
              <a:gd name="connsiteY20" fmla="*/ 81023 h 3044142"/>
              <a:gd name="connsiteX21" fmla="*/ 4364581 w 6621644"/>
              <a:gd name="connsiteY21" fmla="*/ 69449 h 3044142"/>
              <a:gd name="connsiteX22" fmla="*/ 4445603 w 6621644"/>
              <a:gd name="connsiteY22" fmla="*/ 34724 h 3044142"/>
              <a:gd name="connsiteX23" fmla="*/ 4723396 w 6621644"/>
              <a:gd name="connsiteY23" fmla="*/ 0 h 3044142"/>
              <a:gd name="connsiteX24" fmla="*/ 5522049 w 6621644"/>
              <a:gd name="connsiteY24" fmla="*/ 23150 h 3044142"/>
              <a:gd name="connsiteX25" fmla="*/ 5556773 w 6621644"/>
              <a:gd name="connsiteY25" fmla="*/ 34724 h 3044142"/>
              <a:gd name="connsiteX26" fmla="*/ 5695669 w 6621644"/>
              <a:gd name="connsiteY26" fmla="*/ 57874 h 3044142"/>
              <a:gd name="connsiteX27" fmla="*/ 5741968 w 6621644"/>
              <a:gd name="connsiteY27" fmla="*/ 81023 h 3044142"/>
              <a:gd name="connsiteX28" fmla="*/ 5822991 w 6621644"/>
              <a:gd name="connsiteY28" fmla="*/ 104173 h 3044142"/>
              <a:gd name="connsiteX29" fmla="*/ 5857715 w 6621644"/>
              <a:gd name="connsiteY29" fmla="*/ 127322 h 3044142"/>
              <a:gd name="connsiteX30" fmla="*/ 5927163 w 6621644"/>
              <a:gd name="connsiteY30" fmla="*/ 162046 h 3044142"/>
              <a:gd name="connsiteX31" fmla="*/ 5961887 w 6621644"/>
              <a:gd name="connsiteY31" fmla="*/ 196770 h 3044142"/>
              <a:gd name="connsiteX32" fmla="*/ 6031335 w 6621644"/>
              <a:gd name="connsiteY32" fmla="*/ 219919 h 3044142"/>
              <a:gd name="connsiteX33" fmla="*/ 6054484 w 6621644"/>
              <a:gd name="connsiteY33" fmla="*/ 254643 h 3044142"/>
              <a:gd name="connsiteX34" fmla="*/ 6100783 w 6621644"/>
              <a:gd name="connsiteY34" fmla="*/ 266218 h 3044142"/>
              <a:gd name="connsiteX35" fmla="*/ 6170231 w 6621644"/>
              <a:gd name="connsiteY35" fmla="*/ 312517 h 3044142"/>
              <a:gd name="connsiteX36" fmla="*/ 6262829 w 6621644"/>
              <a:gd name="connsiteY36" fmla="*/ 405114 h 3044142"/>
              <a:gd name="connsiteX37" fmla="*/ 6332277 w 6621644"/>
              <a:gd name="connsiteY37" fmla="*/ 451413 h 3044142"/>
              <a:gd name="connsiteX38" fmla="*/ 6367001 w 6621644"/>
              <a:gd name="connsiteY38" fmla="*/ 474562 h 3044142"/>
              <a:gd name="connsiteX39" fmla="*/ 6436449 w 6621644"/>
              <a:gd name="connsiteY39" fmla="*/ 567160 h 3044142"/>
              <a:gd name="connsiteX40" fmla="*/ 6459598 w 6621644"/>
              <a:gd name="connsiteY40" fmla="*/ 601884 h 3044142"/>
              <a:gd name="connsiteX41" fmla="*/ 6482748 w 6621644"/>
              <a:gd name="connsiteY41" fmla="*/ 636608 h 3044142"/>
              <a:gd name="connsiteX42" fmla="*/ 6517472 w 6621644"/>
              <a:gd name="connsiteY42" fmla="*/ 717631 h 3044142"/>
              <a:gd name="connsiteX43" fmla="*/ 6540621 w 6621644"/>
              <a:gd name="connsiteY43" fmla="*/ 787079 h 3044142"/>
              <a:gd name="connsiteX44" fmla="*/ 6563770 w 6621644"/>
              <a:gd name="connsiteY44" fmla="*/ 856527 h 3044142"/>
              <a:gd name="connsiteX45" fmla="*/ 6598494 w 6621644"/>
              <a:gd name="connsiteY45" fmla="*/ 960699 h 3044142"/>
              <a:gd name="connsiteX46" fmla="*/ 6610069 w 6621644"/>
              <a:gd name="connsiteY46" fmla="*/ 995423 h 3044142"/>
              <a:gd name="connsiteX47" fmla="*/ 6621644 w 6621644"/>
              <a:gd name="connsiteY47" fmla="*/ 1064871 h 3044142"/>
              <a:gd name="connsiteX48" fmla="*/ 6610069 w 6621644"/>
              <a:gd name="connsiteY48" fmla="*/ 1620456 h 3044142"/>
              <a:gd name="connsiteX49" fmla="*/ 6598494 w 6621644"/>
              <a:gd name="connsiteY49" fmla="*/ 1678330 h 3044142"/>
              <a:gd name="connsiteX50" fmla="*/ 6575345 w 6621644"/>
              <a:gd name="connsiteY50" fmla="*/ 1747778 h 3044142"/>
              <a:gd name="connsiteX51" fmla="*/ 6552196 w 6621644"/>
              <a:gd name="connsiteY51" fmla="*/ 1817226 h 3044142"/>
              <a:gd name="connsiteX52" fmla="*/ 6540621 w 6621644"/>
              <a:gd name="connsiteY52" fmla="*/ 1851950 h 3044142"/>
              <a:gd name="connsiteX53" fmla="*/ 6529046 w 6621644"/>
              <a:gd name="connsiteY53" fmla="*/ 1886674 h 3044142"/>
              <a:gd name="connsiteX54" fmla="*/ 6517472 w 6621644"/>
              <a:gd name="connsiteY54" fmla="*/ 1932973 h 3044142"/>
              <a:gd name="connsiteX55" fmla="*/ 6494322 w 6621644"/>
              <a:gd name="connsiteY55" fmla="*/ 1956122 h 3044142"/>
              <a:gd name="connsiteX56" fmla="*/ 6471173 w 6621644"/>
              <a:gd name="connsiteY56" fmla="*/ 2025570 h 3044142"/>
              <a:gd name="connsiteX57" fmla="*/ 6459598 w 6621644"/>
              <a:gd name="connsiteY57" fmla="*/ 2060294 h 3044142"/>
              <a:gd name="connsiteX58" fmla="*/ 6413299 w 6621644"/>
              <a:gd name="connsiteY58" fmla="*/ 2129742 h 3044142"/>
              <a:gd name="connsiteX59" fmla="*/ 6401725 w 6621644"/>
              <a:gd name="connsiteY59" fmla="*/ 2164466 h 3044142"/>
              <a:gd name="connsiteX60" fmla="*/ 6378575 w 6621644"/>
              <a:gd name="connsiteY60" fmla="*/ 2187616 h 3044142"/>
              <a:gd name="connsiteX61" fmla="*/ 6355426 w 6621644"/>
              <a:gd name="connsiteY61" fmla="*/ 2257064 h 3044142"/>
              <a:gd name="connsiteX62" fmla="*/ 6320702 w 6621644"/>
              <a:gd name="connsiteY62" fmla="*/ 2291788 h 3044142"/>
              <a:gd name="connsiteX63" fmla="*/ 6274403 w 6621644"/>
              <a:gd name="connsiteY63" fmla="*/ 2349661 h 3044142"/>
              <a:gd name="connsiteX64" fmla="*/ 6239679 w 6621644"/>
              <a:gd name="connsiteY64" fmla="*/ 2361236 h 3044142"/>
              <a:gd name="connsiteX65" fmla="*/ 6193381 w 6621644"/>
              <a:gd name="connsiteY65" fmla="*/ 2395960 h 3044142"/>
              <a:gd name="connsiteX66" fmla="*/ 6112358 w 6621644"/>
              <a:gd name="connsiteY66" fmla="*/ 2465408 h 3044142"/>
              <a:gd name="connsiteX67" fmla="*/ 6077634 w 6621644"/>
              <a:gd name="connsiteY67" fmla="*/ 2476983 h 3044142"/>
              <a:gd name="connsiteX68" fmla="*/ 6054484 w 6621644"/>
              <a:gd name="connsiteY68" fmla="*/ 2500132 h 3044142"/>
              <a:gd name="connsiteX69" fmla="*/ 6008186 w 6621644"/>
              <a:gd name="connsiteY69" fmla="*/ 2511707 h 3044142"/>
              <a:gd name="connsiteX70" fmla="*/ 5961887 w 6621644"/>
              <a:gd name="connsiteY70" fmla="*/ 2534856 h 3044142"/>
              <a:gd name="connsiteX71" fmla="*/ 5857715 w 6621644"/>
              <a:gd name="connsiteY71" fmla="*/ 2592730 h 3044142"/>
              <a:gd name="connsiteX72" fmla="*/ 5834565 w 6621644"/>
              <a:gd name="connsiteY72" fmla="*/ 2615879 h 3044142"/>
              <a:gd name="connsiteX73" fmla="*/ 5765117 w 6621644"/>
              <a:gd name="connsiteY73" fmla="*/ 2639028 h 3044142"/>
              <a:gd name="connsiteX74" fmla="*/ 5730393 w 6621644"/>
              <a:gd name="connsiteY74" fmla="*/ 2650603 h 3044142"/>
              <a:gd name="connsiteX75" fmla="*/ 5684094 w 6621644"/>
              <a:gd name="connsiteY75" fmla="*/ 2662178 h 3044142"/>
              <a:gd name="connsiteX76" fmla="*/ 5579922 w 6621644"/>
              <a:gd name="connsiteY76" fmla="*/ 2708476 h 3044142"/>
              <a:gd name="connsiteX77" fmla="*/ 5498899 w 6621644"/>
              <a:gd name="connsiteY77" fmla="*/ 2731626 h 3044142"/>
              <a:gd name="connsiteX78" fmla="*/ 5441026 w 6621644"/>
              <a:gd name="connsiteY78" fmla="*/ 2754775 h 3044142"/>
              <a:gd name="connsiteX79" fmla="*/ 5371578 w 6621644"/>
              <a:gd name="connsiteY79" fmla="*/ 2766350 h 3044142"/>
              <a:gd name="connsiteX80" fmla="*/ 5336854 w 6621644"/>
              <a:gd name="connsiteY80" fmla="*/ 2777924 h 3044142"/>
              <a:gd name="connsiteX81" fmla="*/ 5278981 w 6621644"/>
              <a:gd name="connsiteY81" fmla="*/ 2789499 h 3044142"/>
              <a:gd name="connsiteX82" fmla="*/ 5174808 w 6621644"/>
              <a:gd name="connsiteY82" fmla="*/ 2835798 h 3044142"/>
              <a:gd name="connsiteX83" fmla="*/ 5082211 w 6621644"/>
              <a:gd name="connsiteY83" fmla="*/ 2858947 h 3044142"/>
              <a:gd name="connsiteX84" fmla="*/ 5047487 w 6621644"/>
              <a:gd name="connsiteY84" fmla="*/ 2882097 h 3044142"/>
              <a:gd name="connsiteX85" fmla="*/ 4862292 w 6621644"/>
              <a:gd name="connsiteY85" fmla="*/ 2939970 h 3044142"/>
              <a:gd name="connsiteX86" fmla="*/ 4769694 w 6621644"/>
              <a:gd name="connsiteY86" fmla="*/ 2986269 h 3044142"/>
              <a:gd name="connsiteX87" fmla="*/ 4630798 w 6621644"/>
              <a:gd name="connsiteY87" fmla="*/ 3009418 h 3044142"/>
              <a:gd name="connsiteX88" fmla="*/ 4376155 w 6621644"/>
              <a:gd name="connsiteY88" fmla="*/ 3044142 h 3044142"/>
              <a:gd name="connsiteX89" fmla="*/ 3623801 w 6621644"/>
              <a:gd name="connsiteY89" fmla="*/ 3032568 h 3044142"/>
              <a:gd name="connsiteX90" fmla="*/ 3045067 w 6621644"/>
              <a:gd name="connsiteY90" fmla="*/ 3009418 h 3044142"/>
              <a:gd name="connsiteX91" fmla="*/ 2825148 w 6621644"/>
              <a:gd name="connsiteY91" fmla="*/ 2997843 h 3044142"/>
              <a:gd name="connsiteX92" fmla="*/ 2211689 w 6621644"/>
              <a:gd name="connsiteY92" fmla="*/ 2963119 h 3044142"/>
              <a:gd name="connsiteX93" fmla="*/ 2038069 w 6621644"/>
              <a:gd name="connsiteY93" fmla="*/ 2939970 h 3044142"/>
              <a:gd name="connsiteX94" fmla="*/ 1922322 w 6621644"/>
              <a:gd name="connsiteY94" fmla="*/ 2928395 h 3044142"/>
              <a:gd name="connsiteX95" fmla="*/ 1829725 w 6621644"/>
              <a:gd name="connsiteY95" fmla="*/ 2905246 h 3044142"/>
              <a:gd name="connsiteX96" fmla="*/ 1667679 w 6621644"/>
              <a:gd name="connsiteY96" fmla="*/ 2858947 h 3044142"/>
              <a:gd name="connsiteX97" fmla="*/ 1447760 w 6621644"/>
              <a:gd name="connsiteY97" fmla="*/ 2801074 h 3044142"/>
              <a:gd name="connsiteX98" fmla="*/ 1320439 w 6621644"/>
              <a:gd name="connsiteY98" fmla="*/ 2731626 h 3044142"/>
              <a:gd name="connsiteX99" fmla="*/ 1274140 w 6621644"/>
              <a:gd name="connsiteY99" fmla="*/ 2708476 h 3044142"/>
              <a:gd name="connsiteX100" fmla="*/ 1216267 w 6621644"/>
              <a:gd name="connsiteY100" fmla="*/ 2685327 h 3044142"/>
              <a:gd name="connsiteX101" fmla="*/ 1112094 w 6621644"/>
              <a:gd name="connsiteY101" fmla="*/ 2615879 h 3044142"/>
              <a:gd name="connsiteX102" fmla="*/ 1054221 w 6621644"/>
              <a:gd name="connsiteY102" fmla="*/ 2581155 h 3044142"/>
              <a:gd name="connsiteX103" fmla="*/ 869026 w 6621644"/>
              <a:gd name="connsiteY103" fmla="*/ 2442259 h 3044142"/>
              <a:gd name="connsiteX104" fmla="*/ 672256 w 6621644"/>
              <a:gd name="connsiteY104" fmla="*/ 2314937 h 3044142"/>
              <a:gd name="connsiteX105" fmla="*/ 510211 w 6621644"/>
              <a:gd name="connsiteY105" fmla="*/ 2210765 h 3044142"/>
              <a:gd name="connsiteX106" fmla="*/ 336591 w 6621644"/>
              <a:gd name="connsiteY106" fmla="*/ 2083443 h 3044142"/>
              <a:gd name="connsiteX107" fmla="*/ 278717 w 6621644"/>
              <a:gd name="connsiteY107" fmla="*/ 2025570 h 3044142"/>
              <a:gd name="connsiteX108" fmla="*/ 186120 w 6621644"/>
              <a:gd name="connsiteY108" fmla="*/ 1932973 h 3044142"/>
              <a:gd name="connsiteX109" fmla="*/ 139821 w 6621644"/>
              <a:gd name="connsiteY109" fmla="*/ 1840375 h 3044142"/>
              <a:gd name="connsiteX110" fmla="*/ 24074 w 6621644"/>
              <a:gd name="connsiteY110" fmla="*/ 1585732 h 3044142"/>
              <a:gd name="connsiteX111" fmla="*/ 35649 w 6621644"/>
              <a:gd name="connsiteY111" fmla="*/ 682907 h 3044142"/>
              <a:gd name="connsiteX112" fmla="*/ 47224 w 6621644"/>
              <a:gd name="connsiteY112" fmla="*/ 625033 h 3044142"/>
              <a:gd name="connsiteX113" fmla="*/ 116672 w 6621644"/>
              <a:gd name="connsiteY113" fmla="*/ 497712 h 3044142"/>
              <a:gd name="connsiteX114" fmla="*/ 128246 w 6621644"/>
              <a:gd name="connsiteY114" fmla="*/ 462988 h 3044142"/>
              <a:gd name="connsiteX115" fmla="*/ 162970 w 6621644"/>
              <a:gd name="connsiteY115" fmla="*/ 451413 h 3044142"/>
              <a:gd name="connsiteX116" fmla="*/ 278717 w 6621644"/>
              <a:gd name="connsiteY116" fmla="*/ 405114 h 3044142"/>
              <a:gd name="connsiteX117" fmla="*/ 325016 w 6621644"/>
              <a:gd name="connsiteY117" fmla="*/ 393540 h 3044142"/>
              <a:gd name="connsiteX118" fmla="*/ 382889 w 6621644"/>
              <a:gd name="connsiteY118" fmla="*/ 370390 h 3044142"/>
              <a:gd name="connsiteX119" fmla="*/ 463912 w 6621644"/>
              <a:gd name="connsiteY119" fmla="*/ 358816 h 3044142"/>
              <a:gd name="connsiteX120" fmla="*/ 568084 w 6621644"/>
              <a:gd name="connsiteY120" fmla="*/ 324092 h 3044142"/>
              <a:gd name="connsiteX121" fmla="*/ 649107 w 6621644"/>
              <a:gd name="connsiteY121" fmla="*/ 312517 h 3044142"/>
              <a:gd name="connsiteX122" fmla="*/ 915325 w 6621644"/>
              <a:gd name="connsiteY122" fmla="*/ 243069 h 3044142"/>
              <a:gd name="connsiteX123" fmla="*/ 984773 w 6621644"/>
              <a:gd name="connsiteY123" fmla="*/ 219919 h 3044142"/>
              <a:gd name="connsiteX124" fmla="*/ 1077370 w 6621644"/>
              <a:gd name="connsiteY124" fmla="*/ 208345 h 3044142"/>
              <a:gd name="connsiteX125" fmla="*/ 1216267 w 6621644"/>
              <a:gd name="connsiteY125" fmla="*/ 196770 h 304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21644" h="3044142">
                <a:moveTo>
                  <a:pt x="1216267" y="196770"/>
                </a:moveTo>
                <a:lnTo>
                  <a:pt x="1216267" y="196770"/>
                </a:lnTo>
                <a:cubicBezTo>
                  <a:pt x="1431263" y="150699"/>
                  <a:pt x="1323211" y="165982"/>
                  <a:pt x="1540358" y="150471"/>
                </a:cubicBezTo>
                <a:cubicBezTo>
                  <a:pt x="1668779" y="164740"/>
                  <a:pt x="1611387" y="150998"/>
                  <a:pt x="1713978" y="185195"/>
                </a:cubicBezTo>
                <a:lnTo>
                  <a:pt x="1783426" y="208345"/>
                </a:lnTo>
                <a:lnTo>
                  <a:pt x="1818150" y="219919"/>
                </a:lnTo>
                <a:cubicBezTo>
                  <a:pt x="1825866" y="227636"/>
                  <a:pt x="1831269" y="238770"/>
                  <a:pt x="1841299" y="243069"/>
                </a:cubicBezTo>
                <a:cubicBezTo>
                  <a:pt x="1859382" y="250819"/>
                  <a:pt x="1880087" y="249872"/>
                  <a:pt x="1899173" y="254643"/>
                </a:cubicBezTo>
                <a:cubicBezTo>
                  <a:pt x="1958034" y="269358"/>
                  <a:pt x="1937827" y="281307"/>
                  <a:pt x="2026494" y="289368"/>
                </a:cubicBezTo>
                <a:cubicBezTo>
                  <a:pt x="2396473" y="323002"/>
                  <a:pt x="2195953" y="309677"/>
                  <a:pt x="2628378" y="324092"/>
                </a:cubicBezTo>
                <a:cubicBezTo>
                  <a:pt x="2639953" y="327950"/>
                  <a:pt x="2650918" y="335025"/>
                  <a:pt x="2663102" y="335666"/>
                </a:cubicBezTo>
                <a:cubicBezTo>
                  <a:pt x="3058629" y="356483"/>
                  <a:pt x="3189446" y="344662"/>
                  <a:pt x="3612226" y="335666"/>
                </a:cubicBezTo>
                <a:cubicBezTo>
                  <a:pt x="3635375" y="331808"/>
                  <a:pt x="3658421" y="327263"/>
                  <a:pt x="3681674" y="324092"/>
                </a:cubicBezTo>
                <a:cubicBezTo>
                  <a:pt x="3743316" y="315686"/>
                  <a:pt x="3806514" y="316030"/>
                  <a:pt x="3866869" y="300942"/>
                </a:cubicBezTo>
                <a:cubicBezTo>
                  <a:pt x="3882302" y="297084"/>
                  <a:pt x="3897931" y="293939"/>
                  <a:pt x="3913168" y="289368"/>
                </a:cubicBezTo>
                <a:cubicBezTo>
                  <a:pt x="3936541" y="282356"/>
                  <a:pt x="3982616" y="266218"/>
                  <a:pt x="3982616" y="266218"/>
                </a:cubicBezTo>
                <a:cubicBezTo>
                  <a:pt x="4008215" y="240619"/>
                  <a:pt x="4019834" y="224460"/>
                  <a:pt x="4052064" y="208345"/>
                </a:cubicBezTo>
                <a:cubicBezTo>
                  <a:pt x="4062977" y="202889"/>
                  <a:pt x="4076123" y="202695"/>
                  <a:pt x="4086788" y="196770"/>
                </a:cubicBezTo>
                <a:cubicBezTo>
                  <a:pt x="4111109" y="183258"/>
                  <a:pt x="4129842" y="159269"/>
                  <a:pt x="4156236" y="150471"/>
                </a:cubicBezTo>
                <a:cubicBezTo>
                  <a:pt x="4179385" y="142755"/>
                  <a:pt x="4205381" y="140857"/>
                  <a:pt x="4225684" y="127322"/>
                </a:cubicBezTo>
                <a:cubicBezTo>
                  <a:pt x="4280710" y="90639"/>
                  <a:pt x="4247214" y="108570"/>
                  <a:pt x="4329856" y="81023"/>
                </a:cubicBezTo>
                <a:lnTo>
                  <a:pt x="4364581" y="69449"/>
                </a:lnTo>
                <a:cubicBezTo>
                  <a:pt x="4419670" y="32722"/>
                  <a:pt x="4377657" y="55108"/>
                  <a:pt x="4445603" y="34724"/>
                </a:cubicBezTo>
                <a:cubicBezTo>
                  <a:pt x="4599502" y="-11446"/>
                  <a:pt x="4438054" y="15853"/>
                  <a:pt x="4723396" y="0"/>
                </a:cubicBezTo>
                <a:cubicBezTo>
                  <a:pt x="4733545" y="185"/>
                  <a:pt x="5321963" y="-389"/>
                  <a:pt x="5522049" y="23150"/>
                </a:cubicBezTo>
                <a:cubicBezTo>
                  <a:pt x="5534166" y="24576"/>
                  <a:pt x="5544769" y="32541"/>
                  <a:pt x="5556773" y="34724"/>
                </a:cubicBezTo>
                <a:cubicBezTo>
                  <a:pt x="5600275" y="42633"/>
                  <a:pt x="5652374" y="41638"/>
                  <a:pt x="5695669" y="57874"/>
                </a:cubicBezTo>
                <a:cubicBezTo>
                  <a:pt x="5711825" y="63932"/>
                  <a:pt x="5726109" y="74226"/>
                  <a:pt x="5741968" y="81023"/>
                </a:cubicBezTo>
                <a:cubicBezTo>
                  <a:pt x="5765217" y="90987"/>
                  <a:pt x="5799494" y="98299"/>
                  <a:pt x="5822991" y="104173"/>
                </a:cubicBezTo>
                <a:cubicBezTo>
                  <a:pt x="5834566" y="111889"/>
                  <a:pt x="5845273" y="121101"/>
                  <a:pt x="5857715" y="127322"/>
                </a:cubicBezTo>
                <a:cubicBezTo>
                  <a:pt x="5909915" y="153422"/>
                  <a:pt x="5877408" y="120584"/>
                  <a:pt x="5927163" y="162046"/>
                </a:cubicBezTo>
                <a:cubicBezTo>
                  <a:pt x="5939738" y="172525"/>
                  <a:pt x="5947578" y="188821"/>
                  <a:pt x="5961887" y="196770"/>
                </a:cubicBezTo>
                <a:cubicBezTo>
                  <a:pt x="5983218" y="208620"/>
                  <a:pt x="6031335" y="219919"/>
                  <a:pt x="6031335" y="219919"/>
                </a:cubicBezTo>
                <a:cubicBezTo>
                  <a:pt x="6039051" y="231494"/>
                  <a:pt x="6042909" y="246927"/>
                  <a:pt x="6054484" y="254643"/>
                </a:cubicBezTo>
                <a:cubicBezTo>
                  <a:pt x="6067720" y="263467"/>
                  <a:pt x="6086554" y="259104"/>
                  <a:pt x="6100783" y="266218"/>
                </a:cubicBezTo>
                <a:cubicBezTo>
                  <a:pt x="6125668" y="278661"/>
                  <a:pt x="6150558" y="292844"/>
                  <a:pt x="6170231" y="312517"/>
                </a:cubicBezTo>
                <a:lnTo>
                  <a:pt x="6262829" y="405114"/>
                </a:lnTo>
                <a:lnTo>
                  <a:pt x="6332277" y="451413"/>
                </a:lnTo>
                <a:cubicBezTo>
                  <a:pt x="6343852" y="459129"/>
                  <a:pt x="6357165" y="464725"/>
                  <a:pt x="6367001" y="474562"/>
                </a:cubicBezTo>
                <a:cubicBezTo>
                  <a:pt x="6409822" y="517385"/>
                  <a:pt x="6384098" y="488633"/>
                  <a:pt x="6436449" y="567160"/>
                </a:cubicBezTo>
                <a:lnTo>
                  <a:pt x="6459598" y="601884"/>
                </a:lnTo>
                <a:lnTo>
                  <a:pt x="6482748" y="636608"/>
                </a:lnTo>
                <a:cubicBezTo>
                  <a:pt x="6513364" y="759080"/>
                  <a:pt x="6471796" y="614861"/>
                  <a:pt x="6517472" y="717631"/>
                </a:cubicBezTo>
                <a:cubicBezTo>
                  <a:pt x="6527382" y="739929"/>
                  <a:pt x="6532905" y="763930"/>
                  <a:pt x="6540621" y="787079"/>
                </a:cubicBezTo>
                <a:lnTo>
                  <a:pt x="6563770" y="856527"/>
                </a:lnTo>
                <a:lnTo>
                  <a:pt x="6598494" y="960699"/>
                </a:lnTo>
                <a:cubicBezTo>
                  <a:pt x="6602352" y="972274"/>
                  <a:pt x="6608063" y="983388"/>
                  <a:pt x="6610069" y="995423"/>
                </a:cubicBezTo>
                <a:lnTo>
                  <a:pt x="6621644" y="1064871"/>
                </a:lnTo>
                <a:cubicBezTo>
                  <a:pt x="6617786" y="1250066"/>
                  <a:pt x="6617054" y="1435353"/>
                  <a:pt x="6610069" y="1620456"/>
                </a:cubicBezTo>
                <a:cubicBezTo>
                  <a:pt x="6609327" y="1640115"/>
                  <a:pt x="6603670" y="1659350"/>
                  <a:pt x="6598494" y="1678330"/>
                </a:cubicBezTo>
                <a:cubicBezTo>
                  <a:pt x="6592074" y="1701872"/>
                  <a:pt x="6583061" y="1724629"/>
                  <a:pt x="6575345" y="1747778"/>
                </a:cubicBezTo>
                <a:lnTo>
                  <a:pt x="6552196" y="1817226"/>
                </a:lnTo>
                <a:lnTo>
                  <a:pt x="6540621" y="1851950"/>
                </a:lnTo>
                <a:cubicBezTo>
                  <a:pt x="6536763" y="1863525"/>
                  <a:pt x="6532005" y="1874837"/>
                  <a:pt x="6529046" y="1886674"/>
                </a:cubicBezTo>
                <a:cubicBezTo>
                  <a:pt x="6525188" y="1902107"/>
                  <a:pt x="6524586" y="1918745"/>
                  <a:pt x="6517472" y="1932973"/>
                </a:cubicBezTo>
                <a:cubicBezTo>
                  <a:pt x="6512592" y="1942734"/>
                  <a:pt x="6502039" y="1948406"/>
                  <a:pt x="6494322" y="1956122"/>
                </a:cubicBezTo>
                <a:lnTo>
                  <a:pt x="6471173" y="2025570"/>
                </a:lnTo>
                <a:cubicBezTo>
                  <a:pt x="6467315" y="2037145"/>
                  <a:pt x="6466366" y="2050142"/>
                  <a:pt x="6459598" y="2060294"/>
                </a:cubicBezTo>
                <a:lnTo>
                  <a:pt x="6413299" y="2129742"/>
                </a:lnTo>
                <a:cubicBezTo>
                  <a:pt x="6409441" y="2141317"/>
                  <a:pt x="6408002" y="2154004"/>
                  <a:pt x="6401725" y="2164466"/>
                </a:cubicBezTo>
                <a:cubicBezTo>
                  <a:pt x="6396110" y="2173824"/>
                  <a:pt x="6383455" y="2177855"/>
                  <a:pt x="6378575" y="2187616"/>
                </a:cubicBezTo>
                <a:cubicBezTo>
                  <a:pt x="6367662" y="2209441"/>
                  <a:pt x="6372680" y="2239810"/>
                  <a:pt x="6355426" y="2257064"/>
                </a:cubicBezTo>
                <a:cubicBezTo>
                  <a:pt x="6343851" y="2268639"/>
                  <a:pt x="6331181" y="2279213"/>
                  <a:pt x="6320702" y="2291788"/>
                </a:cubicBezTo>
                <a:cubicBezTo>
                  <a:pt x="6304928" y="2310717"/>
                  <a:pt x="6296856" y="2336190"/>
                  <a:pt x="6274403" y="2349661"/>
                </a:cubicBezTo>
                <a:cubicBezTo>
                  <a:pt x="6263941" y="2355938"/>
                  <a:pt x="6251254" y="2357378"/>
                  <a:pt x="6239679" y="2361236"/>
                </a:cubicBezTo>
                <a:cubicBezTo>
                  <a:pt x="6224246" y="2372811"/>
                  <a:pt x="6207899" y="2383257"/>
                  <a:pt x="6193381" y="2395960"/>
                </a:cubicBezTo>
                <a:cubicBezTo>
                  <a:pt x="6155409" y="2429186"/>
                  <a:pt x="6153665" y="2444754"/>
                  <a:pt x="6112358" y="2465408"/>
                </a:cubicBezTo>
                <a:cubicBezTo>
                  <a:pt x="6101445" y="2470864"/>
                  <a:pt x="6089209" y="2473125"/>
                  <a:pt x="6077634" y="2476983"/>
                </a:cubicBezTo>
                <a:cubicBezTo>
                  <a:pt x="6069917" y="2484699"/>
                  <a:pt x="6064245" y="2495252"/>
                  <a:pt x="6054484" y="2500132"/>
                </a:cubicBezTo>
                <a:cubicBezTo>
                  <a:pt x="6040256" y="2507246"/>
                  <a:pt x="6023081" y="2506121"/>
                  <a:pt x="6008186" y="2511707"/>
                </a:cubicBezTo>
                <a:cubicBezTo>
                  <a:pt x="5992030" y="2517765"/>
                  <a:pt x="5976683" y="2525979"/>
                  <a:pt x="5961887" y="2534856"/>
                </a:cubicBezTo>
                <a:cubicBezTo>
                  <a:pt x="5862385" y="2594557"/>
                  <a:pt x="5927561" y="2569447"/>
                  <a:pt x="5857715" y="2592730"/>
                </a:cubicBezTo>
                <a:cubicBezTo>
                  <a:pt x="5849998" y="2600446"/>
                  <a:pt x="5844326" y="2610999"/>
                  <a:pt x="5834565" y="2615879"/>
                </a:cubicBezTo>
                <a:cubicBezTo>
                  <a:pt x="5812740" y="2626791"/>
                  <a:pt x="5788266" y="2631312"/>
                  <a:pt x="5765117" y="2639028"/>
                </a:cubicBezTo>
                <a:cubicBezTo>
                  <a:pt x="5753542" y="2642886"/>
                  <a:pt x="5742230" y="2647644"/>
                  <a:pt x="5730393" y="2650603"/>
                </a:cubicBezTo>
                <a:cubicBezTo>
                  <a:pt x="5714960" y="2654461"/>
                  <a:pt x="5699186" y="2657147"/>
                  <a:pt x="5684094" y="2662178"/>
                </a:cubicBezTo>
                <a:cubicBezTo>
                  <a:pt x="5603334" y="2689098"/>
                  <a:pt x="5650507" y="2678226"/>
                  <a:pt x="5579922" y="2708476"/>
                </a:cubicBezTo>
                <a:cubicBezTo>
                  <a:pt x="5540905" y="2725198"/>
                  <a:pt x="5542955" y="2716941"/>
                  <a:pt x="5498899" y="2731626"/>
                </a:cubicBezTo>
                <a:cubicBezTo>
                  <a:pt x="5479188" y="2738196"/>
                  <a:pt x="5461071" y="2749308"/>
                  <a:pt x="5441026" y="2754775"/>
                </a:cubicBezTo>
                <a:cubicBezTo>
                  <a:pt x="5418384" y="2760950"/>
                  <a:pt x="5394488" y="2761259"/>
                  <a:pt x="5371578" y="2766350"/>
                </a:cubicBezTo>
                <a:cubicBezTo>
                  <a:pt x="5359668" y="2768997"/>
                  <a:pt x="5348690" y="2774965"/>
                  <a:pt x="5336854" y="2777924"/>
                </a:cubicBezTo>
                <a:cubicBezTo>
                  <a:pt x="5317768" y="2782695"/>
                  <a:pt x="5298272" y="2785641"/>
                  <a:pt x="5278981" y="2789499"/>
                </a:cubicBezTo>
                <a:cubicBezTo>
                  <a:pt x="5229842" y="2822258"/>
                  <a:pt x="5247123" y="2815137"/>
                  <a:pt x="5174808" y="2835798"/>
                </a:cubicBezTo>
                <a:cubicBezTo>
                  <a:pt x="5144217" y="2844538"/>
                  <a:pt x="5082211" y="2858947"/>
                  <a:pt x="5082211" y="2858947"/>
                </a:cubicBezTo>
                <a:cubicBezTo>
                  <a:pt x="5070636" y="2866664"/>
                  <a:pt x="5059930" y="2875876"/>
                  <a:pt x="5047487" y="2882097"/>
                </a:cubicBezTo>
                <a:cubicBezTo>
                  <a:pt x="4973182" y="2919250"/>
                  <a:pt x="4957970" y="2904720"/>
                  <a:pt x="4862292" y="2939970"/>
                </a:cubicBezTo>
                <a:cubicBezTo>
                  <a:pt x="4829911" y="2951900"/>
                  <a:pt x="4802748" y="2976353"/>
                  <a:pt x="4769694" y="2986269"/>
                </a:cubicBezTo>
                <a:cubicBezTo>
                  <a:pt x="4724736" y="2999756"/>
                  <a:pt x="4676334" y="2998034"/>
                  <a:pt x="4630798" y="3009418"/>
                </a:cubicBezTo>
                <a:cubicBezTo>
                  <a:pt x="4485665" y="3045702"/>
                  <a:pt x="4569936" y="3030301"/>
                  <a:pt x="4376155" y="3044142"/>
                </a:cubicBezTo>
                <a:lnTo>
                  <a:pt x="3623801" y="3032568"/>
                </a:lnTo>
                <a:cubicBezTo>
                  <a:pt x="3529269" y="3030513"/>
                  <a:pt x="3154060" y="3014608"/>
                  <a:pt x="3045067" y="3009418"/>
                </a:cubicBezTo>
                <a:lnTo>
                  <a:pt x="2825148" y="2997843"/>
                </a:lnTo>
                <a:cubicBezTo>
                  <a:pt x="2537288" y="2985049"/>
                  <a:pt x="2502095" y="2990777"/>
                  <a:pt x="2211689" y="2963119"/>
                </a:cubicBezTo>
                <a:cubicBezTo>
                  <a:pt x="2153567" y="2957583"/>
                  <a:pt x="2096039" y="2946926"/>
                  <a:pt x="2038069" y="2939970"/>
                </a:cubicBezTo>
                <a:cubicBezTo>
                  <a:pt x="1999570" y="2935350"/>
                  <a:pt x="1960904" y="2932253"/>
                  <a:pt x="1922322" y="2928395"/>
                </a:cubicBezTo>
                <a:cubicBezTo>
                  <a:pt x="1891456" y="2920679"/>
                  <a:pt x="1860420" y="2913617"/>
                  <a:pt x="1829725" y="2905246"/>
                </a:cubicBezTo>
                <a:cubicBezTo>
                  <a:pt x="1775528" y="2890465"/>
                  <a:pt x="1722179" y="2872572"/>
                  <a:pt x="1667679" y="2858947"/>
                </a:cubicBezTo>
                <a:cubicBezTo>
                  <a:pt x="1533095" y="2825301"/>
                  <a:pt x="1573394" y="2851328"/>
                  <a:pt x="1447760" y="2801074"/>
                </a:cubicBezTo>
                <a:cubicBezTo>
                  <a:pt x="1389453" y="2777751"/>
                  <a:pt x="1373331" y="2761011"/>
                  <a:pt x="1320439" y="2731626"/>
                </a:cubicBezTo>
                <a:cubicBezTo>
                  <a:pt x="1305356" y="2723246"/>
                  <a:pt x="1289908" y="2715484"/>
                  <a:pt x="1274140" y="2708476"/>
                </a:cubicBezTo>
                <a:cubicBezTo>
                  <a:pt x="1255154" y="2700038"/>
                  <a:pt x="1234507" y="2695276"/>
                  <a:pt x="1216267" y="2685327"/>
                </a:cubicBezTo>
                <a:cubicBezTo>
                  <a:pt x="1198086" y="2675410"/>
                  <a:pt x="1138547" y="2632412"/>
                  <a:pt x="1112094" y="2615879"/>
                </a:cubicBezTo>
                <a:cubicBezTo>
                  <a:pt x="1093017" y="2603956"/>
                  <a:pt x="1072219" y="2594653"/>
                  <a:pt x="1054221" y="2581155"/>
                </a:cubicBezTo>
                <a:cubicBezTo>
                  <a:pt x="992489" y="2534856"/>
                  <a:pt x="938044" y="2476768"/>
                  <a:pt x="869026" y="2442259"/>
                </a:cubicBezTo>
                <a:cubicBezTo>
                  <a:pt x="506560" y="2261026"/>
                  <a:pt x="871704" y="2461899"/>
                  <a:pt x="672256" y="2314937"/>
                </a:cubicBezTo>
                <a:cubicBezTo>
                  <a:pt x="620561" y="2276846"/>
                  <a:pt x="561993" y="2248739"/>
                  <a:pt x="510211" y="2210765"/>
                </a:cubicBezTo>
                <a:cubicBezTo>
                  <a:pt x="452338" y="2168324"/>
                  <a:pt x="387339" y="2134190"/>
                  <a:pt x="336591" y="2083443"/>
                </a:cubicBezTo>
                <a:cubicBezTo>
                  <a:pt x="317300" y="2064152"/>
                  <a:pt x="299108" y="2043695"/>
                  <a:pt x="278717" y="2025570"/>
                </a:cubicBezTo>
                <a:cubicBezTo>
                  <a:pt x="223402" y="1976401"/>
                  <a:pt x="230706" y="2005426"/>
                  <a:pt x="186120" y="1932973"/>
                </a:cubicBezTo>
                <a:cubicBezTo>
                  <a:pt x="168034" y="1903583"/>
                  <a:pt x="154199" y="1871746"/>
                  <a:pt x="139821" y="1840375"/>
                </a:cubicBezTo>
                <a:cubicBezTo>
                  <a:pt x="-3803" y="1527014"/>
                  <a:pt x="108993" y="1755569"/>
                  <a:pt x="24074" y="1585732"/>
                </a:cubicBezTo>
                <a:cubicBezTo>
                  <a:pt x="-20176" y="1231744"/>
                  <a:pt x="4326" y="1465955"/>
                  <a:pt x="35649" y="682907"/>
                </a:cubicBezTo>
                <a:cubicBezTo>
                  <a:pt x="36435" y="663249"/>
                  <a:pt x="40162" y="643395"/>
                  <a:pt x="47224" y="625033"/>
                </a:cubicBezTo>
                <a:cubicBezTo>
                  <a:pt x="71098" y="562960"/>
                  <a:pt x="85927" y="543828"/>
                  <a:pt x="116672" y="497712"/>
                </a:cubicBezTo>
                <a:cubicBezTo>
                  <a:pt x="120530" y="486137"/>
                  <a:pt x="119619" y="471615"/>
                  <a:pt x="128246" y="462988"/>
                </a:cubicBezTo>
                <a:cubicBezTo>
                  <a:pt x="136873" y="454361"/>
                  <a:pt x="151756" y="456219"/>
                  <a:pt x="162970" y="451413"/>
                </a:cubicBezTo>
                <a:cubicBezTo>
                  <a:pt x="230014" y="422680"/>
                  <a:pt x="194428" y="426185"/>
                  <a:pt x="278717" y="405114"/>
                </a:cubicBezTo>
                <a:cubicBezTo>
                  <a:pt x="294150" y="401256"/>
                  <a:pt x="309924" y="398571"/>
                  <a:pt x="325016" y="393540"/>
                </a:cubicBezTo>
                <a:cubicBezTo>
                  <a:pt x="344727" y="386970"/>
                  <a:pt x="362732" y="375429"/>
                  <a:pt x="382889" y="370390"/>
                </a:cubicBezTo>
                <a:cubicBezTo>
                  <a:pt x="409356" y="363773"/>
                  <a:pt x="437070" y="363696"/>
                  <a:pt x="463912" y="358816"/>
                </a:cubicBezTo>
                <a:cubicBezTo>
                  <a:pt x="586260" y="336571"/>
                  <a:pt x="422441" y="360503"/>
                  <a:pt x="568084" y="324092"/>
                </a:cubicBezTo>
                <a:cubicBezTo>
                  <a:pt x="594551" y="317475"/>
                  <a:pt x="622099" y="316375"/>
                  <a:pt x="649107" y="312517"/>
                </a:cubicBezTo>
                <a:cubicBezTo>
                  <a:pt x="868392" y="248021"/>
                  <a:pt x="778439" y="265882"/>
                  <a:pt x="915325" y="243069"/>
                </a:cubicBezTo>
                <a:cubicBezTo>
                  <a:pt x="938474" y="235352"/>
                  <a:pt x="960560" y="222945"/>
                  <a:pt x="984773" y="219919"/>
                </a:cubicBezTo>
                <a:lnTo>
                  <a:pt x="1077370" y="208345"/>
                </a:lnTo>
                <a:cubicBezTo>
                  <a:pt x="1183003" y="195918"/>
                  <a:pt x="1193117" y="198699"/>
                  <a:pt x="1216267" y="19677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4"/>
          <p:cNvSpPr/>
          <p:nvPr/>
        </p:nvSpPr>
        <p:spPr>
          <a:xfrm flipH="1">
            <a:off x="6740378" y="1617816"/>
            <a:ext cx="1325750" cy="1743924"/>
          </a:xfrm>
          <a:custGeom>
            <a:avLst/>
            <a:gdLst>
              <a:gd name="connsiteX0" fmla="*/ 0 w 2879678"/>
              <a:gd name="connsiteY0" fmla="*/ 2115403 h 2210937"/>
              <a:gd name="connsiteX1" fmla="*/ 0 w 2879678"/>
              <a:gd name="connsiteY1" fmla="*/ 2115403 h 2210937"/>
              <a:gd name="connsiteX2" fmla="*/ 81887 w 2879678"/>
              <a:gd name="connsiteY2" fmla="*/ 1883391 h 2210937"/>
              <a:gd name="connsiteX3" fmla="*/ 109182 w 2879678"/>
              <a:gd name="connsiteY3" fmla="*/ 1787856 h 2210937"/>
              <a:gd name="connsiteX4" fmla="*/ 163773 w 2879678"/>
              <a:gd name="connsiteY4" fmla="*/ 1705970 h 2210937"/>
              <a:gd name="connsiteX5" fmla="*/ 191069 w 2879678"/>
              <a:gd name="connsiteY5" fmla="*/ 1665027 h 2210937"/>
              <a:gd name="connsiteX6" fmla="*/ 232012 w 2879678"/>
              <a:gd name="connsiteY6" fmla="*/ 1637731 h 2210937"/>
              <a:gd name="connsiteX7" fmla="*/ 327546 w 2879678"/>
              <a:gd name="connsiteY7" fmla="*/ 1528549 h 2210937"/>
              <a:gd name="connsiteX8" fmla="*/ 409433 w 2879678"/>
              <a:gd name="connsiteY8" fmla="*/ 1473958 h 2210937"/>
              <a:gd name="connsiteX9" fmla="*/ 545910 w 2879678"/>
              <a:gd name="connsiteY9" fmla="*/ 1419367 h 2210937"/>
              <a:gd name="connsiteX10" fmla="*/ 614149 w 2879678"/>
              <a:gd name="connsiteY10" fmla="*/ 1405719 h 2210937"/>
              <a:gd name="connsiteX11" fmla="*/ 709684 w 2879678"/>
              <a:gd name="connsiteY11" fmla="*/ 1392071 h 2210937"/>
              <a:gd name="connsiteX12" fmla="*/ 805218 w 2879678"/>
              <a:gd name="connsiteY12" fmla="*/ 1364776 h 2210937"/>
              <a:gd name="connsiteX13" fmla="*/ 859809 w 2879678"/>
              <a:gd name="connsiteY13" fmla="*/ 1337480 h 2210937"/>
              <a:gd name="connsiteX14" fmla="*/ 914400 w 2879678"/>
              <a:gd name="connsiteY14" fmla="*/ 1323833 h 2210937"/>
              <a:gd name="connsiteX15" fmla="*/ 1050878 w 2879678"/>
              <a:gd name="connsiteY15" fmla="*/ 1241946 h 2210937"/>
              <a:gd name="connsiteX16" fmla="*/ 1091821 w 2879678"/>
              <a:gd name="connsiteY16" fmla="*/ 1214651 h 2210937"/>
              <a:gd name="connsiteX17" fmla="*/ 1146412 w 2879678"/>
              <a:gd name="connsiteY17" fmla="*/ 1173707 h 2210937"/>
              <a:gd name="connsiteX18" fmla="*/ 1187355 w 2879678"/>
              <a:gd name="connsiteY18" fmla="*/ 1132764 h 2210937"/>
              <a:gd name="connsiteX19" fmla="*/ 1228299 w 2879678"/>
              <a:gd name="connsiteY19" fmla="*/ 1119116 h 2210937"/>
              <a:gd name="connsiteX20" fmla="*/ 1378424 w 2879678"/>
              <a:gd name="connsiteY20" fmla="*/ 982639 h 2210937"/>
              <a:gd name="connsiteX21" fmla="*/ 1433015 w 2879678"/>
              <a:gd name="connsiteY21" fmla="*/ 955343 h 2210937"/>
              <a:gd name="connsiteX22" fmla="*/ 1473958 w 2879678"/>
              <a:gd name="connsiteY22" fmla="*/ 928048 h 2210937"/>
              <a:gd name="connsiteX23" fmla="*/ 1528549 w 2879678"/>
              <a:gd name="connsiteY23" fmla="*/ 900752 h 2210937"/>
              <a:gd name="connsiteX24" fmla="*/ 1610436 w 2879678"/>
              <a:gd name="connsiteY24" fmla="*/ 818865 h 2210937"/>
              <a:gd name="connsiteX25" fmla="*/ 1651379 w 2879678"/>
              <a:gd name="connsiteY25" fmla="*/ 777922 h 2210937"/>
              <a:gd name="connsiteX26" fmla="*/ 1705970 w 2879678"/>
              <a:gd name="connsiteY26" fmla="*/ 696036 h 2210937"/>
              <a:gd name="connsiteX27" fmla="*/ 1733266 w 2879678"/>
              <a:gd name="connsiteY27" fmla="*/ 614149 h 2210937"/>
              <a:gd name="connsiteX28" fmla="*/ 1787857 w 2879678"/>
              <a:gd name="connsiteY28" fmla="*/ 518615 h 2210937"/>
              <a:gd name="connsiteX29" fmla="*/ 1842448 w 2879678"/>
              <a:gd name="connsiteY29" fmla="*/ 436728 h 2210937"/>
              <a:gd name="connsiteX30" fmla="*/ 1897039 w 2879678"/>
              <a:gd name="connsiteY30" fmla="*/ 341194 h 2210937"/>
              <a:gd name="connsiteX31" fmla="*/ 1937982 w 2879678"/>
              <a:gd name="connsiteY31" fmla="*/ 286603 h 2210937"/>
              <a:gd name="connsiteX32" fmla="*/ 1992573 w 2879678"/>
              <a:gd name="connsiteY32" fmla="*/ 218364 h 2210937"/>
              <a:gd name="connsiteX33" fmla="*/ 2115403 w 2879678"/>
              <a:gd name="connsiteY33" fmla="*/ 109182 h 2210937"/>
              <a:gd name="connsiteX34" fmla="*/ 2169994 w 2879678"/>
              <a:gd name="connsiteY34" fmla="*/ 95534 h 2210937"/>
              <a:gd name="connsiteX35" fmla="*/ 2251881 w 2879678"/>
              <a:gd name="connsiteY35" fmla="*/ 81886 h 2210937"/>
              <a:gd name="connsiteX36" fmla="*/ 2333767 w 2879678"/>
              <a:gd name="connsiteY36" fmla="*/ 54591 h 2210937"/>
              <a:gd name="connsiteX37" fmla="*/ 2579427 w 2879678"/>
              <a:gd name="connsiteY37" fmla="*/ 40943 h 2210937"/>
              <a:gd name="connsiteX38" fmla="*/ 2770496 w 2879678"/>
              <a:gd name="connsiteY38" fmla="*/ 13648 h 2210937"/>
              <a:gd name="connsiteX39" fmla="*/ 2811439 w 2879678"/>
              <a:gd name="connsiteY39" fmla="*/ 0 h 2210937"/>
              <a:gd name="connsiteX40" fmla="*/ 2879678 w 2879678"/>
              <a:gd name="connsiteY40" fmla="*/ 2210937 h 2210937"/>
              <a:gd name="connsiteX41" fmla="*/ 0 w 2879678"/>
              <a:gd name="connsiteY41" fmla="*/ 2115403 h 22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9678" h="2210937">
                <a:moveTo>
                  <a:pt x="0" y="2115403"/>
                </a:moveTo>
                <a:lnTo>
                  <a:pt x="0" y="2115403"/>
                </a:lnTo>
                <a:cubicBezTo>
                  <a:pt x="95697" y="1764510"/>
                  <a:pt x="-9744" y="2112469"/>
                  <a:pt x="81887" y="1883391"/>
                </a:cubicBezTo>
                <a:cubicBezTo>
                  <a:pt x="91986" y="1858143"/>
                  <a:pt x="95000" y="1813384"/>
                  <a:pt x="109182" y="1787856"/>
                </a:cubicBezTo>
                <a:cubicBezTo>
                  <a:pt x="125114" y="1759179"/>
                  <a:pt x="145576" y="1733265"/>
                  <a:pt x="163773" y="1705970"/>
                </a:cubicBezTo>
                <a:cubicBezTo>
                  <a:pt x="172872" y="1692322"/>
                  <a:pt x="177421" y="1674126"/>
                  <a:pt x="191069" y="1665027"/>
                </a:cubicBezTo>
                <a:lnTo>
                  <a:pt x="232012" y="1637731"/>
                </a:lnTo>
                <a:cubicBezTo>
                  <a:pt x="295702" y="1542197"/>
                  <a:pt x="259308" y="1574042"/>
                  <a:pt x="327546" y="1528549"/>
                </a:cubicBezTo>
                <a:cubicBezTo>
                  <a:pt x="372098" y="1461723"/>
                  <a:pt x="331095" y="1503335"/>
                  <a:pt x="409433" y="1473958"/>
                </a:cubicBezTo>
                <a:cubicBezTo>
                  <a:pt x="492622" y="1442761"/>
                  <a:pt x="440673" y="1440415"/>
                  <a:pt x="545910" y="1419367"/>
                </a:cubicBezTo>
                <a:cubicBezTo>
                  <a:pt x="568656" y="1414818"/>
                  <a:pt x="591268" y="1409533"/>
                  <a:pt x="614149" y="1405719"/>
                </a:cubicBezTo>
                <a:cubicBezTo>
                  <a:pt x="645880" y="1400430"/>
                  <a:pt x="678035" y="1397825"/>
                  <a:pt x="709684" y="1392071"/>
                </a:cubicBezTo>
                <a:cubicBezTo>
                  <a:pt x="729737" y="1388425"/>
                  <a:pt x="783674" y="1374009"/>
                  <a:pt x="805218" y="1364776"/>
                </a:cubicBezTo>
                <a:cubicBezTo>
                  <a:pt x="823918" y="1356762"/>
                  <a:pt x="840759" y="1344624"/>
                  <a:pt x="859809" y="1337480"/>
                </a:cubicBezTo>
                <a:cubicBezTo>
                  <a:pt x="877372" y="1330894"/>
                  <a:pt x="896203" y="1328382"/>
                  <a:pt x="914400" y="1323833"/>
                </a:cubicBezTo>
                <a:cubicBezTo>
                  <a:pt x="998333" y="1281866"/>
                  <a:pt x="952062" y="1307823"/>
                  <a:pt x="1050878" y="1241946"/>
                </a:cubicBezTo>
                <a:cubicBezTo>
                  <a:pt x="1064526" y="1232848"/>
                  <a:pt x="1078699" y="1224493"/>
                  <a:pt x="1091821" y="1214651"/>
                </a:cubicBezTo>
                <a:cubicBezTo>
                  <a:pt x="1110018" y="1201003"/>
                  <a:pt x="1129142" y="1188510"/>
                  <a:pt x="1146412" y="1173707"/>
                </a:cubicBezTo>
                <a:cubicBezTo>
                  <a:pt x="1161066" y="1161146"/>
                  <a:pt x="1171296" y="1143470"/>
                  <a:pt x="1187355" y="1132764"/>
                </a:cubicBezTo>
                <a:cubicBezTo>
                  <a:pt x="1199325" y="1124784"/>
                  <a:pt x="1214651" y="1123665"/>
                  <a:pt x="1228299" y="1119116"/>
                </a:cubicBezTo>
                <a:cubicBezTo>
                  <a:pt x="1280114" y="1067301"/>
                  <a:pt x="1318010" y="1020398"/>
                  <a:pt x="1378424" y="982639"/>
                </a:cubicBezTo>
                <a:cubicBezTo>
                  <a:pt x="1395676" y="971856"/>
                  <a:pt x="1415351" y="965437"/>
                  <a:pt x="1433015" y="955343"/>
                </a:cubicBezTo>
                <a:cubicBezTo>
                  <a:pt x="1447256" y="947205"/>
                  <a:pt x="1459717" y="936186"/>
                  <a:pt x="1473958" y="928048"/>
                </a:cubicBezTo>
                <a:cubicBezTo>
                  <a:pt x="1491622" y="917954"/>
                  <a:pt x="1512662" y="913461"/>
                  <a:pt x="1528549" y="900752"/>
                </a:cubicBezTo>
                <a:cubicBezTo>
                  <a:pt x="1558692" y="876638"/>
                  <a:pt x="1583140" y="846161"/>
                  <a:pt x="1610436" y="818865"/>
                </a:cubicBezTo>
                <a:cubicBezTo>
                  <a:pt x="1624084" y="805217"/>
                  <a:pt x="1640673" y="793981"/>
                  <a:pt x="1651379" y="777922"/>
                </a:cubicBezTo>
                <a:cubicBezTo>
                  <a:pt x="1669576" y="750627"/>
                  <a:pt x="1695596" y="727157"/>
                  <a:pt x="1705970" y="696036"/>
                </a:cubicBezTo>
                <a:cubicBezTo>
                  <a:pt x="1715069" y="668740"/>
                  <a:pt x="1720399" y="639884"/>
                  <a:pt x="1733266" y="614149"/>
                </a:cubicBezTo>
                <a:cubicBezTo>
                  <a:pt x="1767896" y="544887"/>
                  <a:pt x="1749276" y="576486"/>
                  <a:pt x="1787857" y="518615"/>
                </a:cubicBezTo>
                <a:cubicBezTo>
                  <a:pt x="1811842" y="446660"/>
                  <a:pt x="1785653" y="504883"/>
                  <a:pt x="1842448" y="436728"/>
                </a:cubicBezTo>
                <a:cubicBezTo>
                  <a:pt x="1880010" y="391653"/>
                  <a:pt x="1863670" y="394584"/>
                  <a:pt x="1897039" y="341194"/>
                </a:cubicBezTo>
                <a:cubicBezTo>
                  <a:pt x="1909094" y="321905"/>
                  <a:pt x="1924334" y="304800"/>
                  <a:pt x="1937982" y="286603"/>
                </a:cubicBezTo>
                <a:cubicBezTo>
                  <a:pt x="1964552" y="206893"/>
                  <a:pt x="1930841" y="280096"/>
                  <a:pt x="1992573" y="218364"/>
                </a:cubicBezTo>
                <a:cubicBezTo>
                  <a:pt x="2041312" y="169625"/>
                  <a:pt x="2031734" y="130100"/>
                  <a:pt x="2115403" y="109182"/>
                </a:cubicBezTo>
                <a:cubicBezTo>
                  <a:pt x="2133600" y="104633"/>
                  <a:pt x="2151601" y="99213"/>
                  <a:pt x="2169994" y="95534"/>
                </a:cubicBezTo>
                <a:cubicBezTo>
                  <a:pt x="2197129" y="90107"/>
                  <a:pt x="2225035" y="88597"/>
                  <a:pt x="2251881" y="81886"/>
                </a:cubicBezTo>
                <a:cubicBezTo>
                  <a:pt x="2279794" y="74908"/>
                  <a:pt x="2305040" y="56187"/>
                  <a:pt x="2333767" y="54591"/>
                </a:cubicBezTo>
                <a:lnTo>
                  <a:pt x="2579427" y="40943"/>
                </a:lnTo>
                <a:cubicBezTo>
                  <a:pt x="2643117" y="31845"/>
                  <a:pt x="2707139" y="24829"/>
                  <a:pt x="2770496" y="13648"/>
                </a:cubicBezTo>
                <a:cubicBezTo>
                  <a:pt x="2784663" y="11148"/>
                  <a:pt x="2811439" y="0"/>
                  <a:pt x="2811439" y="0"/>
                </a:cubicBezTo>
                <a:lnTo>
                  <a:pt x="2879678" y="2210937"/>
                </a:lnTo>
                <a:lnTo>
                  <a:pt x="0" y="2115403"/>
                </a:lnTo>
                <a:close/>
              </a:path>
            </a:pathLst>
          </a:custGeom>
          <a:solidFill>
            <a:srgbClr val="D8B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874729" y="0"/>
            <a:ext cx="1356168" cy="1312737"/>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50880" t="-1910" b="50169"/>
          <a:stretch/>
        </p:blipFill>
        <p:spPr>
          <a:xfrm>
            <a:off x="8009681" y="2289860"/>
            <a:ext cx="1120104" cy="1095376"/>
          </a:xfrm>
          <a:prstGeom prst="rect">
            <a:avLst/>
          </a:prstGeom>
        </p:spPr>
      </p:pic>
      <p:sp>
        <p:nvSpPr>
          <p:cNvPr id="30" name="Cloud Callout 9"/>
          <p:cNvSpPr/>
          <p:nvPr/>
        </p:nvSpPr>
        <p:spPr>
          <a:xfrm>
            <a:off x="187995" y="131328"/>
            <a:ext cx="4462850" cy="2540225"/>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952864" y="3510735"/>
            <a:ext cx="1982845" cy="976800"/>
          </a:xfrm>
          <a:prstGeom prst="ellipse">
            <a:avLst/>
          </a:prstGeom>
          <a:solidFill>
            <a:srgbClr val="829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flipH="1">
            <a:off x="6922846" y="3106849"/>
            <a:ext cx="3684040" cy="2227074"/>
            <a:chOff x="519983" y="4063117"/>
            <a:chExt cx="6323877" cy="2927828"/>
          </a:xfrm>
        </p:grpSpPr>
        <p:sp>
          <p:nvSpPr>
            <p:cNvPr id="47" name="Freeform 46"/>
            <p:cNvSpPr/>
            <p:nvPr/>
          </p:nvSpPr>
          <p:spPr>
            <a:xfrm>
              <a:off x="4655027" y="4170399"/>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334902" y="4305978"/>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195848" y="4285752"/>
              <a:ext cx="3370997" cy="1172250"/>
            </a:xfrm>
            <a:custGeom>
              <a:avLst/>
              <a:gdLst>
                <a:gd name="connsiteX0" fmla="*/ 2088107 w 3370997"/>
                <a:gd name="connsiteY0" fmla="*/ 0 h 1119117"/>
                <a:gd name="connsiteX1" fmla="*/ 3370997 w 3370997"/>
                <a:gd name="connsiteY1" fmla="*/ 13648 h 1119117"/>
                <a:gd name="connsiteX2" fmla="*/ 2647665 w 3370997"/>
                <a:gd name="connsiteY2" fmla="*/ 354842 h 1119117"/>
                <a:gd name="connsiteX3" fmla="*/ 2688609 w 3370997"/>
                <a:gd name="connsiteY3" fmla="*/ 655093 h 1119117"/>
                <a:gd name="connsiteX4" fmla="*/ 2715904 w 3370997"/>
                <a:gd name="connsiteY4" fmla="*/ 696036 h 1119117"/>
                <a:gd name="connsiteX5" fmla="*/ 2743200 w 3370997"/>
                <a:gd name="connsiteY5" fmla="*/ 777923 h 1119117"/>
                <a:gd name="connsiteX6" fmla="*/ 2538483 w 3370997"/>
                <a:gd name="connsiteY6" fmla="*/ 805218 h 1119117"/>
                <a:gd name="connsiteX7" fmla="*/ 2483892 w 3370997"/>
                <a:gd name="connsiteY7" fmla="*/ 832514 h 1119117"/>
                <a:gd name="connsiteX8" fmla="*/ 2442949 w 3370997"/>
                <a:gd name="connsiteY8" fmla="*/ 846161 h 1119117"/>
                <a:gd name="connsiteX9" fmla="*/ 2402006 w 3370997"/>
                <a:gd name="connsiteY9" fmla="*/ 873457 h 1119117"/>
                <a:gd name="connsiteX10" fmla="*/ 2251880 w 3370997"/>
                <a:gd name="connsiteY10" fmla="*/ 900752 h 1119117"/>
                <a:gd name="connsiteX11" fmla="*/ 2115403 w 3370997"/>
                <a:gd name="connsiteY11" fmla="*/ 941696 h 1119117"/>
                <a:gd name="connsiteX12" fmla="*/ 2074459 w 3370997"/>
                <a:gd name="connsiteY12" fmla="*/ 955344 h 1119117"/>
                <a:gd name="connsiteX13" fmla="*/ 2060812 w 3370997"/>
                <a:gd name="connsiteY13" fmla="*/ 996287 h 1119117"/>
                <a:gd name="connsiteX14" fmla="*/ 2047164 w 3370997"/>
                <a:gd name="connsiteY14" fmla="*/ 1050878 h 1119117"/>
                <a:gd name="connsiteX15" fmla="*/ 2019868 w 3370997"/>
                <a:gd name="connsiteY15" fmla="*/ 1091821 h 1119117"/>
                <a:gd name="connsiteX16" fmla="*/ 1937982 w 3370997"/>
                <a:gd name="connsiteY16" fmla="*/ 1091821 h 1119117"/>
                <a:gd name="connsiteX17" fmla="*/ 1937982 w 3370997"/>
                <a:gd name="connsiteY17" fmla="*/ 1091821 h 1119117"/>
                <a:gd name="connsiteX18" fmla="*/ 0 w 3370997"/>
                <a:gd name="connsiteY18" fmla="*/ 1119117 h 1119117"/>
                <a:gd name="connsiteX19" fmla="*/ 300250 w 3370997"/>
                <a:gd name="connsiteY19" fmla="*/ 968991 h 1119117"/>
                <a:gd name="connsiteX20" fmla="*/ 532262 w 3370997"/>
                <a:gd name="connsiteY20" fmla="*/ 928048 h 1119117"/>
                <a:gd name="connsiteX21" fmla="*/ 573206 w 3370997"/>
                <a:gd name="connsiteY21" fmla="*/ 914400 h 1119117"/>
                <a:gd name="connsiteX22" fmla="*/ 614149 w 3370997"/>
                <a:gd name="connsiteY22" fmla="*/ 887105 h 1119117"/>
                <a:gd name="connsiteX23" fmla="*/ 627797 w 3370997"/>
                <a:gd name="connsiteY23" fmla="*/ 846161 h 1119117"/>
                <a:gd name="connsiteX24" fmla="*/ 723331 w 3370997"/>
                <a:gd name="connsiteY24" fmla="*/ 805218 h 1119117"/>
                <a:gd name="connsiteX25" fmla="*/ 764274 w 3370997"/>
                <a:gd name="connsiteY25" fmla="*/ 777923 h 1119117"/>
                <a:gd name="connsiteX26" fmla="*/ 846161 w 3370997"/>
                <a:gd name="connsiteY26" fmla="*/ 750627 h 1119117"/>
                <a:gd name="connsiteX27" fmla="*/ 928047 w 3370997"/>
                <a:gd name="connsiteY27" fmla="*/ 709684 h 1119117"/>
                <a:gd name="connsiteX28" fmla="*/ 1009934 w 3370997"/>
                <a:gd name="connsiteY28" fmla="*/ 655093 h 1119117"/>
                <a:gd name="connsiteX29" fmla="*/ 1091821 w 3370997"/>
                <a:gd name="connsiteY29" fmla="*/ 627797 h 1119117"/>
                <a:gd name="connsiteX30" fmla="*/ 1201003 w 3370997"/>
                <a:gd name="connsiteY30" fmla="*/ 600502 h 1119117"/>
                <a:gd name="connsiteX31" fmla="*/ 1501253 w 3370997"/>
                <a:gd name="connsiteY31" fmla="*/ 586854 h 1119117"/>
                <a:gd name="connsiteX32" fmla="*/ 1514901 w 3370997"/>
                <a:gd name="connsiteY32" fmla="*/ 545911 h 1119117"/>
                <a:gd name="connsiteX33" fmla="*/ 1555844 w 3370997"/>
                <a:gd name="connsiteY33" fmla="*/ 436729 h 1119117"/>
                <a:gd name="connsiteX34" fmla="*/ 1596788 w 3370997"/>
                <a:gd name="connsiteY34" fmla="*/ 423081 h 1119117"/>
                <a:gd name="connsiteX35" fmla="*/ 1637731 w 3370997"/>
                <a:gd name="connsiteY35" fmla="*/ 395785 h 1119117"/>
                <a:gd name="connsiteX36" fmla="*/ 1678674 w 3370997"/>
                <a:gd name="connsiteY36" fmla="*/ 382138 h 1119117"/>
                <a:gd name="connsiteX37" fmla="*/ 1733265 w 3370997"/>
                <a:gd name="connsiteY37" fmla="*/ 327546 h 1119117"/>
                <a:gd name="connsiteX38" fmla="*/ 1787856 w 3370997"/>
                <a:gd name="connsiteY38" fmla="*/ 259308 h 1119117"/>
                <a:gd name="connsiteX39" fmla="*/ 1801504 w 3370997"/>
                <a:gd name="connsiteY39" fmla="*/ 218364 h 1119117"/>
                <a:gd name="connsiteX40" fmla="*/ 1883391 w 3370997"/>
                <a:gd name="connsiteY40" fmla="*/ 163773 h 1119117"/>
                <a:gd name="connsiteX41" fmla="*/ 1910686 w 3370997"/>
                <a:gd name="connsiteY41" fmla="*/ 122830 h 1119117"/>
                <a:gd name="connsiteX42" fmla="*/ 1951630 w 3370997"/>
                <a:gd name="connsiteY42" fmla="*/ 109182 h 1119117"/>
                <a:gd name="connsiteX43" fmla="*/ 1965277 w 3370997"/>
                <a:gd name="connsiteY43" fmla="*/ 68239 h 1119117"/>
                <a:gd name="connsiteX44" fmla="*/ 2088107 w 3370997"/>
                <a:gd name="connsiteY44" fmla="*/ 0 h 11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70997" h="1119117">
                  <a:moveTo>
                    <a:pt x="2088107" y="0"/>
                  </a:moveTo>
                  <a:lnTo>
                    <a:pt x="3370997" y="13648"/>
                  </a:lnTo>
                  <a:lnTo>
                    <a:pt x="2647665" y="354842"/>
                  </a:lnTo>
                  <a:cubicBezTo>
                    <a:pt x="2649903" y="390653"/>
                    <a:pt x="2643460" y="587368"/>
                    <a:pt x="2688609" y="655093"/>
                  </a:cubicBezTo>
                  <a:cubicBezTo>
                    <a:pt x="2697707" y="668741"/>
                    <a:pt x="2709242" y="681047"/>
                    <a:pt x="2715904" y="696036"/>
                  </a:cubicBezTo>
                  <a:cubicBezTo>
                    <a:pt x="2727589" y="722328"/>
                    <a:pt x="2743200" y="777923"/>
                    <a:pt x="2743200" y="777923"/>
                  </a:cubicBezTo>
                  <a:cubicBezTo>
                    <a:pt x="2616869" y="820030"/>
                    <a:pt x="2843840" y="747962"/>
                    <a:pt x="2538483" y="805218"/>
                  </a:cubicBezTo>
                  <a:cubicBezTo>
                    <a:pt x="2518487" y="808967"/>
                    <a:pt x="2502592" y="824500"/>
                    <a:pt x="2483892" y="832514"/>
                  </a:cubicBezTo>
                  <a:cubicBezTo>
                    <a:pt x="2470669" y="838181"/>
                    <a:pt x="2456597" y="841612"/>
                    <a:pt x="2442949" y="846161"/>
                  </a:cubicBezTo>
                  <a:cubicBezTo>
                    <a:pt x="2429301" y="855260"/>
                    <a:pt x="2416677" y="866121"/>
                    <a:pt x="2402006" y="873457"/>
                  </a:cubicBezTo>
                  <a:cubicBezTo>
                    <a:pt x="2359929" y="894496"/>
                    <a:pt x="2289518" y="896048"/>
                    <a:pt x="2251880" y="900752"/>
                  </a:cubicBezTo>
                  <a:cubicBezTo>
                    <a:pt x="2169374" y="921379"/>
                    <a:pt x="2215087" y="908468"/>
                    <a:pt x="2115403" y="941696"/>
                  </a:cubicBezTo>
                  <a:lnTo>
                    <a:pt x="2074459" y="955344"/>
                  </a:lnTo>
                  <a:cubicBezTo>
                    <a:pt x="2069910" y="968992"/>
                    <a:pt x="2064764" y="982455"/>
                    <a:pt x="2060812" y="996287"/>
                  </a:cubicBezTo>
                  <a:cubicBezTo>
                    <a:pt x="2055659" y="1014322"/>
                    <a:pt x="2054553" y="1033638"/>
                    <a:pt x="2047164" y="1050878"/>
                  </a:cubicBezTo>
                  <a:cubicBezTo>
                    <a:pt x="2040703" y="1065954"/>
                    <a:pt x="2035226" y="1086062"/>
                    <a:pt x="2019868" y="1091821"/>
                  </a:cubicBezTo>
                  <a:cubicBezTo>
                    <a:pt x="1994311" y="1101405"/>
                    <a:pt x="1965277" y="1091821"/>
                    <a:pt x="1937982" y="1091821"/>
                  </a:cubicBezTo>
                  <a:lnTo>
                    <a:pt x="1937982" y="1091821"/>
                  </a:lnTo>
                  <a:lnTo>
                    <a:pt x="0" y="1119117"/>
                  </a:lnTo>
                  <a:lnTo>
                    <a:pt x="300250" y="968991"/>
                  </a:lnTo>
                  <a:cubicBezTo>
                    <a:pt x="398951" y="958025"/>
                    <a:pt x="439040" y="959122"/>
                    <a:pt x="532262" y="928048"/>
                  </a:cubicBezTo>
                  <a:cubicBezTo>
                    <a:pt x="545910" y="923499"/>
                    <a:pt x="560339" y="920834"/>
                    <a:pt x="573206" y="914400"/>
                  </a:cubicBezTo>
                  <a:cubicBezTo>
                    <a:pt x="587877" y="907065"/>
                    <a:pt x="600501" y="896203"/>
                    <a:pt x="614149" y="887105"/>
                  </a:cubicBezTo>
                  <a:cubicBezTo>
                    <a:pt x="618698" y="873457"/>
                    <a:pt x="618810" y="857395"/>
                    <a:pt x="627797" y="846161"/>
                  </a:cubicBezTo>
                  <a:cubicBezTo>
                    <a:pt x="651359" y="816709"/>
                    <a:pt x="690551" y="813413"/>
                    <a:pt x="723331" y="805218"/>
                  </a:cubicBezTo>
                  <a:cubicBezTo>
                    <a:pt x="736979" y="796120"/>
                    <a:pt x="749285" y="784585"/>
                    <a:pt x="764274" y="777923"/>
                  </a:cubicBezTo>
                  <a:cubicBezTo>
                    <a:pt x="790566" y="766238"/>
                    <a:pt x="822221" y="766587"/>
                    <a:pt x="846161" y="750627"/>
                  </a:cubicBezTo>
                  <a:cubicBezTo>
                    <a:pt x="1027927" y="629451"/>
                    <a:pt x="758531" y="803860"/>
                    <a:pt x="928047" y="709684"/>
                  </a:cubicBezTo>
                  <a:cubicBezTo>
                    <a:pt x="956724" y="693752"/>
                    <a:pt x="978812" y="665467"/>
                    <a:pt x="1009934" y="655093"/>
                  </a:cubicBezTo>
                  <a:lnTo>
                    <a:pt x="1091821" y="627797"/>
                  </a:lnTo>
                  <a:cubicBezTo>
                    <a:pt x="1129969" y="615081"/>
                    <a:pt x="1158648" y="603639"/>
                    <a:pt x="1201003" y="600502"/>
                  </a:cubicBezTo>
                  <a:cubicBezTo>
                    <a:pt x="1300916" y="593101"/>
                    <a:pt x="1401170" y="591403"/>
                    <a:pt x="1501253" y="586854"/>
                  </a:cubicBezTo>
                  <a:cubicBezTo>
                    <a:pt x="1505802" y="573206"/>
                    <a:pt x="1511412" y="559867"/>
                    <a:pt x="1514901" y="545911"/>
                  </a:cubicBezTo>
                  <a:cubicBezTo>
                    <a:pt x="1524611" y="507072"/>
                    <a:pt x="1520741" y="464811"/>
                    <a:pt x="1555844" y="436729"/>
                  </a:cubicBezTo>
                  <a:cubicBezTo>
                    <a:pt x="1567078" y="427742"/>
                    <a:pt x="1583140" y="427630"/>
                    <a:pt x="1596788" y="423081"/>
                  </a:cubicBezTo>
                  <a:cubicBezTo>
                    <a:pt x="1610436" y="413982"/>
                    <a:pt x="1623060" y="403120"/>
                    <a:pt x="1637731" y="395785"/>
                  </a:cubicBezTo>
                  <a:cubicBezTo>
                    <a:pt x="1650598" y="389351"/>
                    <a:pt x="1668502" y="392310"/>
                    <a:pt x="1678674" y="382138"/>
                  </a:cubicBezTo>
                  <a:cubicBezTo>
                    <a:pt x="1751464" y="309348"/>
                    <a:pt x="1624083" y="363941"/>
                    <a:pt x="1733265" y="327546"/>
                  </a:cubicBezTo>
                  <a:cubicBezTo>
                    <a:pt x="1767570" y="224632"/>
                    <a:pt x="1717304" y="347498"/>
                    <a:pt x="1787856" y="259308"/>
                  </a:cubicBezTo>
                  <a:cubicBezTo>
                    <a:pt x="1796843" y="248074"/>
                    <a:pt x="1791331" y="228537"/>
                    <a:pt x="1801504" y="218364"/>
                  </a:cubicBezTo>
                  <a:cubicBezTo>
                    <a:pt x="1824701" y="195167"/>
                    <a:pt x="1883391" y="163773"/>
                    <a:pt x="1883391" y="163773"/>
                  </a:cubicBezTo>
                  <a:cubicBezTo>
                    <a:pt x="1892489" y="150125"/>
                    <a:pt x="1897878" y="133076"/>
                    <a:pt x="1910686" y="122830"/>
                  </a:cubicBezTo>
                  <a:cubicBezTo>
                    <a:pt x="1921920" y="113843"/>
                    <a:pt x="1941457" y="119355"/>
                    <a:pt x="1951630" y="109182"/>
                  </a:cubicBezTo>
                  <a:cubicBezTo>
                    <a:pt x="1961802" y="99010"/>
                    <a:pt x="1955105" y="78411"/>
                    <a:pt x="1965277" y="68239"/>
                  </a:cubicBezTo>
                  <a:cubicBezTo>
                    <a:pt x="1995391" y="38125"/>
                    <a:pt x="2036501" y="18980"/>
                    <a:pt x="2088107"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52"/>
            <p:cNvSpPr/>
            <p:nvPr/>
          </p:nvSpPr>
          <p:spPr>
            <a:xfrm>
              <a:off x="6334142" y="4063117"/>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6100646" y="4257083"/>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665015" y="4729452"/>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438363" y="4840246"/>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961604" y="4322821"/>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193860" y="4881990"/>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063798" y="4940483"/>
              <a:ext cx="509718"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19983" y="5396660"/>
              <a:ext cx="4418873" cy="1594285"/>
            </a:xfrm>
            <a:custGeom>
              <a:avLst/>
              <a:gdLst>
                <a:gd name="connsiteX0" fmla="*/ 2088107 w 3370997"/>
                <a:gd name="connsiteY0" fmla="*/ 0 h 1119117"/>
                <a:gd name="connsiteX1" fmla="*/ 3370997 w 3370997"/>
                <a:gd name="connsiteY1" fmla="*/ 13648 h 1119117"/>
                <a:gd name="connsiteX2" fmla="*/ 2647665 w 3370997"/>
                <a:gd name="connsiteY2" fmla="*/ 354842 h 1119117"/>
                <a:gd name="connsiteX3" fmla="*/ 2688609 w 3370997"/>
                <a:gd name="connsiteY3" fmla="*/ 655093 h 1119117"/>
                <a:gd name="connsiteX4" fmla="*/ 2715904 w 3370997"/>
                <a:gd name="connsiteY4" fmla="*/ 696036 h 1119117"/>
                <a:gd name="connsiteX5" fmla="*/ 2743200 w 3370997"/>
                <a:gd name="connsiteY5" fmla="*/ 777923 h 1119117"/>
                <a:gd name="connsiteX6" fmla="*/ 2538483 w 3370997"/>
                <a:gd name="connsiteY6" fmla="*/ 805218 h 1119117"/>
                <a:gd name="connsiteX7" fmla="*/ 2483892 w 3370997"/>
                <a:gd name="connsiteY7" fmla="*/ 832514 h 1119117"/>
                <a:gd name="connsiteX8" fmla="*/ 2442949 w 3370997"/>
                <a:gd name="connsiteY8" fmla="*/ 846161 h 1119117"/>
                <a:gd name="connsiteX9" fmla="*/ 2402006 w 3370997"/>
                <a:gd name="connsiteY9" fmla="*/ 873457 h 1119117"/>
                <a:gd name="connsiteX10" fmla="*/ 2251880 w 3370997"/>
                <a:gd name="connsiteY10" fmla="*/ 900752 h 1119117"/>
                <a:gd name="connsiteX11" fmla="*/ 2115403 w 3370997"/>
                <a:gd name="connsiteY11" fmla="*/ 941696 h 1119117"/>
                <a:gd name="connsiteX12" fmla="*/ 2074459 w 3370997"/>
                <a:gd name="connsiteY12" fmla="*/ 955344 h 1119117"/>
                <a:gd name="connsiteX13" fmla="*/ 2060812 w 3370997"/>
                <a:gd name="connsiteY13" fmla="*/ 996287 h 1119117"/>
                <a:gd name="connsiteX14" fmla="*/ 2047164 w 3370997"/>
                <a:gd name="connsiteY14" fmla="*/ 1050878 h 1119117"/>
                <a:gd name="connsiteX15" fmla="*/ 2019868 w 3370997"/>
                <a:gd name="connsiteY15" fmla="*/ 1091821 h 1119117"/>
                <a:gd name="connsiteX16" fmla="*/ 1937982 w 3370997"/>
                <a:gd name="connsiteY16" fmla="*/ 1091821 h 1119117"/>
                <a:gd name="connsiteX17" fmla="*/ 1937982 w 3370997"/>
                <a:gd name="connsiteY17" fmla="*/ 1091821 h 1119117"/>
                <a:gd name="connsiteX18" fmla="*/ 0 w 3370997"/>
                <a:gd name="connsiteY18" fmla="*/ 1119117 h 1119117"/>
                <a:gd name="connsiteX19" fmla="*/ 300250 w 3370997"/>
                <a:gd name="connsiteY19" fmla="*/ 968991 h 1119117"/>
                <a:gd name="connsiteX20" fmla="*/ 532262 w 3370997"/>
                <a:gd name="connsiteY20" fmla="*/ 928048 h 1119117"/>
                <a:gd name="connsiteX21" fmla="*/ 573206 w 3370997"/>
                <a:gd name="connsiteY21" fmla="*/ 914400 h 1119117"/>
                <a:gd name="connsiteX22" fmla="*/ 614149 w 3370997"/>
                <a:gd name="connsiteY22" fmla="*/ 887105 h 1119117"/>
                <a:gd name="connsiteX23" fmla="*/ 627797 w 3370997"/>
                <a:gd name="connsiteY23" fmla="*/ 846161 h 1119117"/>
                <a:gd name="connsiteX24" fmla="*/ 723331 w 3370997"/>
                <a:gd name="connsiteY24" fmla="*/ 805218 h 1119117"/>
                <a:gd name="connsiteX25" fmla="*/ 764274 w 3370997"/>
                <a:gd name="connsiteY25" fmla="*/ 777923 h 1119117"/>
                <a:gd name="connsiteX26" fmla="*/ 846161 w 3370997"/>
                <a:gd name="connsiteY26" fmla="*/ 750627 h 1119117"/>
                <a:gd name="connsiteX27" fmla="*/ 928047 w 3370997"/>
                <a:gd name="connsiteY27" fmla="*/ 709684 h 1119117"/>
                <a:gd name="connsiteX28" fmla="*/ 1009934 w 3370997"/>
                <a:gd name="connsiteY28" fmla="*/ 655093 h 1119117"/>
                <a:gd name="connsiteX29" fmla="*/ 1091821 w 3370997"/>
                <a:gd name="connsiteY29" fmla="*/ 627797 h 1119117"/>
                <a:gd name="connsiteX30" fmla="*/ 1201003 w 3370997"/>
                <a:gd name="connsiteY30" fmla="*/ 600502 h 1119117"/>
                <a:gd name="connsiteX31" fmla="*/ 1501253 w 3370997"/>
                <a:gd name="connsiteY31" fmla="*/ 586854 h 1119117"/>
                <a:gd name="connsiteX32" fmla="*/ 1514901 w 3370997"/>
                <a:gd name="connsiteY32" fmla="*/ 545911 h 1119117"/>
                <a:gd name="connsiteX33" fmla="*/ 1555844 w 3370997"/>
                <a:gd name="connsiteY33" fmla="*/ 436729 h 1119117"/>
                <a:gd name="connsiteX34" fmla="*/ 1596788 w 3370997"/>
                <a:gd name="connsiteY34" fmla="*/ 423081 h 1119117"/>
                <a:gd name="connsiteX35" fmla="*/ 1637731 w 3370997"/>
                <a:gd name="connsiteY35" fmla="*/ 395785 h 1119117"/>
                <a:gd name="connsiteX36" fmla="*/ 1678674 w 3370997"/>
                <a:gd name="connsiteY36" fmla="*/ 382138 h 1119117"/>
                <a:gd name="connsiteX37" fmla="*/ 1733265 w 3370997"/>
                <a:gd name="connsiteY37" fmla="*/ 327546 h 1119117"/>
                <a:gd name="connsiteX38" fmla="*/ 1787856 w 3370997"/>
                <a:gd name="connsiteY38" fmla="*/ 259308 h 1119117"/>
                <a:gd name="connsiteX39" fmla="*/ 1801504 w 3370997"/>
                <a:gd name="connsiteY39" fmla="*/ 218364 h 1119117"/>
                <a:gd name="connsiteX40" fmla="*/ 1883391 w 3370997"/>
                <a:gd name="connsiteY40" fmla="*/ 163773 h 1119117"/>
                <a:gd name="connsiteX41" fmla="*/ 1910686 w 3370997"/>
                <a:gd name="connsiteY41" fmla="*/ 122830 h 1119117"/>
                <a:gd name="connsiteX42" fmla="*/ 1951630 w 3370997"/>
                <a:gd name="connsiteY42" fmla="*/ 109182 h 1119117"/>
                <a:gd name="connsiteX43" fmla="*/ 1965277 w 3370997"/>
                <a:gd name="connsiteY43" fmla="*/ 68239 h 1119117"/>
                <a:gd name="connsiteX44" fmla="*/ 2088107 w 3370997"/>
                <a:gd name="connsiteY44" fmla="*/ 0 h 11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70997" h="1119117">
                  <a:moveTo>
                    <a:pt x="2088107" y="0"/>
                  </a:moveTo>
                  <a:lnTo>
                    <a:pt x="3370997" y="13648"/>
                  </a:lnTo>
                  <a:lnTo>
                    <a:pt x="2647665" y="354842"/>
                  </a:lnTo>
                  <a:cubicBezTo>
                    <a:pt x="2649903" y="390653"/>
                    <a:pt x="2643460" y="587368"/>
                    <a:pt x="2688609" y="655093"/>
                  </a:cubicBezTo>
                  <a:cubicBezTo>
                    <a:pt x="2697707" y="668741"/>
                    <a:pt x="2709242" y="681047"/>
                    <a:pt x="2715904" y="696036"/>
                  </a:cubicBezTo>
                  <a:cubicBezTo>
                    <a:pt x="2727589" y="722328"/>
                    <a:pt x="2743200" y="777923"/>
                    <a:pt x="2743200" y="777923"/>
                  </a:cubicBezTo>
                  <a:cubicBezTo>
                    <a:pt x="2616869" y="820030"/>
                    <a:pt x="2843840" y="747962"/>
                    <a:pt x="2538483" y="805218"/>
                  </a:cubicBezTo>
                  <a:cubicBezTo>
                    <a:pt x="2518487" y="808967"/>
                    <a:pt x="2502592" y="824500"/>
                    <a:pt x="2483892" y="832514"/>
                  </a:cubicBezTo>
                  <a:cubicBezTo>
                    <a:pt x="2470669" y="838181"/>
                    <a:pt x="2456597" y="841612"/>
                    <a:pt x="2442949" y="846161"/>
                  </a:cubicBezTo>
                  <a:cubicBezTo>
                    <a:pt x="2429301" y="855260"/>
                    <a:pt x="2416677" y="866121"/>
                    <a:pt x="2402006" y="873457"/>
                  </a:cubicBezTo>
                  <a:cubicBezTo>
                    <a:pt x="2359929" y="894496"/>
                    <a:pt x="2289518" y="896048"/>
                    <a:pt x="2251880" y="900752"/>
                  </a:cubicBezTo>
                  <a:cubicBezTo>
                    <a:pt x="2169374" y="921379"/>
                    <a:pt x="2215087" y="908468"/>
                    <a:pt x="2115403" y="941696"/>
                  </a:cubicBezTo>
                  <a:lnTo>
                    <a:pt x="2074459" y="955344"/>
                  </a:lnTo>
                  <a:cubicBezTo>
                    <a:pt x="2069910" y="968992"/>
                    <a:pt x="2064764" y="982455"/>
                    <a:pt x="2060812" y="996287"/>
                  </a:cubicBezTo>
                  <a:cubicBezTo>
                    <a:pt x="2055659" y="1014322"/>
                    <a:pt x="2054553" y="1033638"/>
                    <a:pt x="2047164" y="1050878"/>
                  </a:cubicBezTo>
                  <a:cubicBezTo>
                    <a:pt x="2040703" y="1065954"/>
                    <a:pt x="2035226" y="1086062"/>
                    <a:pt x="2019868" y="1091821"/>
                  </a:cubicBezTo>
                  <a:cubicBezTo>
                    <a:pt x="1994311" y="1101405"/>
                    <a:pt x="1965277" y="1091821"/>
                    <a:pt x="1937982" y="1091821"/>
                  </a:cubicBezTo>
                  <a:lnTo>
                    <a:pt x="1937982" y="1091821"/>
                  </a:lnTo>
                  <a:lnTo>
                    <a:pt x="0" y="1119117"/>
                  </a:lnTo>
                  <a:lnTo>
                    <a:pt x="300250" y="968991"/>
                  </a:lnTo>
                  <a:cubicBezTo>
                    <a:pt x="398951" y="958025"/>
                    <a:pt x="439040" y="959122"/>
                    <a:pt x="532262" y="928048"/>
                  </a:cubicBezTo>
                  <a:cubicBezTo>
                    <a:pt x="545910" y="923499"/>
                    <a:pt x="560339" y="920834"/>
                    <a:pt x="573206" y="914400"/>
                  </a:cubicBezTo>
                  <a:cubicBezTo>
                    <a:pt x="587877" y="907065"/>
                    <a:pt x="600501" y="896203"/>
                    <a:pt x="614149" y="887105"/>
                  </a:cubicBezTo>
                  <a:cubicBezTo>
                    <a:pt x="618698" y="873457"/>
                    <a:pt x="618810" y="857395"/>
                    <a:pt x="627797" y="846161"/>
                  </a:cubicBezTo>
                  <a:cubicBezTo>
                    <a:pt x="651359" y="816709"/>
                    <a:pt x="690551" y="813413"/>
                    <a:pt x="723331" y="805218"/>
                  </a:cubicBezTo>
                  <a:cubicBezTo>
                    <a:pt x="736979" y="796120"/>
                    <a:pt x="749285" y="784585"/>
                    <a:pt x="764274" y="777923"/>
                  </a:cubicBezTo>
                  <a:cubicBezTo>
                    <a:pt x="790566" y="766238"/>
                    <a:pt x="822221" y="766587"/>
                    <a:pt x="846161" y="750627"/>
                  </a:cubicBezTo>
                  <a:cubicBezTo>
                    <a:pt x="1027927" y="629451"/>
                    <a:pt x="758531" y="803860"/>
                    <a:pt x="928047" y="709684"/>
                  </a:cubicBezTo>
                  <a:cubicBezTo>
                    <a:pt x="956724" y="693752"/>
                    <a:pt x="978812" y="665467"/>
                    <a:pt x="1009934" y="655093"/>
                  </a:cubicBezTo>
                  <a:lnTo>
                    <a:pt x="1091821" y="627797"/>
                  </a:lnTo>
                  <a:cubicBezTo>
                    <a:pt x="1129969" y="615081"/>
                    <a:pt x="1158648" y="603639"/>
                    <a:pt x="1201003" y="600502"/>
                  </a:cubicBezTo>
                  <a:cubicBezTo>
                    <a:pt x="1300916" y="593101"/>
                    <a:pt x="1401170" y="591403"/>
                    <a:pt x="1501253" y="586854"/>
                  </a:cubicBezTo>
                  <a:cubicBezTo>
                    <a:pt x="1505802" y="573206"/>
                    <a:pt x="1511412" y="559867"/>
                    <a:pt x="1514901" y="545911"/>
                  </a:cubicBezTo>
                  <a:cubicBezTo>
                    <a:pt x="1524611" y="507072"/>
                    <a:pt x="1520741" y="464811"/>
                    <a:pt x="1555844" y="436729"/>
                  </a:cubicBezTo>
                  <a:cubicBezTo>
                    <a:pt x="1567078" y="427742"/>
                    <a:pt x="1583140" y="427630"/>
                    <a:pt x="1596788" y="423081"/>
                  </a:cubicBezTo>
                  <a:cubicBezTo>
                    <a:pt x="1610436" y="413982"/>
                    <a:pt x="1623060" y="403120"/>
                    <a:pt x="1637731" y="395785"/>
                  </a:cubicBezTo>
                  <a:cubicBezTo>
                    <a:pt x="1650598" y="389351"/>
                    <a:pt x="1668502" y="392310"/>
                    <a:pt x="1678674" y="382138"/>
                  </a:cubicBezTo>
                  <a:cubicBezTo>
                    <a:pt x="1751464" y="309348"/>
                    <a:pt x="1624083" y="363941"/>
                    <a:pt x="1733265" y="327546"/>
                  </a:cubicBezTo>
                  <a:cubicBezTo>
                    <a:pt x="1767570" y="224632"/>
                    <a:pt x="1717304" y="347498"/>
                    <a:pt x="1787856" y="259308"/>
                  </a:cubicBezTo>
                  <a:cubicBezTo>
                    <a:pt x="1796843" y="248074"/>
                    <a:pt x="1791331" y="228537"/>
                    <a:pt x="1801504" y="218364"/>
                  </a:cubicBezTo>
                  <a:cubicBezTo>
                    <a:pt x="1824701" y="195167"/>
                    <a:pt x="1883391" y="163773"/>
                    <a:pt x="1883391" y="163773"/>
                  </a:cubicBezTo>
                  <a:cubicBezTo>
                    <a:pt x="1892489" y="150125"/>
                    <a:pt x="1897878" y="133076"/>
                    <a:pt x="1910686" y="122830"/>
                  </a:cubicBezTo>
                  <a:cubicBezTo>
                    <a:pt x="1921920" y="113843"/>
                    <a:pt x="1941457" y="119355"/>
                    <a:pt x="1951630" y="109182"/>
                  </a:cubicBezTo>
                  <a:cubicBezTo>
                    <a:pt x="1961802" y="99010"/>
                    <a:pt x="1955105" y="78411"/>
                    <a:pt x="1965277" y="68239"/>
                  </a:cubicBezTo>
                  <a:cubicBezTo>
                    <a:pt x="1995391" y="38125"/>
                    <a:pt x="2036501" y="18980"/>
                    <a:pt x="2088107"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a:off x="4077573" y="5544465"/>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169399" y="6442526"/>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888053" y="5674434"/>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429599" y="6314616"/>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714339" y="5248764"/>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3919875" y="5986757"/>
              <a:ext cx="509717" cy="506809"/>
            </a:xfrm>
            <a:custGeom>
              <a:avLst/>
              <a:gdLst>
                <a:gd name="connsiteX0" fmla="*/ 372890 w 509718"/>
                <a:gd name="connsiteY0" fmla="*/ 83728 h 506809"/>
                <a:gd name="connsiteX1" fmla="*/ 372890 w 509718"/>
                <a:gd name="connsiteY1" fmla="*/ 83728 h 506809"/>
                <a:gd name="connsiteX2" fmla="*/ 195469 w 509718"/>
                <a:gd name="connsiteY2" fmla="*/ 15489 h 506809"/>
                <a:gd name="connsiteX3" fmla="*/ 154526 w 509718"/>
                <a:gd name="connsiteY3" fmla="*/ 42785 h 506809"/>
                <a:gd name="connsiteX4" fmla="*/ 99935 w 509718"/>
                <a:gd name="connsiteY4" fmla="*/ 124672 h 506809"/>
                <a:gd name="connsiteX5" fmla="*/ 18048 w 509718"/>
                <a:gd name="connsiteY5" fmla="*/ 206558 h 506809"/>
                <a:gd name="connsiteX6" fmla="*/ 18048 w 509718"/>
                <a:gd name="connsiteY6" fmla="*/ 343036 h 506809"/>
                <a:gd name="connsiteX7" fmla="*/ 58992 w 509718"/>
                <a:gd name="connsiteY7" fmla="*/ 370331 h 506809"/>
                <a:gd name="connsiteX8" fmla="*/ 181822 w 509718"/>
                <a:gd name="connsiteY8" fmla="*/ 479513 h 506809"/>
                <a:gd name="connsiteX9" fmla="*/ 222765 w 509718"/>
                <a:gd name="connsiteY9" fmla="*/ 506809 h 506809"/>
                <a:gd name="connsiteX10" fmla="*/ 304651 w 509718"/>
                <a:gd name="connsiteY10" fmla="*/ 452218 h 506809"/>
                <a:gd name="connsiteX11" fmla="*/ 345595 w 509718"/>
                <a:gd name="connsiteY11" fmla="*/ 424922 h 506809"/>
                <a:gd name="connsiteX12" fmla="*/ 386538 w 509718"/>
                <a:gd name="connsiteY12" fmla="*/ 383979 h 506809"/>
                <a:gd name="connsiteX13" fmla="*/ 482072 w 509718"/>
                <a:gd name="connsiteY13" fmla="*/ 356683 h 506809"/>
                <a:gd name="connsiteX14" fmla="*/ 509368 w 509718"/>
                <a:gd name="connsiteY14" fmla="*/ 315740 h 506809"/>
                <a:gd name="connsiteX15" fmla="*/ 468425 w 509718"/>
                <a:gd name="connsiteY15" fmla="*/ 233854 h 506809"/>
                <a:gd name="connsiteX16" fmla="*/ 454777 w 509718"/>
                <a:gd name="connsiteY16" fmla="*/ 192910 h 506809"/>
                <a:gd name="connsiteX17" fmla="*/ 427481 w 509718"/>
                <a:gd name="connsiteY17" fmla="*/ 151967 h 506809"/>
                <a:gd name="connsiteX18" fmla="*/ 413833 w 509718"/>
                <a:gd name="connsiteY18" fmla="*/ 111024 h 506809"/>
                <a:gd name="connsiteX19" fmla="*/ 372890 w 509718"/>
                <a:gd name="connsiteY19" fmla="*/ 83728 h 50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718" h="506809">
                  <a:moveTo>
                    <a:pt x="372890" y="83728"/>
                  </a:moveTo>
                  <a:lnTo>
                    <a:pt x="372890" y="83728"/>
                  </a:lnTo>
                  <a:cubicBezTo>
                    <a:pt x="282502" y="6253"/>
                    <a:pt x="301470" y="-19844"/>
                    <a:pt x="195469" y="15489"/>
                  </a:cubicBezTo>
                  <a:cubicBezTo>
                    <a:pt x="179908" y="20676"/>
                    <a:pt x="168174" y="33686"/>
                    <a:pt x="154526" y="42785"/>
                  </a:cubicBezTo>
                  <a:cubicBezTo>
                    <a:pt x="136329" y="70081"/>
                    <a:pt x="123132" y="101475"/>
                    <a:pt x="99935" y="124672"/>
                  </a:cubicBezTo>
                  <a:lnTo>
                    <a:pt x="18048" y="206558"/>
                  </a:lnTo>
                  <a:cubicBezTo>
                    <a:pt x="574" y="258982"/>
                    <a:pt x="-11822" y="275828"/>
                    <a:pt x="18048" y="343036"/>
                  </a:cubicBezTo>
                  <a:cubicBezTo>
                    <a:pt x="24710" y="358025"/>
                    <a:pt x="45344" y="361233"/>
                    <a:pt x="58992" y="370331"/>
                  </a:cubicBezTo>
                  <a:cubicBezTo>
                    <a:pt x="119619" y="451167"/>
                    <a:pt x="81008" y="412303"/>
                    <a:pt x="181822" y="479513"/>
                  </a:cubicBezTo>
                  <a:lnTo>
                    <a:pt x="222765" y="506809"/>
                  </a:lnTo>
                  <a:lnTo>
                    <a:pt x="304651" y="452218"/>
                  </a:lnTo>
                  <a:cubicBezTo>
                    <a:pt x="318299" y="443119"/>
                    <a:pt x="333996" y="436521"/>
                    <a:pt x="345595" y="424922"/>
                  </a:cubicBezTo>
                  <a:cubicBezTo>
                    <a:pt x="359243" y="411274"/>
                    <a:pt x="370479" y="394685"/>
                    <a:pt x="386538" y="383979"/>
                  </a:cubicBezTo>
                  <a:cubicBezTo>
                    <a:pt x="398286" y="376147"/>
                    <a:pt x="474792" y="358503"/>
                    <a:pt x="482072" y="356683"/>
                  </a:cubicBezTo>
                  <a:cubicBezTo>
                    <a:pt x="491171" y="343035"/>
                    <a:pt x="506671" y="331919"/>
                    <a:pt x="509368" y="315740"/>
                  </a:cubicBezTo>
                  <a:cubicBezTo>
                    <a:pt x="513656" y="290013"/>
                    <a:pt x="477336" y="251676"/>
                    <a:pt x="468425" y="233854"/>
                  </a:cubicBezTo>
                  <a:cubicBezTo>
                    <a:pt x="461991" y="220987"/>
                    <a:pt x="461211" y="205777"/>
                    <a:pt x="454777" y="192910"/>
                  </a:cubicBezTo>
                  <a:cubicBezTo>
                    <a:pt x="447441" y="178239"/>
                    <a:pt x="434817" y="166638"/>
                    <a:pt x="427481" y="151967"/>
                  </a:cubicBezTo>
                  <a:cubicBezTo>
                    <a:pt x="421047" y="139100"/>
                    <a:pt x="422820" y="122258"/>
                    <a:pt x="413833" y="111024"/>
                  </a:cubicBezTo>
                  <a:cubicBezTo>
                    <a:pt x="403586" y="98216"/>
                    <a:pt x="379714" y="88277"/>
                    <a:pt x="372890" y="8372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592487" y="4912685"/>
            <a:ext cx="5243332" cy="2177201"/>
          </a:xfrm>
          <a:custGeom>
            <a:avLst/>
            <a:gdLst>
              <a:gd name="connsiteX0" fmla="*/ 960699 w 5243332"/>
              <a:gd name="connsiteY0" fmla="*/ 302103 h 2177201"/>
              <a:gd name="connsiteX1" fmla="*/ 960699 w 5243332"/>
              <a:gd name="connsiteY1" fmla="*/ 302103 h 2177201"/>
              <a:gd name="connsiteX2" fmla="*/ 1226917 w 5243332"/>
              <a:gd name="connsiteY2" fmla="*/ 325252 h 2177201"/>
              <a:gd name="connsiteX3" fmla="*/ 1319514 w 5243332"/>
              <a:gd name="connsiteY3" fmla="*/ 336827 h 2177201"/>
              <a:gd name="connsiteX4" fmla="*/ 1469985 w 5243332"/>
              <a:gd name="connsiteY4" fmla="*/ 348401 h 2177201"/>
              <a:gd name="connsiteX5" fmla="*/ 1828800 w 5243332"/>
              <a:gd name="connsiteY5" fmla="*/ 371551 h 2177201"/>
              <a:gd name="connsiteX6" fmla="*/ 1898248 w 5243332"/>
              <a:gd name="connsiteY6" fmla="*/ 383125 h 2177201"/>
              <a:gd name="connsiteX7" fmla="*/ 2152891 w 5243332"/>
              <a:gd name="connsiteY7" fmla="*/ 394700 h 2177201"/>
              <a:gd name="connsiteX8" fmla="*/ 2326512 w 5243332"/>
              <a:gd name="connsiteY8" fmla="*/ 406275 h 2177201"/>
              <a:gd name="connsiteX9" fmla="*/ 2905246 w 5243332"/>
              <a:gd name="connsiteY9" fmla="*/ 394700 h 2177201"/>
              <a:gd name="connsiteX10" fmla="*/ 3009418 w 5243332"/>
              <a:gd name="connsiteY10" fmla="*/ 383125 h 2177201"/>
              <a:gd name="connsiteX11" fmla="*/ 3078866 w 5243332"/>
              <a:gd name="connsiteY11" fmla="*/ 325252 h 2177201"/>
              <a:gd name="connsiteX12" fmla="*/ 3136739 w 5243332"/>
              <a:gd name="connsiteY12" fmla="*/ 313677 h 2177201"/>
              <a:gd name="connsiteX13" fmla="*/ 3171463 w 5243332"/>
              <a:gd name="connsiteY13" fmla="*/ 290528 h 2177201"/>
              <a:gd name="connsiteX14" fmla="*/ 3217762 w 5243332"/>
              <a:gd name="connsiteY14" fmla="*/ 255804 h 2177201"/>
              <a:gd name="connsiteX15" fmla="*/ 3252486 w 5243332"/>
              <a:gd name="connsiteY15" fmla="*/ 244229 h 2177201"/>
              <a:gd name="connsiteX16" fmla="*/ 3391382 w 5243332"/>
              <a:gd name="connsiteY16" fmla="*/ 163206 h 2177201"/>
              <a:gd name="connsiteX17" fmla="*/ 3437681 w 5243332"/>
              <a:gd name="connsiteY17" fmla="*/ 151632 h 2177201"/>
              <a:gd name="connsiteX18" fmla="*/ 3483980 w 5243332"/>
              <a:gd name="connsiteY18" fmla="*/ 128482 h 2177201"/>
              <a:gd name="connsiteX19" fmla="*/ 3553428 w 5243332"/>
              <a:gd name="connsiteY19" fmla="*/ 105333 h 2177201"/>
              <a:gd name="connsiteX20" fmla="*/ 3588152 w 5243332"/>
              <a:gd name="connsiteY20" fmla="*/ 82184 h 2177201"/>
              <a:gd name="connsiteX21" fmla="*/ 3761772 w 5243332"/>
              <a:gd name="connsiteY21" fmla="*/ 59034 h 2177201"/>
              <a:gd name="connsiteX22" fmla="*/ 3877519 w 5243332"/>
              <a:gd name="connsiteY22" fmla="*/ 35885 h 2177201"/>
              <a:gd name="connsiteX23" fmla="*/ 4016415 w 5243332"/>
              <a:gd name="connsiteY23" fmla="*/ 24310 h 2177201"/>
              <a:gd name="connsiteX24" fmla="*/ 4074289 w 5243332"/>
              <a:gd name="connsiteY24" fmla="*/ 12735 h 2177201"/>
              <a:gd name="connsiteX25" fmla="*/ 4606724 w 5243332"/>
              <a:gd name="connsiteY25" fmla="*/ 12735 h 2177201"/>
              <a:gd name="connsiteX26" fmla="*/ 4641448 w 5243332"/>
              <a:gd name="connsiteY26" fmla="*/ 35885 h 2177201"/>
              <a:gd name="connsiteX27" fmla="*/ 4664598 w 5243332"/>
              <a:gd name="connsiteY27" fmla="*/ 59034 h 2177201"/>
              <a:gd name="connsiteX28" fmla="*/ 4710896 w 5243332"/>
              <a:gd name="connsiteY28" fmla="*/ 70609 h 2177201"/>
              <a:gd name="connsiteX29" fmla="*/ 4734046 w 5243332"/>
              <a:gd name="connsiteY29" fmla="*/ 93758 h 2177201"/>
              <a:gd name="connsiteX30" fmla="*/ 4791919 w 5243332"/>
              <a:gd name="connsiteY30" fmla="*/ 128482 h 2177201"/>
              <a:gd name="connsiteX31" fmla="*/ 4919241 w 5243332"/>
              <a:gd name="connsiteY31" fmla="*/ 302103 h 2177201"/>
              <a:gd name="connsiteX32" fmla="*/ 4965539 w 5243332"/>
              <a:gd name="connsiteY32" fmla="*/ 348401 h 2177201"/>
              <a:gd name="connsiteX33" fmla="*/ 5058137 w 5243332"/>
              <a:gd name="connsiteY33" fmla="*/ 475723 h 2177201"/>
              <a:gd name="connsiteX34" fmla="*/ 5092861 w 5243332"/>
              <a:gd name="connsiteY34" fmla="*/ 533596 h 2177201"/>
              <a:gd name="connsiteX35" fmla="*/ 5116010 w 5243332"/>
              <a:gd name="connsiteY35" fmla="*/ 603044 h 2177201"/>
              <a:gd name="connsiteX36" fmla="*/ 5139160 w 5243332"/>
              <a:gd name="connsiteY36" fmla="*/ 649343 h 2177201"/>
              <a:gd name="connsiteX37" fmla="*/ 5150734 w 5243332"/>
              <a:gd name="connsiteY37" fmla="*/ 707216 h 2177201"/>
              <a:gd name="connsiteX38" fmla="*/ 5162309 w 5243332"/>
              <a:gd name="connsiteY38" fmla="*/ 753515 h 2177201"/>
              <a:gd name="connsiteX39" fmla="*/ 5173884 w 5243332"/>
              <a:gd name="connsiteY39" fmla="*/ 834538 h 2177201"/>
              <a:gd name="connsiteX40" fmla="*/ 5185458 w 5243332"/>
              <a:gd name="connsiteY40" fmla="*/ 869262 h 2177201"/>
              <a:gd name="connsiteX41" fmla="*/ 5208608 w 5243332"/>
              <a:gd name="connsiteY41" fmla="*/ 996584 h 2177201"/>
              <a:gd name="connsiteX42" fmla="*/ 5220182 w 5243332"/>
              <a:gd name="connsiteY42" fmla="*/ 1089181 h 2177201"/>
              <a:gd name="connsiteX43" fmla="*/ 5231757 w 5243332"/>
              <a:gd name="connsiteY43" fmla="*/ 1123905 h 2177201"/>
              <a:gd name="connsiteX44" fmla="*/ 5243332 w 5243332"/>
              <a:gd name="connsiteY44" fmla="*/ 1193353 h 2177201"/>
              <a:gd name="connsiteX45" fmla="*/ 5231757 w 5243332"/>
              <a:gd name="connsiteY45" fmla="*/ 1471146 h 2177201"/>
              <a:gd name="connsiteX46" fmla="*/ 5185458 w 5243332"/>
              <a:gd name="connsiteY46" fmla="*/ 1552168 h 2177201"/>
              <a:gd name="connsiteX47" fmla="*/ 5162309 w 5243332"/>
              <a:gd name="connsiteY47" fmla="*/ 1598467 h 2177201"/>
              <a:gd name="connsiteX48" fmla="*/ 5139160 w 5243332"/>
              <a:gd name="connsiteY48" fmla="*/ 1633191 h 2177201"/>
              <a:gd name="connsiteX49" fmla="*/ 5104436 w 5243332"/>
              <a:gd name="connsiteY49" fmla="*/ 1691065 h 2177201"/>
              <a:gd name="connsiteX50" fmla="*/ 5069712 w 5243332"/>
              <a:gd name="connsiteY50" fmla="*/ 1760513 h 2177201"/>
              <a:gd name="connsiteX51" fmla="*/ 5046562 w 5243332"/>
              <a:gd name="connsiteY51" fmla="*/ 1783662 h 2177201"/>
              <a:gd name="connsiteX52" fmla="*/ 5023413 w 5243332"/>
              <a:gd name="connsiteY52" fmla="*/ 1818386 h 2177201"/>
              <a:gd name="connsiteX53" fmla="*/ 4930815 w 5243332"/>
              <a:gd name="connsiteY53" fmla="*/ 1887834 h 2177201"/>
              <a:gd name="connsiteX54" fmla="*/ 4861367 w 5243332"/>
              <a:gd name="connsiteY54" fmla="*/ 1922558 h 2177201"/>
              <a:gd name="connsiteX55" fmla="*/ 4826643 w 5243332"/>
              <a:gd name="connsiteY55" fmla="*/ 1945708 h 2177201"/>
              <a:gd name="connsiteX56" fmla="*/ 4791919 w 5243332"/>
              <a:gd name="connsiteY56" fmla="*/ 1957282 h 2177201"/>
              <a:gd name="connsiteX57" fmla="*/ 4768770 w 5243332"/>
              <a:gd name="connsiteY57" fmla="*/ 1980432 h 2177201"/>
              <a:gd name="connsiteX58" fmla="*/ 4699322 w 5243332"/>
              <a:gd name="connsiteY58" fmla="*/ 2003581 h 2177201"/>
              <a:gd name="connsiteX59" fmla="*/ 4664598 w 5243332"/>
              <a:gd name="connsiteY59" fmla="*/ 2026730 h 2177201"/>
              <a:gd name="connsiteX60" fmla="*/ 4560425 w 5243332"/>
              <a:gd name="connsiteY60" fmla="*/ 2049880 h 2177201"/>
              <a:gd name="connsiteX61" fmla="*/ 4467828 w 5243332"/>
              <a:gd name="connsiteY61" fmla="*/ 2073029 h 2177201"/>
              <a:gd name="connsiteX62" fmla="*/ 4039565 w 5243332"/>
              <a:gd name="connsiteY62" fmla="*/ 2084604 h 2177201"/>
              <a:gd name="connsiteX63" fmla="*/ 3669175 w 5243332"/>
              <a:gd name="connsiteY63" fmla="*/ 2096178 h 2177201"/>
              <a:gd name="connsiteX64" fmla="*/ 3576577 w 5243332"/>
              <a:gd name="connsiteY64" fmla="*/ 2119328 h 2177201"/>
              <a:gd name="connsiteX65" fmla="*/ 3541853 w 5243332"/>
              <a:gd name="connsiteY65" fmla="*/ 2130903 h 2177201"/>
              <a:gd name="connsiteX66" fmla="*/ 3379808 w 5243332"/>
              <a:gd name="connsiteY66" fmla="*/ 2142477 h 2177201"/>
              <a:gd name="connsiteX67" fmla="*/ 3275636 w 5243332"/>
              <a:gd name="connsiteY67" fmla="*/ 2154052 h 2177201"/>
              <a:gd name="connsiteX68" fmla="*/ 2905246 w 5243332"/>
              <a:gd name="connsiteY68" fmla="*/ 2177201 h 2177201"/>
              <a:gd name="connsiteX69" fmla="*/ 2129742 w 5243332"/>
              <a:gd name="connsiteY69" fmla="*/ 2165627 h 2177201"/>
              <a:gd name="connsiteX70" fmla="*/ 2071869 w 5243332"/>
              <a:gd name="connsiteY70" fmla="*/ 2154052 h 2177201"/>
              <a:gd name="connsiteX71" fmla="*/ 1921398 w 5243332"/>
              <a:gd name="connsiteY71" fmla="*/ 2130903 h 2177201"/>
              <a:gd name="connsiteX72" fmla="*/ 1747777 w 5243332"/>
              <a:gd name="connsiteY72" fmla="*/ 2084604 h 2177201"/>
              <a:gd name="connsiteX73" fmla="*/ 1666755 w 5243332"/>
              <a:gd name="connsiteY73" fmla="*/ 2073029 h 2177201"/>
              <a:gd name="connsiteX74" fmla="*/ 1446836 w 5243332"/>
              <a:gd name="connsiteY74" fmla="*/ 2026730 h 2177201"/>
              <a:gd name="connsiteX75" fmla="*/ 1215342 w 5243332"/>
              <a:gd name="connsiteY75" fmla="*/ 2003581 h 2177201"/>
              <a:gd name="connsiteX76" fmla="*/ 1111170 w 5243332"/>
              <a:gd name="connsiteY76" fmla="*/ 1980432 h 2177201"/>
              <a:gd name="connsiteX77" fmla="*/ 891251 w 5243332"/>
              <a:gd name="connsiteY77" fmla="*/ 1957282 h 2177201"/>
              <a:gd name="connsiteX78" fmla="*/ 833377 w 5243332"/>
              <a:gd name="connsiteY78" fmla="*/ 1945708 h 2177201"/>
              <a:gd name="connsiteX79" fmla="*/ 798653 w 5243332"/>
              <a:gd name="connsiteY79" fmla="*/ 1934133 h 2177201"/>
              <a:gd name="connsiteX80" fmla="*/ 729205 w 5243332"/>
              <a:gd name="connsiteY80" fmla="*/ 1922558 h 2177201"/>
              <a:gd name="connsiteX81" fmla="*/ 694481 w 5243332"/>
              <a:gd name="connsiteY81" fmla="*/ 1910984 h 2177201"/>
              <a:gd name="connsiteX82" fmla="*/ 636608 w 5243332"/>
              <a:gd name="connsiteY82" fmla="*/ 1899409 h 2177201"/>
              <a:gd name="connsiteX83" fmla="*/ 405114 w 5243332"/>
              <a:gd name="connsiteY83" fmla="*/ 1829961 h 2177201"/>
              <a:gd name="connsiteX84" fmla="*/ 243069 w 5243332"/>
              <a:gd name="connsiteY84" fmla="*/ 1760513 h 2177201"/>
              <a:gd name="connsiteX85" fmla="*/ 162046 w 5243332"/>
              <a:gd name="connsiteY85" fmla="*/ 1737363 h 2177201"/>
              <a:gd name="connsiteX86" fmla="*/ 127322 w 5243332"/>
              <a:gd name="connsiteY86" fmla="*/ 1714214 h 2177201"/>
              <a:gd name="connsiteX87" fmla="*/ 92598 w 5243332"/>
              <a:gd name="connsiteY87" fmla="*/ 1633191 h 2177201"/>
              <a:gd name="connsiteX88" fmla="*/ 81023 w 5243332"/>
              <a:gd name="connsiteY88" fmla="*/ 1598467 h 2177201"/>
              <a:gd name="connsiteX89" fmla="*/ 69448 w 5243332"/>
              <a:gd name="connsiteY89" fmla="*/ 1482720 h 2177201"/>
              <a:gd name="connsiteX90" fmla="*/ 57874 w 5243332"/>
              <a:gd name="connsiteY90" fmla="*/ 1413272 h 2177201"/>
              <a:gd name="connsiteX91" fmla="*/ 34724 w 5243332"/>
              <a:gd name="connsiteY91" fmla="*/ 1216503 h 2177201"/>
              <a:gd name="connsiteX92" fmla="*/ 23150 w 5243332"/>
              <a:gd name="connsiteY92" fmla="*/ 1077606 h 2177201"/>
              <a:gd name="connsiteX93" fmla="*/ 0 w 5243332"/>
              <a:gd name="connsiteY93" fmla="*/ 961860 h 2177201"/>
              <a:gd name="connsiteX94" fmla="*/ 11575 w 5243332"/>
              <a:gd name="connsiteY94" fmla="*/ 637768 h 2177201"/>
              <a:gd name="connsiteX95" fmla="*/ 57874 w 5243332"/>
              <a:gd name="connsiteY95" fmla="*/ 545171 h 2177201"/>
              <a:gd name="connsiteX96" fmla="*/ 81023 w 5243332"/>
              <a:gd name="connsiteY96" fmla="*/ 510447 h 2177201"/>
              <a:gd name="connsiteX97" fmla="*/ 150471 w 5243332"/>
              <a:gd name="connsiteY97" fmla="*/ 464148 h 2177201"/>
              <a:gd name="connsiteX98" fmla="*/ 185195 w 5243332"/>
              <a:gd name="connsiteY98" fmla="*/ 429424 h 2177201"/>
              <a:gd name="connsiteX99" fmla="*/ 266218 w 5243332"/>
              <a:gd name="connsiteY99" fmla="*/ 383125 h 2177201"/>
              <a:gd name="connsiteX100" fmla="*/ 381965 w 5243332"/>
              <a:gd name="connsiteY100" fmla="*/ 336827 h 2177201"/>
              <a:gd name="connsiteX101" fmla="*/ 451413 w 5243332"/>
              <a:gd name="connsiteY101" fmla="*/ 325252 h 2177201"/>
              <a:gd name="connsiteX102" fmla="*/ 497712 w 5243332"/>
              <a:gd name="connsiteY102" fmla="*/ 313677 h 2177201"/>
              <a:gd name="connsiteX103" fmla="*/ 567160 w 5243332"/>
              <a:gd name="connsiteY103" fmla="*/ 290528 h 2177201"/>
              <a:gd name="connsiteX104" fmla="*/ 648182 w 5243332"/>
              <a:gd name="connsiteY104" fmla="*/ 278953 h 2177201"/>
              <a:gd name="connsiteX105" fmla="*/ 694481 w 5243332"/>
              <a:gd name="connsiteY105" fmla="*/ 267378 h 2177201"/>
              <a:gd name="connsiteX106" fmla="*/ 763929 w 5243332"/>
              <a:gd name="connsiteY106" fmla="*/ 255804 h 2177201"/>
              <a:gd name="connsiteX107" fmla="*/ 856527 w 5243332"/>
              <a:gd name="connsiteY107" fmla="*/ 255804 h 2177201"/>
              <a:gd name="connsiteX108" fmla="*/ 925975 w 5243332"/>
              <a:gd name="connsiteY108" fmla="*/ 278953 h 2177201"/>
              <a:gd name="connsiteX109" fmla="*/ 960699 w 5243332"/>
              <a:gd name="connsiteY109" fmla="*/ 302103 h 21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243332" h="2177201">
                <a:moveTo>
                  <a:pt x="960699" y="302103"/>
                </a:moveTo>
                <a:lnTo>
                  <a:pt x="960699" y="302103"/>
                </a:lnTo>
                <a:lnTo>
                  <a:pt x="1226917" y="325252"/>
                </a:lnTo>
                <a:cubicBezTo>
                  <a:pt x="1257878" y="328248"/>
                  <a:pt x="1288548" y="333878"/>
                  <a:pt x="1319514" y="336827"/>
                </a:cubicBezTo>
                <a:cubicBezTo>
                  <a:pt x="1369593" y="341596"/>
                  <a:pt x="1419828" y="344543"/>
                  <a:pt x="1469985" y="348401"/>
                </a:cubicBezTo>
                <a:cubicBezTo>
                  <a:pt x="1637279" y="381861"/>
                  <a:pt x="1452158" y="348011"/>
                  <a:pt x="1828800" y="371551"/>
                </a:cubicBezTo>
                <a:cubicBezTo>
                  <a:pt x="1852223" y="373015"/>
                  <a:pt x="1874839" y="381453"/>
                  <a:pt x="1898248" y="383125"/>
                </a:cubicBezTo>
                <a:cubicBezTo>
                  <a:pt x="1983001" y="389179"/>
                  <a:pt x="2068046" y="390114"/>
                  <a:pt x="2152891" y="394700"/>
                </a:cubicBezTo>
                <a:cubicBezTo>
                  <a:pt x="2210809" y="397831"/>
                  <a:pt x="2268638" y="402417"/>
                  <a:pt x="2326512" y="406275"/>
                </a:cubicBezTo>
                <a:lnTo>
                  <a:pt x="2905246" y="394700"/>
                </a:lnTo>
                <a:cubicBezTo>
                  <a:pt x="2940164" y="393516"/>
                  <a:pt x="2975523" y="391599"/>
                  <a:pt x="3009418" y="383125"/>
                </a:cubicBezTo>
                <a:cubicBezTo>
                  <a:pt x="3052928" y="372248"/>
                  <a:pt x="3039994" y="344688"/>
                  <a:pt x="3078866" y="325252"/>
                </a:cubicBezTo>
                <a:cubicBezTo>
                  <a:pt x="3096462" y="316454"/>
                  <a:pt x="3117448" y="317535"/>
                  <a:pt x="3136739" y="313677"/>
                </a:cubicBezTo>
                <a:cubicBezTo>
                  <a:pt x="3148314" y="305961"/>
                  <a:pt x="3160143" y="298614"/>
                  <a:pt x="3171463" y="290528"/>
                </a:cubicBezTo>
                <a:cubicBezTo>
                  <a:pt x="3187161" y="279315"/>
                  <a:pt x="3201013" y="265375"/>
                  <a:pt x="3217762" y="255804"/>
                </a:cubicBezTo>
                <a:cubicBezTo>
                  <a:pt x="3228355" y="249751"/>
                  <a:pt x="3241775" y="250071"/>
                  <a:pt x="3252486" y="244229"/>
                </a:cubicBezTo>
                <a:cubicBezTo>
                  <a:pt x="3287746" y="224996"/>
                  <a:pt x="3346645" y="179982"/>
                  <a:pt x="3391382" y="163206"/>
                </a:cubicBezTo>
                <a:cubicBezTo>
                  <a:pt x="3406277" y="157620"/>
                  <a:pt x="3422248" y="155490"/>
                  <a:pt x="3437681" y="151632"/>
                </a:cubicBezTo>
                <a:cubicBezTo>
                  <a:pt x="3453114" y="143915"/>
                  <a:pt x="3467959" y="134890"/>
                  <a:pt x="3483980" y="128482"/>
                </a:cubicBezTo>
                <a:cubicBezTo>
                  <a:pt x="3506636" y="119419"/>
                  <a:pt x="3531130" y="115243"/>
                  <a:pt x="3553428" y="105333"/>
                </a:cubicBezTo>
                <a:cubicBezTo>
                  <a:pt x="3566140" y="99683"/>
                  <a:pt x="3575127" y="87068"/>
                  <a:pt x="3588152" y="82184"/>
                </a:cubicBezTo>
                <a:cubicBezTo>
                  <a:pt x="3623024" y="69107"/>
                  <a:pt x="3746722" y="60539"/>
                  <a:pt x="3761772" y="59034"/>
                </a:cubicBezTo>
                <a:cubicBezTo>
                  <a:pt x="3807751" y="47540"/>
                  <a:pt x="3826441" y="41560"/>
                  <a:pt x="3877519" y="35885"/>
                </a:cubicBezTo>
                <a:cubicBezTo>
                  <a:pt x="3923694" y="30754"/>
                  <a:pt x="3970116" y="28168"/>
                  <a:pt x="4016415" y="24310"/>
                </a:cubicBezTo>
                <a:cubicBezTo>
                  <a:pt x="4035706" y="20452"/>
                  <a:pt x="4054750" y="15034"/>
                  <a:pt x="4074289" y="12735"/>
                </a:cubicBezTo>
                <a:cubicBezTo>
                  <a:pt x="4281036" y="-11588"/>
                  <a:pt x="4344514" y="5023"/>
                  <a:pt x="4606724" y="12735"/>
                </a:cubicBezTo>
                <a:cubicBezTo>
                  <a:pt x="4618299" y="20452"/>
                  <a:pt x="4630585" y="27195"/>
                  <a:pt x="4641448" y="35885"/>
                </a:cubicBezTo>
                <a:cubicBezTo>
                  <a:pt x="4649969" y="42702"/>
                  <a:pt x="4654837" y="54154"/>
                  <a:pt x="4664598" y="59034"/>
                </a:cubicBezTo>
                <a:cubicBezTo>
                  <a:pt x="4678826" y="66148"/>
                  <a:pt x="4695463" y="66751"/>
                  <a:pt x="4710896" y="70609"/>
                </a:cubicBezTo>
                <a:cubicBezTo>
                  <a:pt x="4718613" y="78325"/>
                  <a:pt x="4725166" y="87415"/>
                  <a:pt x="4734046" y="93758"/>
                </a:cubicBezTo>
                <a:cubicBezTo>
                  <a:pt x="4752353" y="106834"/>
                  <a:pt x="4776011" y="112574"/>
                  <a:pt x="4791919" y="128482"/>
                </a:cubicBezTo>
                <a:cubicBezTo>
                  <a:pt x="4889693" y="226256"/>
                  <a:pt x="4848749" y="213988"/>
                  <a:pt x="4919241" y="302103"/>
                </a:cubicBezTo>
                <a:cubicBezTo>
                  <a:pt x="4932875" y="319146"/>
                  <a:pt x="4951567" y="331635"/>
                  <a:pt x="4965539" y="348401"/>
                </a:cubicBezTo>
                <a:cubicBezTo>
                  <a:pt x="4986520" y="373578"/>
                  <a:pt x="5034071" y="437217"/>
                  <a:pt x="5058137" y="475723"/>
                </a:cubicBezTo>
                <a:cubicBezTo>
                  <a:pt x="5070060" y="494800"/>
                  <a:pt x="5083552" y="513115"/>
                  <a:pt x="5092861" y="533596"/>
                </a:cubicBezTo>
                <a:cubicBezTo>
                  <a:pt x="5102958" y="555810"/>
                  <a:pt x="5105097" y="581219"/>
                  <a:pt x="5116010" y="603044"/>
                </a:cubicBezTo>
                <a:lnTo>
                  <a:pt x="5139160" y="649343"/>
                </a:lnTo>
                <a:cubicBezTo>
                  <a:pt x="5143018" y="668634"/>
                  <a:pt x="5146466" y="688011"/>
                  <a:pt x="5150734" y="707216"/>
                </a:cubicBezTo>
                <a:cubicBezTo>
                  <a:pt x="5154185" y="722745"/>
                  <a:pt x="5159463" y="737864"/>
                  <a:pt x="5162309" y="753515"/>
                </a:cubicBezTo>
                <a:cubicBezTo>
                  <a:pt x="5167189" y="780357"/>
                  <a:pt x="5168534" y="807786"/>
                  <a:pt x="5173884" y="834538"/>
                </a:cubicBezTo>
                <a:cubicBezTo>
                  <a:pt x="5176277" y="846502"/>
                  <a:pt x="5182902" y="857332"/>
                  <a:pt x="5185458" y="869262"/>
                </a:cubicBezTo>
                <a:cubicBezTo>
                  <a:pt x="5194496" y="911441"/>
                  <a:pt x="5201880" y="953975"/>
                  <a:pt x="5208608" y="996584"/>
                </a:cubicBezTo>
                <a:cubicBezTo>
                  <a:pt x="5213459" y="1027309"/>
                  <a:pt x="5214618" y="1058577"/>
                  <a:pt x="5220182" y="1089181"/>
                </a:cubicBezTo>
                <a:cubicBezTo>
                  <a:pt x="5222365" y="1101185"/>
                  <a:pt x="5229110" y="1111995"/>
                  <a:pt x="5231757" y="1123905"/>
                </a:cubicBezTo>
                <a:cubicBezTo>
                  <a:pt x="5236848" y="1146815"/>
                  <a:pt x="5239474" y="1170204"/>
                  <a:pt x="5243332" y="1193353"/>
                </a:cubicBezTo>
                <a:cubicBezTo>
                  <a:pt x="5239474" y="1285951"/>
                  <a:pt x="5241630" y="1378995"/>
                  <a:pt x="5231757" y="1471146"/>
                </a:cubicBezTo>
                <a:cubicBezTo>
                  <a:pt x="5229451" y="1492673"/>
                  <a:pt x="5196359" y="1533091"/>
                  <a:pt x="5185458" y="1552168"/>
                </a:cubicBezTo>
                <a:cubicBezTo>
                  <a:pt x="5176897" y="1567149"/>
                  <a:pt x="5170870" y="1583486"/>
                  <a:pt x="5162309" y="1598467"/>
                </a:cubicBezTo>
                <a:cubicBezTo>
                  <a:pt x="5155407" y="1610545"/>
                  <a:pt x="5145381" y="1620749"/>
                  <a:pt x="5139160" y="1633191"/>
                </a:cubicBezTo>
                <a:cubicBezTo>
                  <a:pt x="5109109" y="1693294"/>
                  <a:pt x="5149651" y="1645848"/>
                  <a:pt x="5104436" y="1691065"/>
                </a:cubicBezTo>
                <a:cubicBezTo>
                  <a:pt x="5092211" y="1727739"/>
                  <a:pt x="5095354" y="1728461"/>
                  <a:pt x="5069712" y="1760513"/>
                </a:cubicBezTo>
                <a:cubicBezTo>
                  <a:pt x="5062895" y="1769034"/>
                  <a:pt x="5053379" y="1775141"/>
                  <a:pt x="5046562" y="1783662"/>
                </a:cubicBezTo>
                <a:cubicBezTo>
                  <a:pt x="5037872" y="1794525"/>
                  <a:pt x="5032103" y="1807523"/>
                  <a:pt x="5023413" y="1818386"/>
                </a:cubicBezTo>
                <a:cubicBezTo>
                  <a:pt x="4998945" y="1848971"/>
                  <a:pt x="4962546" y="1866680"/>
                  <a:pt x="4930815" y="1887834"/>
                </a:cubicBezTo>
                <a:cubicBezTo>
                  <a:pt x="4885938" y="1917752"/>
                  <a:pt x="4909289" y="1906585"/>
                  <a:pt x="4861367" y="1922558"/>
                </a:cubicBezTo>
                <a:cubicBezTo>
                  <a:pt x="4849792" y="1930275"/>
                  <a:pt x="4839086" y="1939487"/>
                  <a:pt x="4826643" y="1945708"/>
                </a:cubicBezTo>
                <a:cubicBezTo>
                  <a:pt x="4815730" y="1951164"/>
                  <a:pt x="4802381" y="1951005"/>
                  <a:pt x="4791919" y="1957282"/>
                </a:cubicBezTo>
                <a:cubicBezTo>
                  <a:pt x="4782561" y="1962897"/>
                  <a:pt x="4778531" y="1975552"/>
                  <a:pt x="4768770" y="1980432"/>
                </a:cubicBezTo>
                <a:cubicBezTo>
                  <a:pt x="4746945" y="1991345"/>
                  <a:pt x="4719625" y="1990046"/>
                  <a:pt x="4699322" y="2003581"/>
                </a:cubicBezTo>
                <a:cubicBezTo>
                  <a:pt x="4687747" y="2011297"/>
                  <a:pt x="4677384" y="2021250"/>
                  <a:pt x="4664598" y="2026730"/>
                </a:cubicBezTo>
                <a:cubicBezTo>
                  <a:pt x="4648999" y="2033415"/>
                  <a:pt x="4572328" y="2047133"/>
                  <a:pt x="4560425" y="2049880"/>
                </a:cubicBezTo>
                <a:cubicBezTo>
                  <a:pt x="4529424" y="2057034"/>
                  <a:pt x="4499632" y="2072169"/>
                  <a:pt x="4467828" y="2073029"/>
                </a:cubicBezTo>
                <a:lnTo>
                  <a:pt x="4039565" y="2084604"/>
                </a:lnTo>
                <a:lnTo>
                  <a:pt x="3669175" y="2096178"/>
                </a:lnTo>
                <a:cubicBezTo>
                  <a:pt x="3589801" y="2122637"/>
                  <a:pt x="3688317" y="2091392"/>
                  <a:pt x="3576577" y="2119328"/>
                </a:cubicBezTo>
                <a:cubicBezTo>
                  <a:pt x="3564740" y="2122287"/>
                  <a:pt x="3553970" y="2129477"/>
                  <a:pt x="3541853" y="2130903"/>
                </a:cubicBezTo>
                <a:cubicBezTo>
                  <a:pt x="3488071" y="2137230"/>
                  <a:pt x="3433757" y="2137786"/>
                  <a:pt x="3379808" y="2142477"/>
                </a:cubicBezTo>
                <a:cubicBezTo>
                  <a:pt x="3345002" y="2145504"/>
                  <a:pt x="3310453" y="2151151"/>
                  <a:pt x="3275636" y="2154052"/>
                </a:cubicBezTo>
                <a:cubicBezTo>
                  <a:pt x="3199069" y="2160433"/>
                  <a:pt x="2975716" y="2173056"/>
                  <a:pt x="2905246" y="2177201"/>
                </a:cubicBezTo>
                <a:lnTo>
                  <a:pt x="2129742" y="2165627"/>
                </a:lnTo>
                <a:cubicBezTo>
                  <a:pt x="2110077" y="2165081"/>
                  <a:pt x="2091225" y="2157571"/>
                  <a:pt x="2071869" y="2154052"/>
                </a:cubicBezTo>
                <a:cubicBezTo>
                  <a:pt x="2012977" y="2143344"/>
                  <a:pt x="1982100" y="2139574"/>
                  <a:pt x="1921398" y="2130903"/>
                </a:cubicBezTo>
                <a:cubicBezTo>
                  <a:pt x="1871492" y="2116644"/>
                  <a:pt x="1797727" y="2094594"/>
                  <a:pt x="1747777" y="2084604"/>
                </a:cubicBezTo>
                <a:cubicBezTo>
                  <a:pt x="1721025" y="2079254"/>
                  <a:pt x="1693507" y="2078379"/>
                  <a:pt x="1666755" y="2073029"/>
                </a:cubicBezTo>
                <a:cubicBezTo>
                  <a:pt x="1472344" y="2034147"/>
                  <a:pt x="1686760" y="2062719"/>
                  <a:pt x="1446836" y="2026730"/>
                </a:cubicBezTo>
                <a:cubicBezTo>
                  <a:pt x="1366632" y="2014699"/>
                  <a:pt x="1296560" y="2013136"/>
                  <a:pt x="1215342" y="2003581"/>
                </a:cubicBezTo>
                <a:cubicBezTo>
                  <a:pt x="937284" y="1970867"/>
                  <a:pt x="1270353" y="2009374"/>
                  <a:pt x="1111170" y="1980432"/>
                </a:cubicBezTo>
                <a:cubicBezTo>
                  <a:pt x="1060585" y="1971235"/>
                  <a:pt x="934061" y="1961174"/>
                  <a:pt x="891251" y="1957282"/>
                </a:cubicBezTo>
                <a:cubicBezTo>
                  <a:pt x="871960" y="1953424"/>
                  <a:pt x="852463" y="1950479"/>
                  <a:pt x="833377" y="1945708"/>
                </a:cubicBezTo>
                <a:cubicBezTo>
                  <a:pt x="821540" y="1942749"/>
                  <a:pt x="810563" y="1936780"/>
                  <a:pt x="798653" y="1934133"/>
                </a:cubicBezTo>
                <a:cubicBezTo>
                  <a:pt x="775743" y="1929042"/>
                  <a:pt x="752115" y="1927649"/>
                  <a:pt x="729205" y="1922558"/>
                </a:cubicBezTo>
                <a:cubicBezTo>
                  <a:pt x="717295" y="1919911"/>
                  <a:pt x="706317" y="1913943"/>
                  <a:pt x="694481" y="1910984"/>
                </a:cubicBezTo>
                <a:cubicBezTo>
                  <a:pt x="675395" y="1906213"/>
                  <a:pt x="655451" y="1905062"/>
                  <a:pt x="636608" y="1899409"/>
                </a:cubicBezTo>
                <a:cubicBezTo>
                  <a:pt x="380243" y="1822498"/>
                  <a:pt x="543473" y="1857631"/>
                  <a:pt x="405114" y="1829961"/>
                </a:cubicBezTo>
                <a:cubicBezTo>
                  <a:pt x="350826" y="1802816"/>
                  <a:pt x="304568" y="1778085"/>
                  <a:pt x="243069" y="1760513"/>
                </a:cubicBezTo>
                <a:lnTo>
                  <a:pt x="162046" y="1737363"/>
                </a:lnTo>
                <a:cubicBezTo>
                  <a:pt x="150471" y="1729647"/>
                  <a:pt x="137159" y="1724050"/>
                  <a:pt x="127322" y="1714214"/>
                </a:cubicBezTo>
                <a:cubicBezTo>
                  <a:pt x="99127" y="1686019"/>
                  <a:pt x="103224" y="1670383"/>
                  <a:pt x="92598" y="1633191"/>
                </a:cubicBezTo>
                <a:cubicBezTo>
                  <a:pt x="89246" y="1621460"/>
                  <a:pt x="84881" y="1610042"/>
                  <a:pt x="81023" y="1598467"/>
                </a:cubicBezTo>
                <a:cubicBezTo>
                  <a:pt x="77165" y="1559885"/>
                  <a:pt x="74257" y="1521195"/>
                  <a:pt x="69448" y="1482720"/>
                </a:cubicBezTo>
                <a:cubicBezTo>
                  <a:pt x="66537" y="1459433"/>
                  <a:pt x="60331" y="1436612"/>
                  <a:pt x="57874" y="1413272"/>
                </a:cubicBezTo>
                <a:cubicBezTo>
                  <a:pt x="36938" y="1214379"/>
                  <a:pt x="61075" y="1321901"/>
                  <a:pt x="34724" y="1216503"/>
                </a:cubicBezTo>
                <a:cubicBezTo>
                  <a:pt x="30866" y="1170204"/>
                  <a:pt x="28280" y="1123781"/>
                  <a:pt x="23150" y="1077606"/>
                </a:cubicBezTo>
                <a:cubicBezTo>
                  <a:pt x="17474" y="1026524"/>
                  <a:pt x="11496" y="1007841"/>
                  <a:pt x="0" y="961860"/>
                </a:cubicBezTo>
                <a:cubicBezTo>
                  <a:pt x="3858" y="853829"/>
                  <a:pt x="-3296" y="744840"/>
                  <a:pt x="11575" y="637768"/>
                </a:cubicBezTo>
                <a:cubicBezTo>
                  <a:pt x="16322" y="603587"/>
                  <a:pt x="38732" y="573884"/>
                  <a:pt x="57874" y="545171"/>
                </a:cubicBezTo>
                <a:cubicBezTo>
                  <a:pt x="65590" y="533596"/>
                  <a:pt x="70554" y="519607"/>
                  <a:pt x="81023" y="510447"/>
                </a:cubicBezTo>
                <a:cubicBezTo>
                  <a:pt x="101961" y="492126"/>
                  <a:pt x="130798" y="483821"/>
                  <a:pt x="150471" y="464148"/>
                </a:cubicBezTo>
                <a:cubicBezTo>
                  <a:pt x="162046" y="452573"/>
                  <a:pt x="172620" y="439903"/>
                  <a:pt x="185195" y="429424"/>
                </a:cubicBezTo>
                <a:cubicBezTo>
                  <a:pt x="205707" y="412331"/>
                  <a:pt x="242913" y="393113"/>
                  <a:pt x="266218" y="383125"/>
                </a:cubicBezTo>
                <a:cubicBezTo>
                  <a:pt x="304412" y="366756"/>
                  <a:pt x="340976" y="343659"/>
                  <a:pt x="381965" y="336827"/>
                </a:cubicBezTo>
                <a:cubicBezTo>
                  <a:pt x="405114" y="332969"/>
                  <a:pt x="428400" y="329855"/>
                  <a:pt x="451413" y="325252"/>
                </a:cubicBezTo>
                <a:cubicBezTo>
                  <a:pt x="467012" y="322132"/>
                  <a:pt x="482475" y="318248"/>
                  <a:pt x="497712" y="313677"/>
                </a:cubicBezTo>
                <a:cubicBezTo>
                  <a:pt x="521084" y="306665"/>
                  <a:pt x="543004" y="293979"/>
                  <a:pt x="567160" y="290528"/>
                </a:cubicBezTo>
                <a:cubicBezTo>
                  <a:pt x="594167" y="286670"/>
                  <a:pt x="621341" y="283833"/>
                  <a:pt x="648182" y="278953"/>
                </a:cubicBezTo>
                <a:cubicBezTo>
                  <a:pt x="663833" y="276107"/>
                  <a:pt x="678882" y="270498"/>
                  <a:pt x="694481" y="267378"/>
                </a:cubicBezTo>
                <a:cubicBezTo>
                  <a:pt x="717494" y="262776"/>
                  <a:pt x="740780" y="259662"/>
                  <a:pt x="763929" y="255804"/>
                </a:cubicBezTo>
                <a:cubicBezTo>
                  <a:pt x="812120" y="239740"/>
                  <a:pt x="795069" y="239043"/>
                  <a:pt x="856527" y="255804"/>
                </a:cubicBezTo>
                <a:cubicBezTo>
                  <a:pt x="880069" y="262224"/>
                  <a:pt x="925975" y="278953"/>
                  <a:pt x="925975" y="278953"/>
                </a:cubicBezTo>
                <a:cubicBezTo>
                  <a:pt x="954580" y="307560"/>
                  <a:pt x="938211" y="302103"/>
                  <a:pt x="960699" y="302103"/>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61"/>
          <p:cNvSpPr/>
          <p:nvPr/>
        </p:nvSpPr>
        <p:spPr>
          <a:xfrm>
            <a:off x="-268754" y="3236452"/>
            <a:ext cx="2458422" cy="405968"/>
          </a:xfrm>
          <a:custGeom>
            <a:avLst/>
            <a:gdLst>
              <a:gd name="connsiteX0" fmla="*/ 1216267 w 6621644"/>
              <a:gd name="connsiteY0" fmla="*/ 196770 h 3044142"/>
              <a:gd name="connsiteX1" fmla="*/ 1216267 w 6621644"/>
              <a:gd name="connsiteY1" fmla="*/ 196770 h 3044142"/>
              <a:gd name="connsiteX2" fmla="*/ 1540358 w 6621644"/>
              <a:gd name="connsiteY2" fmla="*/ 150471 h 3044142"/>
              <a:gd name="connsiteX3" fmla="*/ 1713978 w 6621644"/>
              <a:gd name="connsiteY3" fmla="*/ 185195 h 3044142"/>
              <a:gd name="connsiteX4" fmla="*/ 1783426 w 6621644"/>
              <a:gd name="connsiteY4" fmla="*/ 208345 h 3044142"/>
              <a:gd name="connsiteX5" fmla="*/ 1818150 w 6621644"/>
              <a:gd name="connsiteY5" fmla="*/ 219919 h 3044142"/>
              <a:gd name="connsiteX6" fmla="*/ 1841299 w 6621644"/>
              <a:gd name="connsiteY6" fmla="*/ 243069 h 3044142"/>
              <a:gd name="connsiteX7" fmla="*/ 1899173 w 6621644"/>
              <a:gd name="connsiteY7" fmla="*/ 254643 h 3044142"/>
              <a:gd name="connsiteX8" fmla="*/ 2026494 w 6621644"/>
              <a:gd name="connsiteY8" fmla="*/ 289368 h 3044142"/>
              <a:gd name="connsiteX9" fmla="*/ 2628378 w 6621644"/>
              <a:gd name="connsiteY9" fmla="*/ 324092 h 3044142"/>
              <a:gd name="connsiteX10" fmla="*/ 2663102 w 6621644"/>
              <a:gd name="connsiteY10" fmla="*/ 335666 h 3044142"/>
              <a:gd name="connsiteX11" fmla="*/ 3612226 w 6621644"/>
              <a:gd name="connsiteY11" fmla="*/ 335666 h 3044142"/>
              <a:gd name="connsiteX12" fmla="*/ 3681674 w 6621644"/>
              <a:gd name="connsiteY12" fmla="*/ 324092 h 3044142"/>
              <a:gd name="connsiteX13" fmla="*/ 3866869 w 6621644"/>
              <a:gd name="connsiteY13" fmla="*/ 300942 h 3044142"/>
              <a:gd name="connsiteX14" fmla="*/ 3913168 w 6621644"/>
              <a:gd name="connsiteY14" fmla="*/ 289368 h 3044142"/>
              <a:gd name="connsiteX15" fmla="*/ 3982616 w 6621644"/>
              <a:gd name="connsiteY15" fmla="*/ 266218 h 3044142"/>
              <a:gd name="connsiteX16" fmla="*/ 4052064 w 6621644"/>
              <a:gd name="connsiteY16" fmla="*/ 208345 h 3044142"/>
              <a:gd name="connsiteX17" fmla="*/ 4086788 w 6621644"/>
              <a:gd name="connsiteY17" fmla="*/ 196770 h 3044142"/>
              <a:gd name="connsiteX18" fmla="*/ 4156236 w 6621644"/>
              <a:gd name="connsiteY18" fmla="*/ 150471 h 3044142"/>
              <a:gd name="connsiteX19" fmla="*/ 4225684 w 6621644"/>
              <a:gd name="connsiteY19" fmla="*/ 127322 h 3044142"/>
              <a:gd name="connsiteX20" fmla="*/ 4329856 w 6621644"/>
              <a:gd name="connsiteY20" fmla="*/ 81023 h 3044142"/>
              <a:gd name="connsiteX21" fmla="*/ 4364581 w 6621644"/>
              <a:gd name="connsiteY21" fmla="*/ 69449 h 3044142"/>
              <a:gd name="connsiteX22" fmla="*/ 4445603 w 6621644"/>
              <a:gd name="connsiteY22" fmla="*/ 34724 h 3044142"/>
              <a:gd name="connsiteX23" fmla="*/ 4723396 w 6621644"/>
              <a:gd name="connsiteY23" fmla="*/ 0 h 3044142"/>
              <a:gd name="connsiteX24" fmla="*/ 5522049 w 6621644"/>
              <a:gd name="connsiteY24" fmla="*/ 23150 h 3044142"/>
              <a:gd name="connsiteX25" fmla="*/ 5556773 w 6621644"/>
              <a:gd name="connsiteY25" fmla="*/ 34724 h 3044142"/>
              <a:gd name="connsiteX26" fmla="*/ 5695669 w 6621644"/>
              <a:gd name="connsiteY26" fmla="*/ 57874 h 3044142"/>
              <a:gd name="connsiteX27" fmla="*/ 5741968 w 6621644"/>
              <a:gd name="connsiteY27" fmla="*/ 81023 h 3044142"/>
              <a:gd name="connsiteX28" fmla="*/ 5822991 w 6621644"/>
              <a:gd name="connsiteY28" fmla="*/ 104173 h 3044142"/>
              <a:gd name="connsiteX29" fmla="*/ 5857715 w 6621644"/>
              <a:gd name="connsiteY29" fmla="*/ 127322 h 3044142"/>
              <a:gd name="connsiteX30" fmla="*/ 5927163 w 6621644"/>
              <a:gd name="connsiteY30" fmla="*/ 162046 h 3044142"/>
              <a:gd name="connsiteX31" fmla="*/ 5961887 w 6621644"/>
              <a:gd name="connsiteY31" fmla="*/ 196770 h 3044142"/>
              <a:gd name="connsiteX32" fmla="*/ 6031335 w 6621644"/>
              <a:gd name="connsiteY32" fmla="*/ 219919 h 3044142"/>
              <a:gd name="connsiteX33" fmla="*/ 6054484 w 6621644"/>
              <a:gd name="connsiteY33" fmla="*/ 254643 h 3044142"/>
              <a:gd name="connsiteX34" fmla="*/ 6100783 w 6621644"/>
              <a:gd name="connsiteY34" fmla="*/ 266218 h 3044142"/>
              <a:gd name="connsiteX35" fmla="*/ 6170231 w 6621644"/>
              <a:gd name="connsiteY35" fmla="*/ 312517 h 3044142"/>
              <a:gd name="connsiteX36" fmla="*/ 6262829 w 6621644"/>
              <a:gd name="connsiteY36" fmla="*/ 405114 h 3044142"/>
              <a:gd name="connsiteX37" fmla="*/ 6332277 w 6621644"/>
              <a:gd name="connsiteY37" fmla="*/ 451413 h 3044142"/>
              <a:gd name="connsiteX38" fmla="*/ 6367001 w 6621644"/>
              <a:gd name="connsiteY38" fmla="*/ 474562 h 3044142"/>
              <a:gd name="connsiteX39" fmla="*/ 6436449 w 6621644"/>
              <a:gd name="connsiteY39" fmla="*/ 567160 h 3044142"/>
              <a:gd name="connsiteX40" fmla="*/ 6459598 w 6621644"/>
              <a:gd name="connsiteY40" fmla="*/ 601884 h 3044142"/>
              <a:gd name="connsiteX41" fmla="*/ 6482748 w 6621644"/>
              <a:gd name="connsiteY41" fmla="*/ 636608 h 3044142"/>
              <a:gd name="connsiteX42" fmla="*/ 6517472 w 6621644"/>
              <a:gd name="connsiteY42" fmla="*/ 717631 h 3044142"/>
              <a:gd name="connsiteX43" fmla="*/ 6540621 w 6621644"/>
              <a:gd name="connsiteY43" fmla="*/ 787079 h 3044142"/>
              <a:gd name="connsiteX44" fmla="*/ 6563770 w 6621644"/>
              <a:gd name="connsiteY44" fmla="*/ 856527 h 3044142"/>
              <a:gd name="connsiteX45" fmla="*/ 6598494 w 6621644"/>
              <a:gd name="connsiteY45" fmla="*/ 960699 h 3044142"/>
              <a:gd name="connsiteX46" fmla="*/ 6610069 w 6621644"/>
              <a:gd name="connsiteY46" fmla="*/ 995423 h 3044142"/>
              <a:gd name="connsiteX47" fmla="*/ 6621644 w 6621644"/>
              <a:gd name="connsiteY47" fmla="*/ 1064871 h 3044142"/>
              <a:gd name="connsiteX48" fmla="*/ 6610069 w 6621644"/>
              <a:gd name="connsiteY48" fmla="*/ 1620456 h 3044142"/>
              <a:gd name="connsiteX49" fmla="*/ 6598494 w 6621644"/>
              <a:gd name="connsiteY49" fmla="*/ 1678330 h 3044142"/>
              <a:gd name="connsiteX50" fmla="*/ 6575345 w 6621644"/>
              <a:gd name="connsiteY50" fmla="*/ 1747778 h 3044142"/>
              <a:gd name="connsiteX51" fmla="*/ 6552196 w 6621644"/>
              <a:gd name="connsiteY51" fmla="*/ 1817226 h 3044142"/>
              <a:gd name="connsiteX52" fmla="*/ 6540621 w 6621644"/>
              <a:gd name="connsiteY52" fmla="*/ 1851950 h 3044142"/>
              <a:gd name="connsiteX53" fmla="*/ 6529046 w 6621644"/>
              <a:gd name="connsiteY53" fmla="*/ 1886674 h 3044142"/>
              <a:gd name="connsiteX54" fmla="*/ 6517472 w 6621644"/>
              <a:gd name="connsiteY54" fmla="*/ 1932973 h 3044142"/>
              <a:gd name="connsiteX55" fmla="*/ 6494322 w 6621644"/>
              <a:gd name="connsiteY55" fmla="*/ 1956122 h 3044142"/>
              <a:gd name="connsiteX56" fmla="*/ 6471173 w 6621644"/>
              <a:gd name="connsiteY56" fmla="*/ 2025570 h 3044142"/>
              <a:gd name="connsiteX57" fmla="*/ 6459598 w 6621644"/>
              <a:gd name="connsiteY57" fmla="*/ 2060294 h 3044142"/>
              <a:gd name="connsiteX58" fmla="*/ 6413299 w 6621644"/>
              <a:gd name="connsiteY58" fmla="*/ 2129742 h 3044142"/>
              <a:gd name="connsiteX59" fmla="*/ 6401725 w 6621644"/>
              <a:gd name="connsiteY59" fmla="*/ 2164466 h 3044142"/>
              <a:gd name="connsiteX60" fmla="*/ 6378575 w 6621644"/>
              <a:gd name="connsiteY60" fmla="*/ 2187616 h 3044142"/>
              <a:gd name="connsiteX61" fmla="*/ 6355426 w 6621644"/>
              <a:gd name="connsiteY61" fmla="*/ 2257064 h 3044142"/>
              <a:gd name="connsiteX62" fmla="*/ 6320702 w 6621644"/>
              <a:gd name="connsiteY62" fmla="*/ 2291788 h 3044142"/>
              <a:gd name="connsiteX63" fmla="*/ 6274403 w 6621644"/>
              <a:gd name="connsiteY63" fmla="*/ 2349661 h 3044142"/>
              <a:gd name="connsiteX64" fmla="*/ 6239679 w 6621644"/>
              <a:gd name="connsiteY64" fmla="*/ 2361236 h 3044142"/>
              <a:gd name="connsiteX65" fmla="*/ 6193381 w 6621644"/>
              <a:gd name="connsiteY65" fmla="*/ 2395960 h 3044142"/>
              <a:gd name="connsiteX66" fmla="*/ 6112358 w 6621644"/>
              <a:gd name="connsiteY66" fmla="*/ 2465408 h 3044142"/>
              <a:gd name="connsiteX67" fmla="*/ 6077634 w 6621644"/>
              <a:gd name="connsiteY67" fmla="*/ 2476983 h 3044142"/>
              <a:gd name="connsiteX68" fmla="*/ 6054484 w 6621644"/>
              <a:gd name="connsiteY68" fmla="*/ 2500132 h 3044142"/>
              <a:gd name="connsiteX69" fmla="*/ 6008186 w 6621644"/>
              <a:gd name="connsiteY69" fmla="*/ 2511707 h 3044142"/>
              <a:gd name="connsiteX70" fmla="*/ 5961887 w 6621644"/>
              <a:gd name="connsiteY70" fmla="*/ 2534856 h 3044142"/>
              <a:gd name="connsiteX71" fmla="*/ 5857715 w 6621644"/>
              <a:gd name="connsiteY71" fmla="*/ 2592730 h 3044142"/>
              <a:gd name="connsiteX72" fmla="*/ 5834565 w 6621644"/>
              <a:gd name="connsiteY72" fmla="*/ 2615879 h 3044142"/>
              <a:gd name="connsiteX73" fmla="*/ 5765117 w 6621644"/>
              <a:gd name="connsiteY73" fmla="*/ 2639028 h 3044142"/>
              <a:gd name="connsiteX74" fmla="*/ 5730393 w 6621644"/>
              <a:gd name="connsiteY74" fmla="*/ 2650603 h 3044142"/>
              <a:gd name="connsiteX75" fmla="*/ 5684094 w 6621644"/>
              <a:gd name="connsiteY75" fmla="*/ 2662178 h 3044142"/>
              <a:gd name="connsiteX76" fmla="*/ 5579922 w 6621644"/>
              <a:gd name="connsiteY76" fmla="*/ 2708476 h 3044142"/>
              <a:gd name="connsiteX77" fmla="*/ 5498899 w 6621644"/>
              <a:gd name="connsiteY77" fmla="*/ 2731626 h 3044142"/>
              <a:gd name="connsiteX78" fmla="*/ 5441026 w 6621644"/>
              <a:gd name="connsiteY78" fmla="*/ 2754775 h 3044142"/>
              <a:gd name="connsiteX79" fmla="*/ 5371578 w 6621644"/>
              <a:gd name="connsiteY79" fmla="*/ 2766350 h 3044142"/>
              <a:gd name="connsiteX80" fmla="*/ 5336854 w 6621644"/>
              <a:gd name="connsiteY80" fmla="*/ 2777924 h 3044142"/>
              <a:gd name="connsiteX81" fmla="*/ 5278981 w 6621644"/>
              <a:gd name="connsiteY81" fmla="*/ 2789499 h 3044142"/>
              <a:gd name="connsiteX82" fmla="*/ 5174808 w 6621644"/>
              <a:gd name="connsiteY82" fmla="*/ 2835798 h 3044142"/>
              <a:gd name="connsiteX83" fmla="*/ 5082211 w 6621644"/>
              <a:gd name="connsiteY83" fmla="*/ 2858947 h 3044142"/>
              <a:gd name="connsiteX84" fmla="*/ 5047487 w 6621644"/>
              <a:gd name="connsiteY84" fmla="*/ 2882097 h 3044142"/>
              <a:gd name="connsiteX85" fmla="*/ 4862292 w 6621644"/>
              <a:gd name="connsiteY85" fmla="*/ 2939970 h 3044142"/>
              <a:gd name="connsiteX86" fmla="*/ 4769694 w 6621644"/>
              <a:gd name="connsiteY86" fmla="*/ 2986269 h 3044142"/>
              <a:gd name="connsiteX87" fmla="*/ 4630798 w 6621644"/>
              <a:gd name="connsiteY87" fmla="*/ 3009418 h 3044142"/>
              <a:gd name="connsiteX88" fmla="*/ 4376155 w 6621644"/>
              <a:gd name="connsiteY88" fmla="*/ 3044142 h 3044142"/>
              <a:gd name="connsiteX89" fmla="*/ 3623801 w 6621644"/>
              <a:gd name="connsiteY89" fmla="*/ 3032568 h 3044142"/>
              <a:gd name="connsiteX90" fmla="*/ 3045067 w 6621644"/>
              <a:gd name="connsiteY90" fmla="*/ 3009418 h 3044142"/>
              <a:gd name="connsiteX91" fmla="*/ 2825148 w 6621644"/>
              <a:gd name="connsiteY91" fmla="*/ 2997843 h 3044142"/>
              <a:gd name="connsiteX92" fmla="*/ 2211689 w 6621644"/>
              <a:gd name="connsiteY92" fmla="*/ 2963119 h 3044142"/>
              <a:gd name="connsiteX93" fmla="*/ 2038069 w 6621644"/>
              <a:gd name="connsiteY93" fmla="*/ 2939970 h 3044142"/>
              <a:gd name="connsiteX94" fmla="*/ 1922322 w 6621644"/>
              <a:gd name="connsiteY94" fmla="*/ 2928395 h 3044142"/>
              <a:gd name="connsiteX95" fmla="*/ 1829725 w 6621644"/>
              <a:gd name="connsiteY95" fmla="*/ 2905246 h 3044142"/>
              <a:gd name="connsiteX96" fmla="*/ 1667679 w 6621644"/>
              <a:gd name="connsiteY96" fmla="*/ 2858947 h 3044142"/>
              <a:gd name="connsiteX97" fmla="*/ 1447760 w 6621644"/>
              <a:gd name="connsiteY97" fmla="*/ 2801074 h 3044142"/>
              <a:gd name="connsiteX98" fmla="*/ 1320439 w 6621644"/>
              <a:gd name="connsiteY98" fmla="*/ 2731626 h 3044142"/>
              <a:gd name="connsiteX99" fmla="*/ 1274140 w 6621644"/>
              <a:gd name="connsiteY99" fmla="*/ 2708476 h 3044142"/>
              <a:gd name="connsiteX100" fmla="*/ 1216267 w 6621644"/>
              <a:gd name="connsiteY100" fmla="*/ 2685327 h 3044142"/>
              <a:gd name="connsiteX101" fmla="*/ 1112094 w 6621644"/>
              <a:gd name="connsiteY101" fmla="*/ 2615879 h 3044142"/>
              <a:gd name="connsiteX102" fmla="*/ 1054221 w 6621644"/>
              <a:gd name="connsiteY102" fmla="*/ 2581155 h 3044142"/>
              <a:gd name="connsiteX103" fmla="*/ 869026 w 6621644"/>
              <a:gd name="connsiteY103" fmla="*/ 2442259 h 3044142"/>
              <a:gd name="connsiteX104" fmla="*/ 672256 w 6621644"/>
              <a:gd name="connsiteY104" fmla="*/ 2314937 h 3044142"/>
              <a:gd name="connsiteX105" fmla="*/ 510211 w 6621644"/>
              <a:gd name="connsiteY105" fmla="*/ 2210765 h 3044142"/>
              <a:gd name="connsiteX106" fmla="*/ 336591 w 6621644"/>
              <a:gd name="connsiteY106" fmla="*/ 2083443 h 3044142"/>
              <a:gd name="connsiteX107" fmla="*/ 278717 w 6621644"/>
              <a:gd name="connsiteY107" fmla="*/ 2025570 h 3044142"/>
              <a:gd name="connsiteX108" fmla="*/ 186120 w 6621644"/>
              <a:gd name="connsiteY108" fmla="*/ 1932973 h 3044142"/>
              <a:gd name="connsiteX109" fmla="*/ 139821 w 6621644"/>
              <a:gd name="connsiteY109" fmla="*/ 1840375 h 3044142"/>
              <a:gd name="connsiteX110" fmla="*/ 24074 w 6621644"/>
              <a:gd name="connsiteY110" fmla="*/ 1585732 h 3044142"/>
              <a:gd name="connsiteX111" fmla="*/ 35649 w 6621644"/>
              <a:gd name="connsiteY111" fmla="*/ 682907 h 3044142"/>
              <a:gd name="connsiteX112" fmla="*/ 47224 w 6621644"/>
              <a:gd name="connsiteY112" fmla="*/ 625033 h 3044142"/>
              <a:gd name="connsiteX113" fmla="*/ 116672 w 6621644"/>
              <a:gd name="connsiteY113" fmla="*/ 497712 h 3044142"/>
              <a:gd name="connsiteX114" fmla="*/ 128246 w 6621644"/>
              <a:gd name="connsiteY114" fmla="*/ 462988 h 3044142"/>
              <a:gd name="connsiteX115" fmla="*/ 162970 w 6621644"/>
              <a:gd name="connsiteY115" fmla="*/ 451413 h 3044142"/>
              <a:gd name="connsiteX116" fmla="*/ 278717 w 6621644"/>
              <a:gd name="connsiteY116" fmla="*/ 405114 h 3044142"/>
              <a:gd name="connsiteX117" fmla="*/ 325016 w 6621644"/>
              <a:gd name="connsiteY117" fmla="*/ 393540 h 3044142"/>
              <a:gd name="connsiteX118" fmla="*/ 382889 w 6621644"/>
              <a:gd name="connsiteY118" fmla="*/ 370390 h 3044142"/>
              <a:gd name="connsiteX119" fmla="*/ 463912 w 6621644"/>
              <a:gd name="connsiteY119" fmla="*/ 358816 h 3044142"/>
              <a:gd name="connsiteX120" fmla="*/ 568084 w 6621644"/>
              <a:gd name="connsiteY120" fmla="*/ 324092 h 3044142"/>
              <a:gd name="connsiteX121" fmla="*/ 649107 w 6621644"/>
              <a:gd name="connsiteY121" fmla="*/ 312517 h 3044142"/>
              <a:gd name="connsiteX122" fmla="*/ 915325 w 6621644"/>
              <a:gd name="connsiteY122" fmla="*/ 243069 h 3044142"/>
              <a:gd name="connsiteX123" fmla="*/ 984773 w 6621644"/>
              <a:gd name="connsiteY123" fmla="*/ 219919 h 3044142"/>
              <a:gd name="connsiteX124" fmla="*/ 1077370 w 6621644"/>
              <a:gd name="connsiteY124" fmla="*/ 208345 h 3044142"/>
              <a:gd name="connsiteX125" fmla="*/ 1216267 w 6621644"/>
              <a:gd name="connsiteY125" fmla="*/ 196770 h 304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21644" h="3044142">
                <a:moveTo>
                  <a:pt x="1216267" y="196770"/>
                </a:moveTo>
                <a:lnTo>
                  <a:pt x="1216267" y="196770"/>
                </a:lnTo>
                <a:cubicBezTo>
                  <a:pt x="1431263" y="150699"/>
                  <a:pt x="1323211" y="165982"/>
                  <a:pt x="1540358" y="150471"/>
                </a:cubicBezTo>
                <a:cubicBezTo>
                  <a:pt x="1668779" y="164740"/>
                  <a:pt x="1611387" y="150998"/>
                  <a:pt x="1713978" y="185195"/>
                </a:cubicBezTo>
                <a:lnTo>
                  <a:pt x="1783426" y="208345"/>
                </a:lnTo>
                <a:lnTo>
                  <a:pt x="1818150" y="219919"/>
                </a:lnTo>
                <a:cubicBezTo>
                  <a:pt x="1825866" y="227636"/>
                  <a:pt x="1831269" y="238770"/>
                  <a:pt x="1841299" y="243069"/>
                </a:cubicBezTo>
                <a:cubicBezTo>
                  <a:pt x="1859382" y="250819"/>
                  <a:pt x="1880087" y="249872"/>
                  <a:pt x="1899173" y="254643"/>
                </a:cubicBezTo>
                <a:cubicBezTo>
                  <a:pt x="1958034" y="269358"/>
                  <a:pt x="1937827" y="281307"/>
                  <a:pt x="2026494" y="289368"/>
                </a:cubicBezTo>
                <a:cubicBezTo>
                  <a:pt x="2396473" y="323002"/>
                  <a:pt x="2195953" y="309677"/>
                  <a:pt x="2628378" y="324092"/>
                </a:cubicBezTo>
                <a:cubicBezTo>
                  <a:pt x="2639953" y="327950"/>
                  <a:pt x="2650918" y="335025"/>
                  <a:pt x="2663102" y="335666"/>
                </a:cubicBezTo>
                <a:cubicBezTo>
                  <a:pt x="3058629" y="356483"/>
                  <a:pt x="3189446" y="344662"/>
                  <a:pt x="3612226" y="335666"/>
                </a:cubicBezTo>
                <a:cubicBezTo>
                  <a:pt x="3635375" y="331808"/>
                  <a:pt x="3658421" y="327263"/>
                  <a:pt x="3681674" y="324092"/>
                </a:cubicBezTo>
                <a:cubicBezTo>
                  <a:pt x="3743316" y="315686"/>
                  <a:pt x="3806514" y="316030"/>
                  <a:pt x="3866869" y="300942"/>
                </a:cubicBezTo>
                <a:cubicBezTo>
                  <a:pt x="3882302" y="297084"/>
                  <a:pt x="3897931" y="293939"/>
                  <a:pt x="3913168" y="289368"/>
                </a:cubicBezTo>
                <a:cubicBezTo>
                  <a:pt x="3936541" y="282356"/>
                  <a:pt x="3982616" y="266218"/>
                  <a:pt x="3982616" y="266218"/>
                </a:cubicBezTo>
                <a:cubicBezTo>
                  <a:pt x="4008215" y="240619"/>
                  <a:pt x="4019834" y="224460"/>
                  <a:pt x="4052064" y="208345"/>
                </a:cubicBezTo>
                <a:cubicBezTo>
                  <a:pt x="4062977" y="202889"/>
                  <a:pt x="4076123" y="202695"/>
                  <a:pt x="4086788" y="196770"/>
                </a:cubicBezTo>
                <a:cubicBezTo>
                  <a:pt x="4111109" y="183258"/>
                  <a:pt x="4129842" y="159269"/>
                  <a:pt x="4156236" y="150471"/>
                </a:cubicBezTo>
                <a:cubicBezTo>
                  <a:pt x="4179385" y="142755"/>
                  <a:pt x="4205381" y="140857"/>
                  <a:pt x="4225684" y="127322"/>
                </a:cubicBezTo>
                <a:cubicBezTo>
                  <a:pt x="4280710" y="90639"/>
                  <a:pt x="4247214" y="108570"/>
                  <a:pt x="4329856" y="81023"/>
                </a:cubicBezTo>
                <a:lnTo>
                  <a:pt x="4364581" y="69449"/>
                </a:lnTo>
                <a:cubicBezTo>
                  <a:pt x="4419670" y="32722"/>
                  <a:pt x="4377657" y="55108"/>
                  <a:pt x="4445603" y="34724"/>
                </a:cubicBezTo>
                <a:cubicBezTo>
                  <a:pt x="4599502" y="-11446"/>
                  <a:pt x="4438054" y="15853"/>
                  <a:pt x="4723396" y="0"/>
                </a:cubicBezTo>
                <a:cubicBezTo>
                  <a:pt x="4733545" y="185"/>
                  <a:pt x="5321963" y="-389"/>
                  <a:pt x="5522049" y="23150"/>
                </a:cubicBezTo>
                <a:cubicBezTo>
                  <a:pt x="5534166" y="24576"/>
                  <a:pt x="5544769" y="32541"/>
                  <a:pt x="5556773" y="34724"/>
                </a:cubicBezTo>
                <a:cubicBezTo>
                  <a:pt x="5600275" y="42633"/>
                  <a:pt x="5652374" y="41638"/>
                  <a:pt x="5695669" y="57874"/>
                </a:cubicBezTo>
                <a:cubicBezTo>
                  <a:pt x="5711825" y="63932"/>
                  <a:pt x="5726109" y="74226"/>
                  <a:pt x="5741968" y="81023"/>
                </a:cubicBezTo>
                <a:cubicBezTo>
                  <a:pt x="5765217" y="90987"/>
                  <a:pt x="5799494" y="98299"/>
                  <a:pt x="5822991" y="104173"/>
                </a:cubicBezTo>
                <a:cubicBezTo>
                  <a:pt x="5834566" y="111889"/>
                  <a:pt x="5845273" y="121101"/>
                  <a:pt x="5857715" y="127322"/>
                </a:cubicBezTo>
                <a:cubicBezTo>
                  <a:pt x="5909915" y="153422"/>
                  <a:pt x="5877408" y="120584"/>
                  <a:pt x="5927163" y="162046"/>
                </a:cubicBezTo>
                <a:cubicBezTo>
                  <a:pt x="5939738" y="172525"/>
                  <a:pt x="5947578" y="188821"/>
                  <a:pt x="5961887" y="196770"/>
                </a:cubicBezTo>
                <a:cubicBezTo>
                  <a:pt x="5983218" y="208620"/>
                  <a:pt x="6031335" y="219919"/>
                  <a:pt x="6031335" y="219919"/>
                </a:cubicBezTo>
                <a:cubicBezTo>
                  <a:pt x="6039051" y="231494"/>
                  <a:pt x="6042909" y="246927"/>
                  <a:pt x="6054484" y="254643"/>
                </a:cubicBezTo>
                <a:cubicBezTo>
                  <a:pt x="6067720" y="263467"/>
                  <a:pt x="6086554" y="259104"/>
                  <a:pt x="6100783" y="266218"/>
                </a:cubicBezTo>
                <a:cubicBezTo>
                  <a:pt x="6125668" y="278661"/>
                  <a:pt x="6150558" y="292844"/>
                  <a:pt x="6170231" y="312517"/>
                </a:cubicBezTo>
                <a:lnTo>
                  <a:pt x="6262829" y="405114"/>
                </a:lnTo>
                <a:lnTo>
                  <a:pt x="6332277" y="451413"/>
                </a:lnTo>
                <a:cubicBezTo>
                  <a:pt x="6343852" y="459129"/>
                  <a:pt x="6357165" y="464725"/>
                  <a:pt x="6367001" y="474562"/>
                </a:cubicBezTo>
                <a:cubicBezTo>
                  <a:pt x="6409822" y="517385"/>
                  <a:pt x="6384098" y="488633"/>
                  <a:pt x="6436449" y="567160"/>
                </a:cubicBezTo>
                <a:lnTo>
                  <a:pt x="6459598" y="601884"/>
                </a:lnTo>
                <a:lnTo>
                  <a:pt x="6482748" y="636608"/>
                </a:lnTo>
                <a:cubicBezTo>
                  <a:pt x="6513364" y="759080"/>
                  <a:pt x="6471796" y="614861"/>
                  <a:pt x="6517472" y="717631"/>
                </a:cubicBezTo>
                <a:cubicBezTo>
                  <a:pt x="6527382" y="739929"/>
                  <a:pt x="6532905" y="763930"/>
                  <a:pt x="6540621" y="787079"/>
                </a:cubicBezTo>
                <a:lnTo>
                  <a:pt x="6563770" y="856527"/>
                </a:lnTo>
                <a:lnTo>
                  <a:pt x="6598494" y="960699"/>
                </a:lnTo>
                <a:cubicBezTo>
                  <a:pt x="6602352" y="972274"/>
                  <a:pt x="6608063" y="983388"/>
                  <a:pt x="6610069" y="995423"/>
                </a:cubicBezTo>
                <a:lnTo>
                  <a:pt x="6621644" y="1064871"/>
                </a:lnTo>
                <a:cubicBezTo>
                  <a:pt x="6617786" y="1250066"/>
                  <a:pt x="6617054" y="1435353"/>
                  <a:pt x="6610069" y="1620456"/>
                </a:cubicBezTo>
                <a:cubicBezTo>
                  <a:pt x="6609327" y="1640115"/>
                  <a:pt x="6603670" y="1659350"/>
                  <a:pt x="6598494" y="1678330"/>
                </a:cubicBezTo>
                <a:cubicBezTo>
                  <a:pt x="6592074" y="1701872"/>
                  <a:pt x="6583061" y="1724629"/>
                  <a:pt x="6575345" y="1747778"/>
                </a:cubicBezTo>
                <a:lnTo>
                  <a:pt x="6552196" y="1817226"/>
                </a:lnTo>
                <a:lnTo>
                  <a:pt x="6540621" y="1851950"/>
                </a:lnTo>
                <a:cubicBezTo>
                  <a:pt x="6536763" y="1863525"/>
                  <a:pt x="6532005" y="1874837"/>
                  <a:pt x="6529046" y="1886674"/>
                </a:cubicBezTo>
                <a:cubicBezTo>
                  <a:pt x="6525188" y="1902107"/>
                  <a:pt x="6524586" y="1918745"/>
                  <a:pt x="6517472" y="1932973"/>
                </a:cubicBezTo>
                <a:cubicBezTo>
                  <a:pt x="6512592" y="1942734"/>
                  <a:pt x="6502039" y="1948406"/>
                  <a:pt x="6494322" y="1956122"/>
                </a:cubicBezTo>
                <a:lnTo>
                  <a:pt x="6471173" y="2025570"/>
                </a:lnTo>
                <a:cubicBezTo>
                  <a:pt x="6467315" y="2037145"/>
                  <a:pt x="6466366" y="2050142"/>
                  <a:pt x="6459598" y="2060294"/>
                </a:cubicBezTo>
                <a:lnTo>
                  <a:pt x="6413299" y="2129742"/>
                </a:lnTo>
                <a:cubicBezTo>
                  <a:pt x="6409441" y="2141317"/>
                  <a:pt x="6408002" y="2154004"/>
                  <a:pt x="6401725" y="2164466"/>
                </a:cubicBezTo>
                <a:cubicBezTo>
                  <a:pt x="6396110" y="2173824"/>
                  <a:pt x="6383455" y="2177855"/>
                  <a:pt x="6378575" y="2187616"/>
                </a:cubicBezTo>
                <a:cubicBezTo>
                  <a:pt x="6367662" y="2209441"/>
                  <a:pt x="6372680" y="2239810"/>
                  <a:pt x="6355426" y="2257064"/>
                </a:cubicBezTo>
                <a:cubicBezTo>
                  <a:pt x="6343851" y="2268639"/>
                  <a:pt x="6331181" y="2279213"/>
                  <a:pt x="6320702" y="2291788"/>
                </a:cubicBezTo>
                <a:cubicBezTo>
                  <a:pt x="6304928" y="2310717"/>
                  <a:pt x="6296856" y="2336190"/>
                  <a:pt x="6274403" y="2349661"/>
                </a:cubicBezTo>
                <a:cubicBezTo>
                  <a:pt x="6263941" y="2355938"/>
                  <a:pt x="6251254" y="2357378"/>
                  <a:pt x="6239679" y="2361236"/>
                </a:cubicBezTo>
                <a:cubicBezTo>
                  <a:pt x="6224246" y="2372811"/>
                  <a:pt x="6207899" y="2383257"/>
                  <a:pt x="6193381" y="2395960"/>
                </a:cubicBezTo>
                <a:cubicBezTo>
                  <a:pt x="6155409" y="2429186"/>
                  <a:pt x="6153665" y="2444754"/>
                  <a:pt x="6112358" y="2465408"/>
                </a:cubicBezTo>
                <a:cubicBezTo>
                  <a:pt x="6101445" y="2470864"/>
                  <a:pt x="6089209" y="2473125"/>
                  <a:pt x="6077634" y="2476983"/>
                </a:cubicBezTo>
                <a:cubicBezTo>
                  <a:pt x="6069917" y="2484699"/>
                  <a:pt x="6064245" y="2495252"/>
                  <a:pt x="6054484" y="2500132"/>
                </a:cubicBezTo>
                <a:cubicBezTo>
                  <a:pt x="6040256" y="2507246"/>
                  <a:pt x="6023081" y="2506121"/>
                  <a:pt x="6008186" y="2511707"/>
                </a:cubicBezTo>
                <a:cubicBezTo>
                  <a:pt x="5992030" y="2517765"/>
                  <a:pt x="5976683" y="2525979"/>
                  <a:pt x="5961887" y="2534856"/>
                </a:cubicBezTo>
                <a:cubicBezTo>
                  <a:pt x="5862385" y="2594557"/>
                  <a:pt x="5927561" y="2569447"/>
                  <a:pt x="5857715" y="2592730"/>
                </a:cubicBezTo>
                <a:cubicBezTo>
                  <a:pt x="5849998" y="2600446"/>
                  <a:pt x="5844326" y="2610999"/>
                  <a:pt x="5834565" y="2615879"/>
                </a:cubicBezTo>
                <a:cubicBezTo>
                  <a:pt x="5812740" y="2626791"/>
                  <a:pt x="5788266" y="2631312"/>
                  <a:pt x="5765117" y="2639028"/>
                </a:cubicBezTo>
                <a:cubicBezTo>
                  <a:pt x="5753542" y="2642886"/>
                  <a:pt x="5742230" y="2647644"/>
                  <a:pt x="5730393" y="2650603"/>
                </a:cubicBezTo>
                <a:cubicBezTo>
                  <a:pt x="5714960" y="2654461"/>
                  <a:pt x="5699186" y="2657147"/>
                  <a:pt x="5684094" y="2662178"/>
                </a:cubicBezTo>
                <a:cubicBezTo>
                  <a:pt x="5603334" y="2689098"/>
                  <a:pt x="5650507" y="2678226"/>
                  <a:pt x="5579922" y="2708476"/>
                </a:cubicBezTo>
                <a:cubicBezTo>
                  <a:pt x="5540905" y="2725198"/>
                  <a:pt x="5542955" y="2716941"/>
                  <a:pt x="5498899" y="2731626"/>
                </a:cubicBezTo>
                <a:cubicBezTo>
                  <a:pt x="5479188" y="2738196"/>
                  <a:pt x="5461071" y="2749308"/>
                  <a:pt x="5441026" y="2754775"/>
                </a:cubicBezTo>
                <a:cubicBezTo>
                  <a:pt x="5418384" y="2760950"/>
                  <a:pt x="5394488" y="2761259"/>
                  <a:pt x="5371578" y="2766350"/>
                </a:cubicBezTo>
                <a:cubicBezTo>
                  <a:pt x="5359668" y="2768997"/>
                  <a:pt x="5348690" y="2774965"/>
                  <a:pt x="5336854" y="2777924"/>
                </a:cubicBezTo>
                <a:cubicBezTo>
                  <a:pt x="5317768" y="2782695"/>
                  <a:pt x="5298272" y="2785641"/>
                  <a:pt x="5278981" y="2789499"/>
                </a:cubicBezTo>
                <a:cubicBezTo>
                  <a:pt x="5229842" y="2822258"/>
                  <a:pt x="5247123" y="2815137"/>
                  <a:pt x="5174808" y="2835798"/>
                </a:cubicBezTo>
                <a:cubicBezTo>
                  <a:pt x="5144217" y="2844538"/>
                  <a:pt x="5082211" y="2858947"/>
                  <a:pt x="5082211" y="2858947"/>
                </a:cubicBezTo>
                <a:cubicBezTo>
                  <a:pt x="5070636" y="2866664"/>
                  <a:pt x="5059930" y="2875876"/>
                  <a:pt x="5047487" y="2882097"/>
                </a:cubicBezTo>
                <a:cubicBezTo>
                  <a:pt x="4973182" y="2919250"/>
                  <a:pt x="4957970" y="2904720"/>
                  <a:pt x="4862292" y="2939970"/>
                </a:cubicBezTo>
                <a:cubicBezTo>
                  <a:pt x="4829911" y="2951900"/>
                  <a:pt x="4802748" y="2976353"/>
                  <a:pt x="4769694" y="2986269"/>
                </a:cubicBezTo>
                <a:cubicBezTo>
                  <a:pt x="4724736" y="2999756"/>
                  <a:pt x="4676334" y="2998034"/>
                  <a:pt x="4630798" y="3009418"/>
                </a:cubicBezTo>
                <a:cubicBezTo>
                  <a:pt x="4485665" y="3045702"/>
                  <a:pt x="4569936" y="3030301"/>
                  <a:pt x="4376155" y="3044142"/>
                </a:cubicBezTo>
                <a:lnTo>
                  <a:pt x="3623801" y="3032568"/>
                </a:lnTo>
                <a:cubicBezTo>
                  <a:pt x="3529269" y="3030513"/>
                  <a:pt x="3154060" y="3014608"/>
                  <a:pt x="3045067" y="3009418"/>
                </a:cubicBezTo>
                <a:lnTo>
                  <a:pt x="2825148" y="2997843"/>
                </a:lnTo>
                <a:cubicBezTo>
                  <a:pt x="2537288" y="2985049"/>
                  <a:pt x="2502095" y="2990777"/>
                  <a:pt x="2211689" y="2963119"/>
                </a:cubicBezTo>
                <a:cubicBezTo>
                  <a:pt x="2153567" y="2957583"/>
                  <a:pt x="2096039" y="2946926"/>
                  <a:pt x="2038069" y="2939970"/>
                </a:cubicBezTo>
                <a:cubicBezTo>
                  <a:pt x="1999570" y="2935350"/>
                  <a:pt x="1960904" y="2932253"/>
                  <a:pt x="1922322" y="2928395"/>
                </a:cubicBezTo>
                <a:cubicBezTo>
                  <a:pt x="1891456" y="2920679"/>
                  <a:pt x="1860420" y="2913617"/>
                  <a:pt x="1829725" y="2905246"/>
                </a:cubicBezTo>
                <a:cubicBezTo>
                  <a:pt x="1775528" y="2890465"/>
                  <a:pt x="1722179" y="2872572"/>
                  <a:pt x="1667679" y="2858947"/>
                </a:cubicBezTo>
                <a:cubicBezTo>
                  <a:pt x="1533095" y="2825301"/>
                  <a:pt x="1573394" y="2851328"/>
                  <a:pt x="1447760" y="2801074"/>
                </a:cubicBezTo>
                <a:cubicBezTo>
                  <a:pt x="1389453" y="2777751"/>
                  <a:pt x="1373331" y="2761011"/>
                  <a:pt x="1320439" y="2731626"/>
                </a:cubicBezTo>
                <a:cubicBezTo>
                  <a:pt x="1305356" y="2723246"/>
                  <a:pt x="1289908" y="2715484"/>
                  <a:pt x="1274140" y="2708476"/>
                </a:cubicBezTo>
                <a:cubicBezTo>
                  <a:pt x="1255154" y="2700038"/>
                  <a:pt x="1234507" y="2695276"/>
                  <a:pt x="1216267" y="2685327"/>
                </a:cubicBezTo>
                <a:cubicBezTo>
                  <a:pt x="1198086" y="2675410"/>
                  <a:pt x="1138547" y="2632412"/>
                  <a:pt x="1112094" y="2615879"/>
                </a:cubicBezTo>
                <a:cubicBezTo>
                  <a:pt x="1093017" y="2603956"/>
                  <a:pt x="1072219" y="2594653"/>
                  <a:pt x="1054221" y="2581155"/>
                </a:cubicBezTo>
                <a:cubicBezTo>
                  <a:pt x="992489" y="2534856"/>
                  <a:pt x="938044" y="2476768"/>
                  <a:pt x="869026" y="2442259"/>
                </a:cubicBezTo>
                <a:cubicBezTo>
                  <a:pt x="506560" y="2261026"/>
                  <a:pt x="871704" y="2461899"/>
                  <a:pt x="672256" y="2314937"/>
                </a:cubicBezTo>
                <a:cubicBezTo>
                  <a:pt x="620561" y="2276846"/>
                  <a:pt x="561993" y="2248739"/>
                  <a:pt x="510211" y="2210765"/>
                </a:cubicBezTo>
                <a:cubicBezTo>
                  <a:pt x="452338" y="2168324"/>
                  <a:pt x="387339" y="2134190"/>
                  <a:pt x="336591" y="2083443"/>
                </a:cubicBezTo>
                <a:cubicBezTo>
                  <a:pt x="317300" y="2064152"/>
                  <a:pt x="299108" y="2043695"/>
                  <a:pt x="278717" y="2025570"/>
                </a:cubicBezTo>
                <a:cubicBezTo>
                  <a:pt x="223402" y="1976401"/>
                  <a:pt x="230706" y="2005426"/>
                  <a:pt x="186120" y="1932973"/>
                </a:cubicBezTo>
                <a:cubicBezTo>
                  <a:pt x="168034" y="1903583"/>
                  <a:pt x="154199" y="1871746"/>
                  <a:pt x="139821" y="1840375"/>
                </a:cubicBezTo>
                <a:cubicBezTo>
                  <a:pt x="-3803" y="1527014"/>
                  <a:pt x="108993" y="1755569"/>
                  <a:pt x="24074" y="1585732"/>
                </a:cubicBezTo>
                <a:cubicBezTo>
                  <a:pt x="-20176" y="1231744"/>
                  <a:pt x="4326" y="1465955"/>
                  <a:pt x="35649" y="682907"/>
                </a:cubicBezTo>
                <a:cubicBezTo>
                  <a:pt x="36435" y="663249"/>
                  <a:pt x="40162" y="643395"/>
                  <a:pt x="47224" y="625033"/>
                </a:cubicBezTo>
                <a:cubicBezTo>
                  <a:pt x="71098" y="562960"/>
                  <a:pt x="85927" y="543828"/>
                  <a:pt x="116672" y="497712"/>
                </a:cubicBezTo>
                <a:cubicBezTo>
                  <a:pt x="120530" y="486137"/>
                  <a:pt x="119619" y="471615"/>
                  <a:pt x="128246" y="462988"/>
                </a:cubicBezTo>
                <a:cubicBezTo>
                  <a:pt x="136873" y="454361"/>
                  <a:pt x="151756" y="456219"/>
                  <a:pt x="162970" y="451413"/>
                </a:cubicBezTo>
                <a:cubicBezTo>
                  <a:pt x="230014" y="422680"/>
                  <a:pt x="194428" y="426185"/>
                  <a:pt x="278717" y="405114"/>
                </a:cubicBezTo>
                <a:cubicBezTo>
                  <a:pt x="294150" y="401256"/>
                  <a:pt x="309924" y="398571"/>
                  <a:pt x="325016" y="393540"/>
                </a:cubicBezTo>
                <a:cubicBezTo>
                  <a:pt x="344727" y="386970"/>
                  <a:pt x="362732" y="375429"/>
                  <a:pt x="382889" y="370390"/>
                </a:cubicBezTo>
                <a:cubicBezTo>
                  <a:pt x="409356" y="363773"/>
                  <a:pt x="437070" y="363696"/>
                  <a:pt x="463912" y="358816"/>
                </a:cubicBezTo>
                <a:cubicBezTo>
                  <a:pt x="586260" y="336571"/>
                  <a:pt x="422441" y="360503"/>
                  <a:pt x="568084" y="324092"/>
                </a:cubicBezTo>
                <a:cubicBezTo>
                  <a:pt x="594551" y="317475"/>
                  <a:pt x="622099" y="316375"/>
                  <a:pt x="649107" y="312517"/>
                </a:cubicBezTo>
                <a:cubicBezTo>
                  <a:pt x="868392" y="248021"/>
                  <a:pt x="778439" y="265882"/>
                  <a:pt x="915325" y="243069"/>
                </a:cubicBezTo>
                <a:cubicBezTo>
                  <a:pt x="938474" y="235352"/>
                  <a:pt x="960560" y="222945"/>
                  <a:pt x="984773" y="219919"/>
                </a:cubicBezTo>
                <a:lnTo>
                  <a:pt x="1077370" y="208345"/>
                </a:lnTo>
                <a:cubicBezTo>
                  <a:pt x="1183003" y="195918"/>
                  <a:pt x="1193117" y="198699"/>
                  <a:pt x="1216267" y="19677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124286" y="3310359"/>
            <a:ext cx="3102015" cy="2747786"/>
          </a:xfrm>
          <a:custGeom>
            <a:avLst/>
            <a:gdLst>
              <a:gd name="connsiteX0" fmla="*/ 0 w 3102015"/>
              <a:gd name="connsiteY0" fmla="*/ 0 h 2743200"/>
              <a:gd name="connsiteX1" fmla="*/ 544010 w 3102015"/>
              <a:gd name="connsiteY1" fmla="*/ 11575 h 2743200"/>
              <a:gd name="connsiteX2" fmla="*/ 555585 w 3102015"/>
              <a:gd name="connsiteY2" fmla="*/ 11575 h 2743200"/>
              <a:gd name="connsiteX3" fmla="*/ 567159 w 3102015"/>
              <a:gd name="connsiteY3" fmla="*/ 115747 h 2743200"/>
              <a:gd name="connsiteX4" fmla="*/ 578734 w 3102015"/>
              <a:gd name="connsiteY4" fmla="*/ 150471 h 2743200"/>
              <a:gd name="connsiteX5" fmla="*/ 613458 w 3102015"/>
              <a:gd name="connsiteY5" fmla="*/ 300942 h 2743200"/>
              <a:gd name="connsiteX6" fmla="*/ 636608 w 3102015"/>
              <a:gd name="connsiteY6" fmla="*/ 324091 h 2743200"/>
              <a:gd name="connsiteX7" fmla="*/ 671332 w 3102015"/>
              <a:gd name="connsiteY7" fmla="*/ 381964 h 2743200"/>
              <a:gd name="connsiteX8" fmla="*/ 694481 w 3102015"/>
              <a:gd name="connsiteY8" fmla="*/ 416688 h 2743200"/>
              <a:gd name="connsiteX9" fmla="*/ 740780 w 3102015"/>
              <a:gd name="connsiteY9" fmla="*/ 462987 h 2743200"/>
              <a:gd name="connsiteX10" fmla="*/ 787078 w 3102015"/>
              <a:gd name="connsiteY10" fmla="*/ 509286 h 2743200"/>
              <a:gd name="connsiteX11" fmla="*/ 833377 w 3102015"/>
              <a:gd name="connsiteY11" fmla="*/ 555585 h 2743200"/>
              <a:gd name="connsiteX12" fmla="*/ 868101 w 3102015"/>
              <a:gd name="connsiteY12" fmla="*/ 578734 h 2743200"/>
              <a:gd name="connsiteX13" fmla="*/ 879676 w 3102015"/>
              <a:gd name="connsiteY13" fmla="*/ 613458 h 2743200"/>
              <a:gd name="connsiteX14" fmla="*/ 937549 w 3102015"/>
              <a:gd name="connsiteY14" fmla="*/ 671332 h 2743200"/>
              <a:gd name="connsiteX15" fmla="*/ 960699 w 3102015"/>
              <a:gd name="connsiteY15" fmla="*/ 694481 h 2743200"/>
              <a:gd name="connsiteX16" fmla="*/ 1006997 w 3102015"/>
              <a:gd name="connsiteY16" fmla="*/ 763929 h 2743200"/>
              <a:gd name="connsiteX17" fmla="*/ 1018572 w 3102015"/>
              <a:gd name="connsiteY17" fmla="*/ 798653 h 2743200"/>
              <a:gd name="connsiteX18" fmla="*/ 1030147 w 3102015"/>
              <a:gd name="connsiteY18" fmla="*/ 844952 h 2743200"/>
              <a:gd name="connsiteX19" fmla="*/ 1053296 w 3102015"/>
              <a:gd name="connsiteY19" fmla="*/ 891250 h 2743200"/>
              <a:gd name="connsiteX20" fmla="*/ 1088020 w 3102015"/>
              <a:gd name="connsiteY20" fmla="*/ 960699 h 2743200"/>
              <a:gd name="connsiteX21" fmla="*/ 1122744 w 3102015"/>
              <a:gd name="connsiteY21" fmla="*/ 972273 h 2743200"/>
              <a:gd name="connsiteX22" fmla="*/ 1215342 w 3102015"/>
              <a:gd name="connsiteY22" fmla="*/ 1041721 h 2743200"/>
              <a:gd name="connsiteX23" fmla="*/ 1238491 w 3102015"/>
              <a:gd name="connsiteY23" fmla="*/ 1064871 h 2743200"/>
              <a:gd name="connsiteX24" fmla="*/ 1284790 w 3102015"/>
              <a:gd name="connsiteY24" fmla="*/ 1076445 h 2743200"/>
              <a:gd name="connsiteX25" fmla="*/ 1319514 w 3102015"/>
              <a:gd name="connsiteY25" fmla="*/ 1088020 h 2743200"/>
              <a:gd name="connsiteX26" fmla="*/ 1458410 w 3102015"/>
              <a:gd name="connsiteY26" fmla="*/ 1122744 h 2743200"/>
              <a:gd name="connsiteX27" fmla="*/ 1527858 w 3102015"/>
              <a:gd name="connsiteY27" fmla="*/ 1145894 h 2743200"/>
              <a:gd name="connsiteX28" fmla="*/ 1562582 w 3102015"/>
              <a:gd name="connsiteY28" fmla="*/ 1157468 h 2743200"/>
              <a:gd name="connsiteX29" fmla="*/ 1597306 w 3102015"/>
              <a:gd name="connsiteY29" fmla="*/ 1180618 h 2743200"/>
              <a:gd name="connsiteX30" fmla="*/ 1632030 w 3102015"/>
              <a:gd name="connsiteY30" fmla="*/ 1192192 h 2743200"/>
              <a:gd name="connsiteX31" fmla="*/ 1655180 w 3102015"/>
              <a:gd name="connsiteY31" fmla="*/ 1215342 h 2743200"/>
              <a:gd name="connsiteX32" fmla="*/ 1666754 w 3102015"/>
              <a:gd name="connsiteY32" fmla="*/ 1261640 h 2743200"/>
              <a:gd name="connsiteX33" fmla="*/ 1678329 w 3102015"/>
              <a:gd name="connsiteY33" fmla="*/ 1388962 h 2743200"/>
              <a:gd name="connsiteX34" fmla="*/ 1713053 w 3102015"/>
              <a:gd name="connsiteY34" fmla="*/ 1493134 h 2743200"/>
              <a:gd name="connsiteX35" fmla="*/ 1724628 w 3102015"/>
              <a:gd name="connsiteY35" fmla="*/ 1527858 h 2743200"/>
              <a:gd name="connsiteX36" fmla="*/ 1747777 w 3102015"/>
              <a:gd name="connsiteY36" fmla="*/ 1562582 h 2743200"/>
              <a:gd name="connsiteX37" fmla="*/ 1770926 w 3102015"/>
              <a:gd name="connsiteY37" fmla="*/ 1632030 h 2743200"/>
              <a:gd name="connsiteX38" fmla="*/ 1817225 w 3102015"/>
              <a:gd name="connsiteY38" fmla="*/ 1689904 h 2743200"/>
              <a:gd name="connsiteX39" fmla="*/ 1840375 w 3102015"/>
              <a:gd name="connsiteY39" fmla="*/ 1713053 h 2743200"/>
              <a:gd name="connsiteX40" fmla="*/ 1886673 w 3102015"/>
              <a:gd name="connsiteY40" fmla="*/ 1782501 h 2743200"/>
              <a:gd name="connsiteX41" fmla="*/ 1909823 w 3102015"/>
              <a:gd name="connsiteY41" fmla="*/ 1805650 h 2743200"/>
              <a:gd name="connsiteX42" fmla="*/ 1979271 w 3102015"/>
              <a:gd name="connsiteY42" fmla="*/ 1828800 h 2743200"/>
              <a:gd name="connsiteX43" fmla="*/ 2048719 w 3102015"/>
              <a:gd name="connsiteY43" fmla="*/ 1863524 h 2743200"/>
              <a:gd name="connsiteX44" fmla="*/ 2106592 w 3102015"/>
              <a:gd name="connsiteY44" fmla="*/ 1909823 h 2743200"/>
              <a:gd name="connsiteX45" fmla="*/ 2222339 w 3102015"/>
              <a:gd name="connsiteY45" fmla="*/ 1967696 h 2743200"/>
              <a:gd name="connsiteX46" fmla="*/ 2245489 w 3102015"/>
              <a:gd name="connsiteY46" fmla="*/ 2002420 h 2743200"/>
              <a:gd name="connsiteX47" fmla="*/ 2280213 w 3102015"/>
              <a:gd name="connsiteY47" fmla="*/ 2013995 h 2743200"/>
              <a:gd name="connsiteX48" fmla="*/ 2314937 w 3102015"/>
              <a:gd name="connsiteY48" fmla="*/ 2037144 h 2743200"/>
              <a:gd name="connsiteX49" fmla="*/ 2349661 w 3102015"/>
              <a:gd name="connsiteY49" fmla="*/ 2048719 h 2743200"/>
              <a:gd name="connsiteX50" fmla="*/ 2430683 w 3102015"/>
              <a:gd name="connsiteY50" fmla="*/ 2083443 h 2743200"/>
              <a:gd name="connsiteX51" fmla="*/ 2465408 w 3102015"/>
              <a:gd name="connsiteY51" fmla="*/ 2106592 h 2743200"/>
              <a:gd name="connsiteX52" fmla="*/ 2488557 w 3102015"/>
              <a:gd name="connsiteY52" fmla="*/ 2129742 h 2743200"/>
              <a:gd name="connsiteX53" fmla="*/ 2558005 w 3102015"/>
              <a:gd name="connsiteY53" fmla="*/ 2152891 h 2743200"/>
              <a:gd name="connsiteX54" fmla="*/ 2592729 w 3102015"/>
              <a:gd name="connsiteY54" fmla="*/ 2164466 h 2743200"/>
              <a:gd name="connsiteX55" fmla="*/ 2627453 w 3102015"/>
              <a:gd name="connsiteY55" fmla="*/ 2187615 h 2743200"/>
              <a:gd name="connsiteX56" fmla="*/ 2662177 w 3102015"/>
              <a:gd name="connsiteY56" fmla="*/ 2199190 h 2743200"/>
              <a:gd name="connsiteX57" fmla="*/ 2731625 w 3102015"/>
              <a:gd name="connsiteY57" fmla="*/ 2245488 h 2743200"/>
              <a:gd name="connsiteX58" fmla="*/ 2801073 w 3102015"/>
              <a:gd name="connsiteY58" fmla="*/ 2268638 h 2743200"/>
              <a:gd name="connsiteX59" fmla="*/ 2824223 w 3102015"/>
              <a:gd name="connsiteY59" fmla="*/ 2291787 h 2743200"/>
              <a:gd name="connsiteX60" fmla="*/ 2870521 w 3102015"/>
              <a:gd name="connsiteY60" fmla="*/ 2303362 h 2743200"/>
              <a:gd name="connsiteX61" fmla="*/ 2939970 w 3102015"/>
              <a:gd name="connsiteY61" fmla="*/ 2326511 h 2743200"/>
              <a:gd name="connsiteX62" fmla="*/ 2974694 w 3102015"/>
              <a:gd name="connsiteY62" fmla="*/ 2338086 h 2743200"/>
              <a:gd name="connsiteX63" fmla="*/ 2997843 w 3102015"/>
              <a:gd name="connsiteY63" fmla="*/ 2372810 h 2743200"/>
              <a:gd name="connsiteX64" fmla="*/ 3044142 w 3102015"/>
              <a:gd name="connsiteY64" fmla="*/ 2384385 h 2743200"/>
              <a:gd name="connsiteX65" fmla="*/ 3102015 w 3102015"/>
              <a:gd name="connsiteY65" fmla="*/ 2407534 h 2743200"/>
              <a:gd name="connsiteX66" fmla="*/ 3102015 w 3102015"/>
              <a:gd name="connsiteY66" fmla="*/ 2743200 h 2743200"/>
              <a:gd name="connsiteX67" fmla="*/ 3102015 w 3102015"/>
              <a:gd name="connsiteY67" fmla="*/ 2743200 h 2743200"/>
              <a:gd name="connsiteX68" fmla="*/ 2685326 w 3102015"/>
              <a:gd name="connsiteY68" fmla="*/ 2731625 h 2743200"/>
              <a:gd name="connsiteX69" fmla="*/ 2615878 w 3102015"/>
              <a:gd name="connsiteY69" fmla="*/ 2696901 h 2743200"/>
              <a:gd name="connsiteX70" fmla="*/ 2511706 w 3102015"/>
              <a:gd name="connsiteY70" fmla="*/ 2639028 h 2743200"/>
              <a:gd name="connsiteX71" fmla="*/ 2453833 w 3102015"/>
              <a:gd name="connsiteY71" fmla="*/ 2592729 h 2743200"/>
              <a:gd name="connsiteX72" fmla="*/ 2430683 w 3102015"/>
              <a:gd name="connsiteY72" fmla="*/ 2569580 h 2743200"/>
              <a:gd name="connsiteX73" fmla="*/ 2361235 w 3102015"/>
              <a:gd name="connsiteY73" fmla="*/ 2546430 h 2743200"/>
              <a:gd name="connsiteX74" fmla="*/ 2291787 w 3102015"/>
              <a:gd name="connsiteY74" fmla="*/ 2500132 h 2743200"/>
              <a:gd name="connsiteX75" fmla="*/ 2268638 w 3102015"/>
              <a:gd name="connsiteY75" fmla="*/ 2476982 h 2743200"/>
              <a:gd name="connsiteX76" fmla="*/ 2233914 w 3102015"/>
              <a:gd name="connsiteY76" fmla="*/ 2453833 h 2743200"/>
              <a:gd name="connsiteX77" fmla="*/ 2176040 w 3102015"/>
              <a:gd name="connsiteY77" fmla="*/ 2407534 h 2743200"/>
              <a:gd name="connsiteX78" fmla="*/ 2141316 w 3102015"/>
              <a:gd name="connsiteY78" fmla="*/ 2395959 h 2743200"/>
              <a:gd name="connsiteX79" fmla="*/ 2106592 w 3102015"/>
              <a:gd name="connsiteY79" fmla="*/ 2372810 h 2743200"/>
              <a:gd name="connsiteX80" fmla="*/ 2071868 w 3102015"/>
              <a:gd name="connsiteY80" fmla="*/ 2361235 h 2743200"/>
              <a:gd name="connsiteX81" fmla="*/ 1967696 w 3102015"/>
              <a:gd name="connsiteY81" fmla="*/ 2303362 h 2743200"/>
              <a:gd name="connsiteX82" fmla="*/ 1898248 w 3102015"/>
              <a:gd name="connsiteY82" fmla="*/ 2257063 h 2743200"/>
              <a:gd name="connsiteX83" fmla="*/ 1828800 w 3102015"/>
              <a:gd name="connsiteY83" fmla="*/ 2210764 h 2743200"/>
              <a:gd name="connsiteX84" fmla="*/ 1794076 w 3102015"/>
              <a:gd name="connsiteY84" fmla="*/ 2187615 h 2743200"/>
              <a:gd name="connsiteX85" fmla="*/ 1770926 w 3102015"/>
              <a:gd name="connsiteY85" fmla="*/ 2164466 h 2743200"/>
              <a:gd name="connsiteX86" fmla="*/ 1736202 w 3102015"/>
              <a:gd name="connsiteY86" fmla="*/ 2152891 h 2743200"/>
              <a:gd name="connsiteX87" fmla="*/ 1701478 w 3102015"/>
              <a:gd name="connsiteY87" fmla="*/ 2129742 h 2743200"/>
              <a:gd name="connsiteX88" fmla="*/ 1678329 w 3102015"/>
              <a:gd name="connsiteY88" fmla="*/ 2106592 h 2743200"/>
              <a:gd name="connsiteX89" fmla="*/ 1643605 w 3102015"/>
              <a:gd name="connsiteY89" fmla="*/ 2095018 h 2743200"/>
              <a:gd name="connsiteX90" fmla="*/ 1597306 w 3102015"/>
              <a:gd name="connsiteY90" fmla="*/ 2048719 h 2743200"/>
              <a:gd name="connsiteX91" fmla="*/ 1574157 w 3102015"/>
              <a:gd name="connsiteY91" fmla="*/ 2025569 h 2743200"/>
              <a:gd name="connsiteX92" fmla="*/ 1527858 w 3102015"/>
              <a:gd name="connsiteY92" fmla="*/ 1967696 h 2743200"/>
              <a:gd name="connsiteX93" fmla="*/ 1481559 w 3102015"/>
              <a:gd name="connsiteY93" fmla="*/ 1909823 h 2743200"/>
              <a:gd name="connsiteX94" fmla="*/ 1469985 w 3102015"/>
              <a:gd name="connsiteY94" fmla="*/ 1875099 h 2743200"/>
              <a:gd name="connsiteX95" fmla="*/ 1423686 w 3102015"/>
              <a:gd name="connsiteY95" fmla="*/ 1817225 h 2743200"/>
              <a:gd name="connsiteX96" fmla="*/ 1400537 w 3102015"/>
              <a:gd name="connsiteY96" fmla="*/ 1724628 h 2743200"/>
              <a:gd name="connsiteX97" fmla="*/ 1377387 w 3102015"/>
              <a:gd name="connsiteY97" fmla="*/ 1655180 h 2743200"/>
              <a:gd name="connsiteX98" fmla="*/ 1365813 w 3102015"/>
              <a:gd name="connsiteY98" fmla="*/ 1620456 h 2743200"/>
              <a:gd name="connsiteX99" fmla="*/ 1319514 w 3102015"/>
              <a:gd name="connsiteY99" fmla="*/ 1562582 h 2743200"/>
              <a:gd name="connsiteX100" fmla="*/ 1238491 w 3102015"/>
              <a:gd name="connsiteY100" fmla="*/ 1493134 h 2743200"/>
              <a:gd name="connsiteX101" fmla="*/ 1180618 w 3102015"/>
              <a:gd name="connsiteY101" fmla="*/ 1446835 h 2743200"/>
              <a:gd name="connsiteX102" fmla="*/ 1145894 w 3102015"/>
              <a:gd name="connsiteY102" fmla="*/ 1423686 h 2743200"/>
              <a:gd name="connsiteX103" fmla="*/ 1111170 w 3102015"/>
              <a:gd name="connsiteY103" fmla="*/ 1412111 h 2743200"/>
              <a:gd name="connsiteX104" fmla="*/ 1076445 w 3102015"/>
              <a:gd name="connsiteY104" fmla="*/ 1388962 h 2743200"/>
              <a:gd name="connsiteX105" fmla="*/ 1030147 w 3102015"/>
              <a:gd name="connsiteY105" fmla="*/ 1377387 h 2743200"/>
              <a:gd name="connsiteX106" fmla="*/ 995423 w 3102015"/>
              <a:gd name="connsiteY106" fmla="*/ 1365813 h 2743200"/>
              <a:gd name="connsiteX107" fmla="*/ 937549 w 3102015"/>
              <a:gd name="connsiteY107" fmla="*/ 1331088 h 2743200"/>
              <a:gd name="connsiteX108" fmla="*/ 902825 w 3102015"/>
              <a:gd name="connsiteY108" fmla="*/ 1296364 h 2743200"/>
              <a:gd name="connsiteX109" fmla="*/ 798653 w 3102015"/>
              <a:gd name="connsiteY109" fmla="*/ 1238491 h 2743200"/>
              <a:gd name="connsiteX110" fmla="*/ 729205 w 3102015"/>
              <a:gd name="connsiteY110" fmla="*/ 1192192 h 2743200"/>
              <a:gd name="connsiteX111" fmla="*/ 694481 w 3102015"/>
              <a:gd name="connsiteY111" fmla="*/ 1157468 h 2743200"/>
              <a:gd name="connsiteX112" fmla="*/ 659757 w 3102015"/>
              <a:gd name="connsiteY112" fmla="*/ 1134319 h 2743200"/>
              <a:gd name="connsiteX113" fmla="*/ 636608 w 3102015"/>
              <a:gd name="connsiteY113" fmla="*/ 1111169 h 2743200"/>
              <a:gd name="connsiteX114" fmla="*/ 601883 w 3102015"/>
              <a:gd name="connsiteY114" fmla="*/ 1099595 h 2743200"/>
              <a:gd name="connsiteX115" fmla="*/ 578734 w 3102015"/>
              <a:gd name="connsiteY115" fmla="*/ 1064871 h 2743200"/>
              <a:gd name="connsiteX116" fmla="*/ 532435 w 3102015"/>
              <a:gd name="connsiteY116" fmla="*/ 1018572 h 2743200"/>
              <a:gd name="connsiteX117" fmla="*/ 497711 w 3102015"/>
              <a:gd name="connsiteY117" fmla="*/ 960699 h 2743200"/>
              <a:gd name="connsiteX118" fmla="*/ 474562 w 3102015"/>
              <a:gd name="connsiteY118" fmla="*/ 856526 h 2743200"/>
              <a:gd name="connsiteX119" fmla="*/ 462987 w 3102015"/>
              <a:gd name="connsiteY119" fmla="*/ 682906 h 2743200"/>
              <a:gd name="connsiteX120" fmla="*/ 428263 w 3102015"/>
              <a:gd name="connsiteY120" fmla="*/ 567159 h 2743200"/>
              <a:gd name="connsiteX121" fmla="*/ 405114 w 3102015"/>
              <a:gd name="connsiteY121" fmla="*/ 497711 h 2743200"/>
              <a:gd name="connsiteX122" fmla="*/ 381964 w 3102015"/>
              <a:gd name="connsiteY122" fmla="*/ 474562 h 2743200"/>
              <a:gd name="connsiteX123" fmla="*/ 370390 w 3102015"/>
              <a:gd name="connsiteY123" fmla="*/ 439838 h 2743200"/>
              <a:gd name="connsiteX124" fmla="*/ 347240 w 3102015"/>
              <a:gd name="connsiteY124" fmla="*/ 416688 h 2743200"/>
              <a:gd name="connsiteX125" fmla="*/ 324091 w 3102015"/>
              <a:gd name="connsiteY125" fmla="*/ 381964 h 2743200"/>
              <a:gd name="connsiteX126" fmla="*/ 312516 w 3102015"/>
              <a:gd name="connsiteY126" fmla="*/ 347240 h 2743200"/>
              <a:gd name="connsiteX127" fmla="*/ 277792 w 3102015"/>
              <a:gd name="connsiteY127" fmla="*/ 312516 h 2743200"/>
              <a:gd name="connsiteX128" fmla="*/ 231494 w 3102015"/>
              <a:gd name="connsiteY128" fmla="*/ 243068 h 2743200"/>
              <a:gd name="connsiteX129" fmla="*/ 219919 w 3102015"/>
              <a:gd name="connsiteY129" fmla="*/ 208344 h 2743200"/>
              <a:gd name="connsiteX130" fmla="*/ 173620 w 3102015"/>
              <a:gd name="connsiteY130" fmla="*/ 150471 h 2743200"/>
              <a:gd name="connsiteX131" fmla="*/ 162045 w 3102015"/>
              <a:gd name="connsiteY131" fmla="*/ 115747 h 2743200"/>
              <a:gd name="connsiteX132" fmla="*/ 92597 w 3102015"/>
              <a:gd name="connsiteY132" fmla="*/ 34724 h 2743200"/>
              <a:gd name="connsiteX133" fmla="*/ 0 w 3102015"/>
              <a:gd name="connsiteY133"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102015" h="2743200">
                <a:moveTo>
                  <a:pt x="0" y="0"/>
                </a:moveTo>
                <a:lnTo>
                  <a:pt x="544010" y="11575"/>
                </a:lnTo>
                <a:lnTo>
                  <a:pt x="555585" y="11575"/>
                </a:lnTo>
                <a:cubicBezTo>
                  <a:pt x="559443" y="46299"/>
                  <a:pt x="561415" y="81285"/>
                  <a:pt x="567159" y="115747"/>
                </a:cubicBezTo>
                <a:cubicBezTo>
                  <a:pt x="569165" y="127782"/>
                  <a:pt x="576341" y="138507"/>
                  <a:pt x="578734" y="150471"/>
                </a:cubicBezTo>
                <a:cubicBezTo>
                  <a:pt x="583508" y="174342"/>
                  <a:pt x="590851" y="278336"/>
                  <a:pt x="613458" y="300942"/>
                </a:cubicBezTo>
                <a:lnTo>
                  <a:pt x="636608" y="324091"/>
                </a:lnTo>
                <a:cubicBezTo>
                  <a:pt x="656708" y="384395"/>
                  <a:pt x="635015" y="336568"/>
                  <a:pt x="671332" y="381964"/>
                </a:cubicBezTo>
                <a:cubicBezTo>
                  <a:pt x="680022" y="392827"/>
                  <a:pt x="685428" y="406126"/>
                  <a:pt x="694481" y="416688"/>
                </a:cubicBezTo>
                <a:cubicBezTo>
                  <a:pt x="708685" y="433259"/>
                  <a:pt x="740780" y="462987"/>
                  <a:pt x="740780" y="462987"/>
                </a:cubicBezTo>
                <a:cubicBezTo>
                  <a:pt x="763928" y="532434"/>
                  <a:pt x="733064" y="470704"/>
                  <a:pt x="787078" y="509286"/>
                </a:cubicBezTo>
                <a:cubicBezTo>
                  <a:pt x="804838" y="521972"/>
                  <a:pt x="815217" y="543478"/>
                  <a:pt x="833377" y="555585"/>
                </a:cubicBezTo>
                <a:lnTo>
                  <a:pt x="868101" y="578734"/>
                </a:lnTo>
                <a:cubicBezTo>
                  <a:pt x="871959" y="590309"/>
                  <a:pt x="872356" y="603697"/>
                  <a:pt x="879676" y="613458"/>
                </a:cubicBezTo>
                <a:cubicBezTo>
                  <a:pt x="896045" y="635284"/>
                  <a:pt x="918258" y="652041"/>
                  <a:pt x="937549" y="671332"/>
                </a:cubicBezTo>
                <a:cubicBezTo>
                  <a:pt x="945266" y="679049"/>
                  <a:pt x="954646" y="685401"/>
                  <a:pt x="960699" y="694481"/>
                </a:cubicBezTo>
                <a:cubicBezTo>
                  <a:pt x="976132" y="717630"/>
                  <a:pt x="998199" y="737535"/>
                  <a:pt x="1006997" y="763929"/>
                </a:cubicBezTo>
                <a:cubicBezTo>
                  <a:pt x="1010855" y="775504"/>
                  <a:pt x="1015220" y="786922"/>
                  <a:pt x="1018572" y="798653"/>
                </a:cubicBezTo>
                <a:cubicBezTo>
                  <a:pt x="1022942" y="813949"/>
                  <a:pt x="1024561" y="830057"/>
                  <a:pt x="1030147" y="844952"/>
                </a:cubicBezTo>
                <a:cubicBezTo>
                  <a:pt x="1036205" y="861108"/>
                  <a:pt x="1046499" y="875391"/>
                  <a:pt x="1053296" y="891250"/>
                </a:cubicBezTo>
                <a:cubicBezTo>
                  <a:pt x="1064236" y="916776"/>
                  <a:pt x="1063843" y="941357"/>
                  <a:pt x="1088020" y="960699"/>
                </a:cubicBezTo>
                <a:cubicBezTo>
                  <a:pt x="1097547" y="968321"/>
                  <a:pt x="1111169" y="968415"/>
                  <a:pt x="1122744" y="972273"/>
                </a:cubicBezTo>
                <a:cubicBezTo>
                  <a:pt x="1189245" y="1038774"/>
                  <a:pt x="1154736" y="1021520"/>
                  <a:pt x="1215342" y="1041721"/>
                </a:cubicBezTo>
                <a:cubicBezTo>
                  <a:pt x="1223058" y="1049438"/>
                  <a:pt x="1228730" y="1059991"/>
                  <a:pt x="1238491" y="1064871"/>
                </a:cubicBezTo>
                <a:cubicBezTo>
                  <a:pt x="1252719" y="1071985"/>
                  <a:pt x="1269494" y="1072075"/>
                  <a:pt x="1284790" y="1076445"/>
                </a:cubicBezTo>
                <a:cubicBezTo>
                  <a:pt x="1296521" y="1079797"/>
                  <a:pt x="1308300" y="1083214"/>
                  <a:pt x="1319514" y="1088020"/>
                </a:cubicBezTo>
                <a:cubicBezTo>
                  <a:pt x="1411073" y="1127260"/>
                  <a:pt x="1317254" y="1105099"/>
                  <a:pt x="1458410" y="1122744"/>
                </a:cubicBezTo>
                <a:lnTo>
                  <a:pt x="1527858" y="1145894"/>
                </a:lnTo>
                <a:lnTo>
                  <a:pt x="1562582" y="1157468"/>
                </a:lnTo>
                <a:cubicBezTo>
                  <a:pt x="1574157" y="1165185"/>
                  <a:pt x="1584863" y="1174397"/>
                  <a:pt x="1597306" y="1180618"/>
                </a:cubicBezTo>
                <a:cubicBezTo>
                  <a:pt x="1608219" y="1186074"/>
                  <a:pt x="1621568" y="1185915"/>
                  <a:pt x="1632030" y="1192192"/>
                </a:cubicBezTo>
                <a:cubicBezTo>
                  <a:pt x="1641388" y="1197807"/>
                  <a:pt x="1647463" y="1207625"/>
                  <a:pt x="1655180" y="1215342"/>
                </a:cubicBezTo>
                <a:cubicBezTo>
                  <a:pt x="1659038" y="1230775"/>
                  <a:pt x="1664652" y="1245872"/>
                  <a:pt x="1666754" y="1261640"/>
                </a:cubicBezTo>
                <a:cubicBezTo>
                  <a:pt x="1672386" y="1303882"/>
                  <a:pt x="1670923" y="1346995"/>
                  <a:pt x="1678329" y="1388962"/>
                </a:cubicBezTo>
                <a:cubicBezTo>
                  <a:pt x="1678330" y="1388969"/>
                  <a:pt x="1707264" y="1475769"/>
                  <a:pt x="1713053" y="1493134"/>
                </a:cubicBezTo>
                <a:cubicBezTo>
                  <a:pt x="1716911" y="1504709"/>
                  <a:pt x="1717860" y="1517706"/>
                  <a:pt x="1724628" y="1527858"/>
                </a:cubicBezTo>
                <a:cubicBezTo>
                  <a:pt x="1732344" y="1539433"/>
                  <a:pt x="1742127" y="1549870"/>
                  <a:pt x="1747777" y="1562582"/>
                </a:cubicBezTo>
                <a:cubicBezTo>
                  <a:pt x="1757687" y="1584880"/>
                  <a:pt x="1753672" y="1614776"/>
                  <a:pt x="1770926" y="1632030"/>
                </a:cubicBezTo>
                <a:cubicBezTo>
                  <a:pt x="1826826" y="1687930"/>
                  <a:pt x="1758814" y="1616891"/>
                  <a:pt x="1817225" y="1689904"/>
                </a:cubicBezTo>
                <a:cubicBezTo>
                  <a:pt x="1824042" y="1698425"/>
                  <a:pt x="1833827" y="1704323"/>
                  <a:pt x="1840375" y="1713053"/>
                </a:cubicBezTo>
                <a:cubicBezTo>
                  <a:pt x="1857068" y="1735311"/>
                  <a:pt x="1867000" y="1762828"/>
                  <a:pt x="1886673" y="1782501"/>
                </a:cubicBezTo>
                <a:cubicBezTo>
                  <a:pt x="1894390" y="1790217"/>
                  <a:pt x="1900062" y="1800770"/>
                  <a:pt x="1909823" y="1805650"/>
                </a:cubicBezTo>
                <a:cubicBezTo>
                  <a:pt x="1931648" y="1816563"/>
                  <a:pt x="1958968" y="1815265"/>
                  <a:pt x="1979271" y="1828800"/>
                </a:cubicBezTo>
                <a:cubicBezTo>
                  <a:pt x="2024147" y="1858717"/>
                  <a:pt x="2000798" y="1847550"/>
                  <a:pt x="2048719" y="1863524"/>
                </a:cubicBezTo>
                <a:cubicBezTo>
                  <a:pt x="2091491" y="1927682"/>
                  <a:pt x="2047396" y="1876937"/>
                  <a:pt x="2106592" y="1909823"/>
                </a:cubicBezTo>
                <a:cubicBezTo>
                  <a:pt x="2219342" y="1972462"/>
                  <a:pt x="2131858" y="1945075"/>
                  <a:pt x="2222339" y="1967696"/>
                </a:cubicBezTo>
                <a:cubicBezTo>
                  <a:pt x="2230056" y="1979271"/>
                  <a:pt x="2234626" y="1993730"/>
                  <a:pt x="2245489" y="2002420"/>
                </a:cubicBezTo>
                <a:cubicBezTo>
                  <a:pt x="2255016" y="2010042"/>
                  <a:pt x="2269300" y="2008539"/>
                  <a:pt x="2280213" y="2013995"/>
                </a:cubicBezTo>
                <a:cubicBezTo>
                  <a:pt x="2292655" y="2020216"/>
                  <a:pt x="2302495" y="2030923"/>
                  <a:pt x="2314937" y="2037144"/>
                </a:cubicBezTo>
                <a:cubicBezTo>
                  <a:pt x="2325850" y="2042600"/>
                  <a:pt x="2338748" y="2043263"/>
                  <a:pt x="2349661" y="2048719"/>
                </a:cubicBezTo>
                <a:cubicBezTo>
                  <a:pt x="2429594" y="2088685"/>
                  <a:pt x="2334327" y="2059353"/>
                  <a:pt x="2430683" y="2083443"/>
                </a:cubicBezTo>
                <a:cubicBezTo>
                  <a:pt x="2442258" y="2091159"/>
                  <a:pt x="2454545" y="2097902"/>
                  <a:pt x="2465408" y="2106592"/>
                </a:cubicBezTo>
                <a:cubicBezTo>
                  <a:pt x="2473929" y="2113409"/>
                  <a:pt x="2478796" y="2124862"/>
                  <a:pt x="2488557" y="2129742"/>
                </a:cubicBezTo>
                <a:cubicBezTo>
                  <a:pt x="2510382" y="2140655"/>
                  <a:pt x="2534856" y="2145175"/>
                  <a:pt x="2558005" y="2152891"/>
                </a:cubicBezTo>
                <a:cubicBezTo>
                  <a:pt x="2569580" y="2156749"/>
                  <a:pt x="2582577" y="2157698"/>
                  <a:pt x="2592729" y="2164466"/>
                </a:cubicBezTo>
                <a:cubicBezTo>
                  <a:pt x="2604304" y="2172182"/>
                  <a:pt x="2615011" y="2181394"/>
                  <a:pt x="2627453" y="2187615"/>
                </a:cubicBezTo>
                <a:cubicBezTo>
                  <a:pt x="2638366" y="2193071"/>
                  <a:pt x="2651512" y="2193265"/>
                  <a:pt x="2662177" y="2199190"/>
                </a:cubicBezTo>
                <a:cubicBezTo>
                  <a:pt x="2686498" y="2212701"/>
                  <a:pt x="2705231" y="2236690"/>
                  <a:pt x="2731625" y="2245488"/>
                </a:cubicBezTo>
                <a:lnTo>
                  <a:pt x="2801073" y="2268638"/>
                </a:lnTo>
                <a:cubicBezTo>
                  <a:pt x="2808790" y="2276354"/>
                  <a:pt x="2814462" y="2286907"/>
                  <a:pt x="2824223" y="2291787"/>
                </a:cubicBezTo>
                <a:cubicBezTo>
                  <a:pt x="2838451" y="2298901"/>
                  <a:pt x="2855284" y="2298791"/>
                  <a:pt x="2870521" y="2303362"/>
                </a:cubicBezTo>
                <a:cubicBezTo>
                  <a:pt x="2893894" y="2310374"/>
                  <a:pt x="2916820" y="2318795"/>
                  <a:pt x="2939970" y="2326511"/>
                </a:cubicBezTo>
                <a:lnTo>
                  <a:pt x="2974694" y="2338086"/>
                </a:lnTo>
                <a:cubicBezTo>
                  <a:pt x="2982410" y="2349661"/>
                  <a:pt x="2986268" y="2365094"/>
                  <a:pt x="2997843" y="2372810"/>
                </a:cubicBezTo>
                <a:cubicBezTo>
                  <a:pt x="3011079" y="2381634"/>
                  <a:pt x="3028846" y="2380015"/>
                  <a:pt x="3044142" y="2384385"/>
                </a:cubicBezTo>
                <a:cubicBezTo>
                  <a:pt x="3077519" y="2393921"/>
                  <a:pt x="3074693" y="2393872"/>
                  <a:pt x="3102015" y="2407534"/>
                </a:cubicBezTo>
                <a:lnTo>
                  <a:pt x="3102015" y="2743200"/>
                </a:lnTo>
                <a:lnTo>
                  <a:pt x="3102015" y="2743200"/>
                </a:lnTo>
                <a:cubicBezTo>
                  <a:pt x="2963119" y="2739342"/>
                  <a:pt x="2824094" y="2738741"/>
                  <a:pt x="2685326" y="2731625"/>
                </a:cubicBezTo>
                <a:cubicBezTo>
                  <a:pt x="2652909" y="2729963"/>
                  <a:pt x="2643076" y="2710500"/>
                  <a:pt x="2615878" y="2696901"/>
                </a:cubicBezTo>
                <a:cubicBezTo>
                  <a:pt x="2557663" y="2667794"/>
                  <a:pt x="2584685" y="2712010"/>
                  <a:pt x="2511706" y="2639028"/>
                </a:cubicBezTo>
                <a:cubicBezTo>
                  <a:pt x="2455821" y="2583141"/>
                  <a:pt x="2526828" y="2651123"/>
                  <a:pt x="2453833" y="2592729"/>
                </a:cubicBezTo>
                <a:cubicBezTo>
                  <a:pt x="2445311" y="2585912"/>
                  <a:pt x="2440444" y="2574460"/>
                  <a:pt x="2430683" y="2569580"/>
                </a:cubicBezTo>
                <a:cubicBezTo>
                  <a:pt x="2408858" y="2558667"/>
                  <a:pt x="2381538" y="2559965"/>
                  <a:pt x="2361235" y="2546430"/>
                </a:cubicBezTo>
                <a:cubicBezTo>
                  <a:pt x="2338086" y="2530997"/>
                  <a:pt x="2311460" y="2519805"/>
                  <a:pt x="2291787" y="2500132"/>
                </a:cubicBezTo>
                <a:cubicBezTo>
                  <a:pt x="2284071" y="2492415"/>
                  <a:pt x="2277159" y="2483799"/>
                  <a:pt x="2268638" y="2476982"/>
                </a:cubicBezTo>
                <a:cubicBezTo>
                  <a:pt x="2257775" y="2468292"/>
                  <a:pt x="2244777" y="2462523"/>
                  <a:pt x="2233914" y="2453833"/>
                </a:cubicBezTo>
                <a:cubicBezTo>
                  <a:pt x="2198026" y="2425123"/>
                  <a:pt x="2223543" y="2431285"/>
                  <a:pt x="2176040" y="2407534"/>
                </a:cubicBezTo>
                <a:cubicBezTo>
                  <a:pt x="2165127" y="2402078"/>
                  <a:pt x="2152229" y="2401415"/>
                  <a:pt x="2141316" y="2395959"/>
                </a:cubicBezTo>
                <a:cubicBezTo>
                  <a:pt x="2128874" y="2389738"/>
                  <a:pt x="2119034" y="2379031"/>
                  <a:pt x="2106592" y="2372810"/>
                </a:cubicBezTo>
                <a:cubicBezTo>
                  <a:pt x="2095679" y="2367354"/>
                  <a:pt x="2082533" y="2367160"/>
                  <a:pt x="2071868" y="2361235"/>
                </a:cubicBezTo>
                <a:cubicBezTo>
                  <a:pt x="1952468" y="2294902"/>
                  <a:pt x="2046268" y="2329553"/>
                  <a:pt x="1967696" y="2303362"/>
                </a:cubicBezTo>
                <a:cubicBezTo>
                  <a:pt x="1890634" y="2226300"/>
                  <a:pt x="1973628" y="2298941"/>
                  <a:pt x="1898248" y="2257063"/>
                </a:cubicBezTo>
                <a:cubicBezTo>
                  <a:pt x="1873927" y="2243551"/>
                  <a:pt x="1851949" y="2226197"/>
                  <a:pt x="1828800" y="2210764"/>
                </a:cubicBezTo>
                <a:cubicBezTo>
                  <a:pt x="1817225" y="2203048"/>
                  <a:pt x="1803913" y="2197451"/>
                  <a:pt x="1794076" y="2187615"/>
                </a:cubicBezTo>
                <a:cubicBezTo>
                  <a:pt x="1786359" y="2179899"/>
                  <a:pt x="1780284" y="2170081"/>
                  <a:pt x="1770926" y="2164466"/>
                </a:cubicBezTo>
                <a:cubicBezTo>
                  <a:pt x="1760464" y="2158189"/>
                  <a:pt x="1747115" y="2158347"/>
                  <a:pt x="1736202" y="2152891"/>
                </a:cubicBezTo>
                <a:cubicBezTo>
                  <a:pt x="1723760" y="2146670"/>
                  <a:pt x="1712341" y="2138432"/>
                  <a:pt x="1701478" y="2129742"/>
                </a:cubicBezTo>
                <a:cubicBezTo>
                  <a:pt x="1692957" y="2122925"/>
                  <a:pt x="1687687" y="2112207"/>
                  <a:pt x="1678329" y="2106592"/>
                </a:cubicBezTo>
                <a:cubicBezTo>
                  <a:pt x="1667867" y="2100315"/>
                  <a:pt x="1655180" y="2098876"/>
                  <a:pt x="1643605" y="2095018"/>
                </a:cubicBezTo>
                <a:lnTo>
                  <a:pt x="1597306" y="2048719"/>
                </a:lnTo>
                <a:cubicBezTo>
                  <a:pt x="1589590" y="2041002"/>
                  <a:pt x="1580210" y="2034649"/>
                  <a:pt x="1574157" y="2025569"/>
                </a:cubicBezTo>
                <a:cubicBezTo>
                  <a:pt x="1502907" y="1918693"/>
                  <a:pt x="1593830" y="2050160"/>
                  <a:pt x="1527858" y="1967696"/>
                </a:cubicBezTo>
                <a:cubicBezTo>
                  <a:pt x="1469452" y="1894690"/>
                  <a:pt x="1537455" y="1965717"/>
                  <a:pt x="1481559" y="1909823"/>
                </a:cubicBezTo>
                <a:cubicBezTo>
                  <a:pt x="1477701" y="1898248"/>
                  <a:pt x="1475441" y="1886012"/>
                  <a:pt x="1469985" y="1875099"/>
                </a:cubicBezTo>
                <a:cubicBezTo>
                  <a:pt x="1455385" y="1845899"/>
                  <a:pt x="1445215" y="1838755"/>
                  <a:pt x="1423686" y="1817225"/>
                </a:cubicBezTo>
                <a:cubicBezTo>
                  <a:pt x="1388565" y="1711864"/>
                  <a:pt x="1442439" y="1878270"/>
                  <a:pt x="1400537" y="1724628"/>
                </a:cubicBezTo>
                <a:cubicBezTo>
                  <a:pt x="1394116" y="1701086"/>
                  <a:pt x="1385103" y="1678329"/>
                  <a:pt x="1377387" y="1655180"/>
                </a:cubicBezTo>
                <a:cubicBezTo>
                  <a:pt x="1373529" y="1643605"/>
                  <a:pt x="1374440" y="1629083"/>
                  <a:pt x="1365813" y="1620456"/>
                </a:cubicBezTo>
                <a:cubicBezTo>
                  <a:pt x="1287007" y="1541650"/>
                  <a:pt x="1407122" y="1664792"/>
                  <a:pt x="1319514" y="1562582"/>
                </a:cubicBezTo>
                <a:cubicBezTo>
                  <a:pt x="1282090" y="1518921"/>
                  <a:pt x="1279449" y="1520439"/>
                  <a:pt x="1238491" y="1493134"/>
                </a:cubicBezTo>
                <a:cubicBezTo>
                  <a:pt x="1199469" y="1434600"/>
                  <a:pt x="1236525" y="1474789"/>
                  <a:pt x="1180618" y="1446835"/>
                </a:cubicBezTo>
                <a:cubicBezTo>
                  <a:pt x="1168176" y="1440614"/>
                  <a:pt x="1158336" y="1429907"/>
                  <a:pt x="1145894" y="1423686"/>
                </a:cubicBezTo>
                <a:cubicBezTo>
                  <a:pt x="1134981" y="1418230"/>
                  <a:pt x="1122083" y="1417567"/>
                  <a:pt x="1111170" y="1412111"/>
                </a:cubicBezTo>
                <a:cubicBezTo>
                  <a:pt x="1098727" y="1405890"/>
                  <a:pt x="1089231" y="1394442"/>
                  <a:pt x="1076445" y="1388962"/>
                </a:cubicBezTo>
                <a:cubicBezTo>
                  <a:pt x="1061824" y="1382696"/>
                  <a:pt x="1045443" y="1381757"/>
                  <a:pt x="1030147" y="1377387"/>
                </a:cubicBezTo>
                <a:cubicBezTo>
                  <a:pt x="1018416" y="1374035"/>
                  <a:pt x="1006998" y="1369671"/>
                  <a:pt x="995423" y="1365813"/>
                </a:cubicBezTo>
                <a:cubicBezTo>
                  <a:pt x="923327" y="1293717"/>
                  <a:pt x="1027703" y="1391191"/>
                  <a:pt x="937549" y="1331088"/>
                </a:cubicBezTo>
                <a:cubicBezTo>
                  <a:pt x="923929" y="1322008"/>
                  <a:pt x="915746" y="1306414"/>
                  <a:pt x="902825" y="1296364"/>
                </a:cubicBezTo>
                <a:cubicBezTo>
                  <a:pt x="843126" y="1249932"/>
                  <a:pt x="851044" y="1255955"/>
                  <a:pt x="798653" y="1238491"/>
                </a:cubicBezTo>
                <a:cubicBezTo>
                  <a:pt x="687880" y="1127718"/>
                  <a:pt x="829711" y="1259196"/>
                  <a:pt x="729205" y="1192192"/>
                </a:cubicBezTo>
                <a:cubicBezTo>
                  <a:pt x="715585" y="1183112"/>
                  <a:pt x="707056" y="1167947"/>
                  <a:pt x="694481" y="1157468"/>
                </a:cubicBezTo>
                <a:cubicBezTo>
                  <a:pt x="683794" y="1148562"/>
                  <a:pt x="670620" y="1143009"/>
                  <a:pt x="659757" y="1134319"/>
                </a:cubicBezTo>
                <a:cubicBezTo>
                  <a:pt x="651236" y="1127502"/>
                  <a:pt x="645966" y="1116784"/>
                  <a:pt x="636608" y="1111169"/>
                </a:cubicBezTo>
                <a:cubicBezTo>
                  <a:pt x="626146" y="1104892"/>
                  <a:pt x="613458" y="1103453"/>
                  <a:pt x="601883" y="1099595"/>
                </a:cubicBezTo>
                <a:cubicBezTo>
                  <a:pt x="594167" y="1088020"/>
                  <a:pt x="587787" y="1075433"/>
                  <a:pt x="578734" y="1064871"/>
                </a:cubicBezTo>
                <a:cubicBezTo>
                  <a:pt x="564530" y="1048300"/>
                  <a:pt x="532435" y="1018572"/>
                  <a:pt x="532435" y="1018572"/>
                </a:cubicBezTo>
                <a:cubicBezTo>
                  <a:pt x="499648" y="920205"/>
                  <a:pt x="545376" y="1040140"/>
                  <a:pt x="497711" y="960699"/>
                </a:cubicBezTo>
                <a:cubicBezTo>
                  <a:pt x="484561" y="938783"/>
                  <a:pt x="476898" y="870544"/>
                  <a:pt x="474562" y="856526"/>
                </a:cubicBezTo>
                <a:cubicBezTo>
                  <a:pt x="470704" y="798653"/>
                  <a:pt x="469059" y="740589"/>
                  <a:pt x="462987" y="682906"/>
                </a:cubicBezTo>
                <a:cubicBezTo>
                  <a:pt x="460295" y="657332"/>
                  <a:pt x="433742" y="583595"/>
                  <a:pt x="428263" y="567159"/>
                </a:cubicBezTo>
                <a:lnTo>
                  <a:pt x="405114" y="497711"/>
                </a:lnTo>
                <a:lnTo>
                  <a:pt x="381964" y="474562"/>
                </a:lnTo>
                <a:cubicBezTo>
                  <a:pt x="378106" y="462987"/>
                  <a:pt x="376667" y="450300"/>
                  <a:pt x="370390" y="439838"/>
                </a:cubicBezTo>
                <a:cubicBezTo>
                  <a:pt x="364775" y="430480"/>
                  <a:pt x="354057" y="425210"/>
                  <a:pt x="347240" y="416688"/>
                </a:cubicBezTo>
                <a:cubicBezTo>
                  <a:pt x="338550" y="405825"/>
                  <a:pt x="330312" y="394406"/>
                  <a:pt x="324091" y="381964"/>
                </a:cubicBezTo>
                <a:cubicBezTo>
                  <a:pt x="318635" y="371051"/>
                  <a:pt x="319284" y="357392"/>
                  <a:pt x="312516" y="347240"/>
                </a:cubicBezTo>
                <a:cubicBezTo>
                  <a:pt x="303436" y="333620"/>
                  <a:pt x="287842" y="325437"/>
                  <a:pt x="277792" y="312516"/>
                </a:cubicBezTo>
                <a:cubicBezTo>
                  <a:pt x="260711" y="290555"/>
                  <a:pt x="240292" y="269462"/>
                  <a:pt x="231494" y="243068"/>
                </a:cubicBezTo>
                <a:cubicBezTo>
                  <a:pt x="227636" y="231493"/>
                  <a:pt x="225375" y="219257"/>
                  <a:pt x="219919" y="208344"/>
                </a:cubicBezTo>
                <a:cubicBezTo>
                  <a:pt x="205317" y="179139"/>
                  <a:pt x="195154" y="172004"/>
                  <a:pt x="173620" y="150471"/>
                </a:cubicBezTo>
                <a:cubicBezTo>
                  <a:pt x="169762" y="138896"/>
                  <a:pt x="167501" y="126660"/>
                  <a:pt x="162045" y="115747"/>
                </a:cubicBezTo>
                <a:cubicBezTo>
                  <a:pt x="144416" y="80490"/>
                  <a:pt x="121077" y="63204"/>
                  <a:pt x="92597" y="34724"/>
                </a:cubicBezTo>
                <a:cubicBezTo>
                  <a:pt x="51773" y="-6100"/>
                  <a:pt x="72514" y="7321"/>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 in | Sign Up Upload Clip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429" y="3132386"/>
            <a:ext cx="452739" cy="507513"/>
          </a:xfrm>
          <a:prstGeom prst="rect">
            <a:avLst/>
          </a:prstGeom>
        </p:spPr>
      </p:pic>
      <p:sp>
        <p:nvSpPr>
          <p:cNvPr id="12" name="Freeform 11"/>
          <p:cNvSpPr/>
          <p:nvPr/>
        </p:nvSpPr>
        <p:spPr>
          <a:xfrm>
            <a:off x="5322476" y="3276198"/>
            <a:ext cx="3036220" cy="3576108"/>
          </a:xfrm>
          <a:custGeom>
            <a:avLst/>
            <a:gdLst>
              <a:gd name="connsiteX0" fmla="*/ 0 w 3009418"/>
              <a:gd name="connsiteY0" fmla="*/ 12040 h 3507595"/>
              <a:gd name="connsiteX1" fmla="*/ 567160 w 3009418"/>
              <a:gd name="connsiteY1" fmla="*/ 35190 h 3507595"/>
              <a:gd name="connsiteX2" fmla="*/ 567160 w 3009418"/>
              <a:gd name="connsiteY2" fmla="*/ 35190 h 3507595"/>
              <a:gd name="connsiteX3" fmla="*/ 544011 w 3009418"/>
              <a:gd name="connsiteY3" fmla="*/ 139362 h 3507595"/>
              <a:gd name="connsiteX4" fmla="*/ 520861 w 3009418"/>
              <a:gd name="connsiteY4" fmla="*/ 208810 h 3507595"/>
              <a:gd name="connsiteX5" fmla="*/ 509287 w 3009418"/>
              <a:gd name="connsiteY5" fmla="*/ 243534 h 3507595"/>
              <a:gd name="connsiteX6" fmla="*/ 544011 w 3009418"/>
              <a:gd name="connsiteY6" fmla="*/ 451878 h 3507595"/>
              <a:gd name="connsiteX7" fmla="*/ 567160 w 3009418"/>
              <a:gd name="connsiteY7" fmla="*/ 475028 h 3507595"/>
              <a:gd name="connsiteX8" fmla="*/ 590309 w 3009418"/>
              <a:gd name="connsiteY8" fmla="*/ 544476 h 3507595"/>
              <a:gd name="connsiteX9" fmla="*/ 613459 w 3009418"/>
              <a:gd name="connsiteY9" fmla="*/ 567625 h 3507595"/>
              <a:gd name="connsiteX10" fmla="*/ 682907 w 3009418"/>
              <a:gd name="connsiteY10" fmla="*/ 660222 h 3507595"/>
              <a:gd name="connsiteX11" fmla="*/ 706056 w 3009418"/>
              <a:gd name="connsiteY11" fmla="*/ 752820 h 3507595"/>
              <a:gd name="connsiteX12" fmla="*/ 729205 w 3009418"/>
              <a:gd name="connsiteY12" fmla="*/ 845417 h 3507595"/>
              <a:gd name="connsiteX13" fmla="*/ 740780 w 3009418"/>
              <a:gd name="connsiteY13" fmla="*/ 891716 h 3507595"/>
              <a:gd name="connsiteX14" fmla="*/ 763930 w 3009418"/>
              <a:gd name="connsiteY14" fmla="*/ 961164 h 3507595"/>
              <a:gd name="connsiteX15" fmla="*/ 798654 w 3009418"/>
              <a:gd name="connsiteY15" fmla="*/ 1065336 h 3507595"/>
              <a:gd name="connsiteX16" fmla="*/ 810228 w 3009418"/>
              <a:gd name="connsiteY16" fmla="*/ 1100060 h 3507595"/>
              <a:gd name="connsiteX17" fmla="*/ 821803 w 3009418"/>
              <a:gd name="connsiteY17" fmla="*/ 1134784 h 3507595"/>
              <a:gd name="connsiteX18" fmla="*/ 856527 w 3009418"/>
              <a:gd name="connsiteY18" fmla="*/ 1273681 h 3507595"/>
              <a:gd name="connsiteX19" fmla="*/ 902826 w 3009418"/>
              <a:gd name="connsiteY19" fmla="*/ 1331554 h 3507595"/>
              <a:gd name="connsiteX20" fmla="*/ 914400 w 3009418"/>
              <a:gd name="connsiteY20" fmla="*/ 1366278 h 3507595"/>
              <a:gd name="connsiteX21" fmla="*/ 972274 w 3009418"/>
              <a:gd name="connsiteY21" fmla="*/ 1424152 h 3507595"/>
              <a:gd name="connsiteX22" fmla="*/ 995423 w 3009418"/>
              <a:gd name="connsiteY22" fmla="*/ 1458876 h 3507595"/>
              <a:gd name="connsiteX23" fmla="*/ 1018573 w 3009418"/>
              <a:gd name="connsiteY23" fmla="*/ 1482025 h 3507595"/>
              <a:gd name="connsiteX24" fmla="*/ 1064871 w 3009418"/>
              <a:gd name="connsiteY24" fmla="*/ 1551473 h 3507595"/>
              <a:gd name="connsiteX25" fmla="*/ 1088021 w 3009418"/>
              <a:gd name="connsiteY25" fmla="*/ 1586197 h 3507595"/>
              <a:gd name="connsiteX26" fmla="*/ 1157469 w 3009418"/>
              <a:gd name="connsiteY26" fmla="*/ 1701944 h 3507595"/>
              <a:gd name="connsiteX27" fmla="*/ 1192193 w 3009418"/>
              <a:gd name="connsiteY27" fmla="*/ 1748243 h 3507595"/>
              <a:gd name="connsiteX28" fmla="*/ 1215342 w 3009418"/>
              <a:gd name="connsiteY28" fmla="*/ 1782967 h 3507595"/>
              <a:gd name="connsiteX29" fmla="*/ 1250066 w 3009418"/>
              <a:gd name="connsiteY29" fmla="*/ 1794541 h 3507595"/>
              <a:gd name="connsiteX30" fmla="*/ 1261641 w 3009418"/>
              <a:gd name="connsiteY30" fmla="*/ 1829265 h 3507595"/>
              <a:gd name="connsiteX31" fmla="*/ 1307940 w 3009418"/>
              <a:gd name="connsiteY31" fmla="*/ 1875564 h 3507595"/>
              <a:gd name="connsiteX32" fmla="*/ 1331089 w 3009418"/>
              <a:gd name="connsiteY32" fmla="*/ 1898714 h 3507595"/>
              <a:gd name="connsiteX33" fmla="*/ 1365813 w 3009418"/>
              <a:gd name="connsiteY33" fmla="*/ 1921863 h 3507595"/>
              <a:gd name="connsiteX34" fmla="*/ 1423687 w 3009418"/>
              <a:gd name="connsiteY34" fmla="*/ 1979736 h 3507595"/>
              <a:gd name="connsiteX35" fmla="*/ 1446836 w 3009418"/>
              <a:gd name="connsiteY35" fmla="*/ 2002886 h 3507595"/>
              <a:gd name="connsiteX36" fmla="*/ 1469985 w 3009418"/>
              <a:gd name="connsiteY36" fmla="*/ 2037610 h 3507595"/>
              <a:gd name="connsiteX37" fmla="*/ 1504709 w 3009418"/>
              <a:gd name="connsiteY37" fmla="*/ 2060759 h 3507595"/>
              <a:gd name="connsiteX38" fmla="*/ 1527859 w 3009418"/>
              <a:gd name="connsiteY38" fmla="*/ 2083909 h 3507595"/>
              <a:gd name="connsiteX39" fmla="*/ 1562583 w 3009418"/>
              <a:gd name="connsiteY39" fmla="*/ 2095483 h 3507595"/>
              <a:gd name="connsiteX40" fmla="*/ 1632031 w 3009418"/>
              <a:gd name="connsiteY40" fmla="*/ 2141782 h 3507595"/>
              <a:gd name="connsiteX41" fmla="*/ 1666755 w 3009418"/>
              <a:gd name="connsiteY41" fmla="*/ 2164931 h 3507595"/>
              <a:gd name="connsiteX42" fmla="*/ 1747778 w 3009418"/>
              <a:gd name="connsiteY42" fmla="*/ 2234379 h 3507595"/>
              <a:gd name="connsiteX43" fmla="*/ 1759352 w 3009418"/>
              <a:gd name="connsiteY43" fmla="*/ 2269103 h 3507595"/>
              <a:gd name="connsiteX44" fmla="*/ 1782502 w 3009418"/>
              <a:gd name="connsiteY44" fmla="*/ 2292253 h 3507595"/>
              <a:gd name="connsiteX45" fmla="*/ 1840375 w 3009418"/>
              <a:gd name="connsiteY45" fmla="*/ 2396425 h 3507595"/>
              <a:gd name="connsiteX46" fmla="*/ 1875099 w 3009418"/>
              <a:gd name="connsiteY46" fmla="*/ 2419574 h 3507595"/>
              <a:gd name="connsiteX47" fmla="*/ 1921398 w 3009418"/>
              <a:gd name="connsiteY47" fmla="*/ 2465873 h 3507595"/>
              <a:gd name="connsiteX48" fmla="*/ 1956122 w 3009418"/>
              <a:gd name="connsiteY48" fmla="*/ 2500597 h 3507595"/>
              <a:gd name="connsiteX49" fmla="*/ 2025570 w 3009418"/>
              <a:gd name="connsiteY49" fmla="*/ 2546896 h 3507595"/>
              <a:gd name="connsiteX50" fmla="*/ 2060294 w 3009418"/>
              <a:gd name="connsiteY50" fmla="*/ 2570045 h 3507595"/>
              <a:gd name="connsiteX51" fmla="*/ 2129742 w 3009418"/>
              <a:gd name="connsiteY51" fmla="*/ 2593195 h 3507595"/>
              <a:gd name="connsiteX52" fmla="*/ 2176041 w 3009418"/>
              <a:gd name="connsiteY52" fmla="*/ 2651068 h 3507595"/>
              <a:gd name="connsiteX53" fmla="*/ 2199190 w 3009418"/>
              <a:gd name="connsiteY53" fmla="*/ 2720516 h 3507595"/>
              <a:gd name="connsiteX54" fmla="*/ 2245489 w 3009418"/>
              <a:gd name="connsiteY54" fmla="*/ 2778390 h 3507595"/>
              <a:gd name="connsiteX55" fmla="*/ 2257064 w 3009418"/>
              <a:gd name="connsiteY55" fmla="*/ 2813114 h 3507595"/>
              <a:gd name="connsiteX56" fmla="*/ 2291788 w 3009418"/>
              <a:gd name="connsiteY56" fmla="*/ 2847838 h 3507595"/>
              <a:gd name="connsiteX57" fmla="*/ 2314937 w 3009418"/>
              <a:gd name="connsiteY57" fmla="*/ 2894136 h 3507595"/>
              <a:gd name="connsiteX58" fmla="*/ 2338087 w 3009418"/>
              <a:gd name="connsiteY58" fmla="*/ 2917286 h 3507595"/>
              <a:gd name="connsiteX59" fmla="*/ 2384385 w 3009418"/>
              <a:gd name="connsiteY59" fmla="*/ 2986734 h 3507595"/>
              <a:gd name="connsiteX60" fmla="*/ 2407535 w 3009418"/>
              <a:gd name="connsiteY60" fmla="*/ 3009883 h 3507595"/>
              <a:gd name="connsiteX61" fmla="*/ 2453833 w 3009418"/>
              <a:gd name="connsiteY61" fmla="*/ 3067757 h 3507595"/>
              <a:gd name="connsiteX62" fmla="*/ 2465408 w 3009418"/>
              <a:gd name="connsiteY62" fmla="*/ 3102481 h 3507595"/>
              <a:gd name="connsiteX63" fmla="*/ 2500132 w 3009418"/>
              <a:gd name="connsiteY63" fmla="*/ 3125630 h 3507595"/>
              <a:gd name="connsiteX64" fmla="*/ 2581155 w 3009418"/>
              <a:gd name="connsiteY64" fmla="*/ 3183503 h 3507595"/>
              <a:gd name="connsiteX65" fmla="*/ 2685327 w 3009418"/>
              <a:gd name="connsiteY65" fmla="*/ 3229802 h 3507595"/>
              <a:gd name="connsiteX66" fmla="*/ 2731626 w 3009418"/>
              <a:gd name="connsiteY66" fmla="*/ 3276101 h 3507595"/>
              <a:gd name="connsiteX67" fmla="*/ 2766350 w 3009418"/>
              <a:gd name="connsiteY67" fmla="*/ 3299250 h 3507595"/>
              <a:gd name="connsiteX68" fmla="*/ 2847373 w 3009418"/>
              <a:gd name="connsiteY68" fmla="*/ 3357124 h 3507595"/>
              <a:gd name="connsiteX69" fmla="*/ 2905246 w 3009418"/>
              <a:gd name="connsiteY69" fmla="*/ 3414997 h 3507595"/>
              <a:gd name="connsiteX70" fmla="*/ 2951545 w 3009418"/>
              <a:gd name="connsiteY70" fmla="*/ 3461296 h 3507595"/>
              <a:gd name="connsiteX71" fmla="*/ 2986269 w 3009418"/>
              <a:gd name="connsiteY71" fmla="*/ 3496020 h 3507595"/>
              <a:gd name="connsiteX72" fmla="*/ 3009418 w 3009418"/>
              <a:gd name="connsiteY72" fmla="*/ 3507595 h 3507595"/>
              <a:gd name="connsiteX73" fmla="*/ 2095018 w 3009418"/>
              <a:gd name="connsiteY73" fmla="*/ 3507595 h 3507595"/>
              <a:gd name="connsiteX74" fmla="*/ 2025570 w 3009418"/>
              <a:gd name="connsiteY74" fmla="*/ 3426572 h 3507595"/>
              <a:gd name="connsiteX75" fmla="*/ 2002421 w 3009418"/>
              <a:gd name="connsiteY75" fmla="*/ 3403422 h 3507595"/>
              <a:gd name="connsiteX76" fmla="*/ 1956122 w 3009418"/>
              <a:gd name="connsiteY76" fmla="*/ 3345549 h 3507595"/>
              <a:gd name="connsiteX77" fmla="*/ 1886674 w 3009418"/>
              <a:gd name="connsiteY77" fmla="*/ 3264526 h 3507595"/>
              <a:gd name="connsiteX78" fmla="*/ 1851950 w 3009418"/>
              <a:gd name="connsiteY78" fmla="*/ 3252952 h 3507595"/>
              <a:gd name="connsiteX79" fmla="*/ 1794076 w 3009418"/>
              <a:gd name="connsiteY79" fmla="*/ 3218228 h 3507595"/>
              <a:gd name="connsiteX80" fmla="*/ 1747778 w 3009418"/>
              <a:gd name="connsiteY80" fmla="*/ 3160354 h 3507595"/>
              <a:gd name="connsiteX81" fmla="*/ 1701479 w 3009418"/>
              <a:gd name="connsiteY81" fmla="*/ 3114055 h 3507595"/>
              <a:gd name="connsiteX82" fmla="*/ 1689904 w 3009418"/>
              <a:gd name="connsiteY82" fmla="*/ 3067757 h 3507595"/>
              <a:gd name="connsiteX83" fmla="*/ 1632031 w 3009418"/>
              <a:gd name="connsiteY83" fmla="*/ 3021458 h 3507595"/>
              <a:gd name="connsiteX84" fmla="*/ 1620456 w 3009418"/>
              <a:gd name="connsiteY84" fmla="*/ 2986734 h 3507595"/>
              <a:gd name="connsiteX85" fmla="*/ 1574157 w 3009418"/>
              <a:gd name="connsiteY85" fmla="*/ 2940435 h 3507595"/>
              <a:gd name="connsiteX86" fmla="*/ 1516284 w 3009418"/>
              <a:gd name="connsiteY86" fmla="*/ 2859412 h 3507595"/>
              <a:gd name="connsiteX87" fmla="*/ 1493135 w 3009418"/>
              <a:gd name="connsiteY87" fmla="*/ 2824688 h 3507595"/>
              <a:gd name="connsiteX88" fmla="*/ 1481560 w 3009418"/>
              <a:gd name="connsiteY88" fmla="*/ 2789964 h 3507595"/>
              <a:gd name="connsiteX89" fmla="*/ 1446836 w 3009418"/>
              <a:gd name="connsiteY89" fmla="*/ 2766815 h 3507595"/>
              <a:gd name="connsiteX90" fmla="*/ 1412112 w 3009418"/>
              <a:gd name="connsiteY90" fmla="*/ 2708941 h 3507595"/>
              <a:gd name="connsiteX91" fmla="*/ 1365813 w 3009418"/>
              <a:gd name="connsiteY91" fmla="*/ 2651068 h 3507595"/>
              <a:gd name="connsiteX92" fmla="*/ 1319514 w 3009418"/>
              <a:gd name="connsiteY92" fmla="*/ 2593195 h 3507595"/>
              <a:gd name="connsiteX93" fmla="*/ 1307940 w 3009418"/>
              <a:gd name="connsiteY93" fmla="*/ 2558471 h 3507595"/>
              <a:gd name="connsiteX94" fmla="*/ 1284790 w 3009418"/>
              <a:gd name="connsiteY94" fmla="*/ 2535321 h 3507595"/>
              <a:gd name="connsiteX95" fmla="*/ 1215342 w 3009418"/>
              <a:gd name="connsiteY95" fmla="*/ 2442724 h 3507595"/>
              <a:gd name="connsiteX96" fmla="*/ 1203768 w 3009418"/>
              <a:gd name="connsiteY96" fmla="*/ 2408000 h 3507595"/>
              <a:gd name="connsiteX97" fmla="*/ 1180618 w 3009418"/>
              <a:gd name="connsiteY97" fmla="*/ 2384850 h 3507595"/>
              <a:gd name="connsiteX98" fmla="*/ 1157469 w 3009418"/>
              <a:gd name="connsiteY98" fmla="*/ 2350126 h 3507595"/>
              <a:gd name="connsiteX99" fmla="*/ 1134319 w 3009418"/>
              <a:gd name="connsiteY99" fmla="*/ 2326977 h 3507595"/>
              <a:gd name="connsiteX100" fmla="*/ 1111170 w 3009418"/>
              <a:gd name="connsiteY100" fmla="*/ 2292253 h 3507595"/>
              <a:gd name="connsiteX101" fmla="*/ 1099595 w 3009418"/>
              <a:gd name="connsiteY101" fmla="*/ 2257529 h 3507595"/>
              <a:gd name="connsiteX102" fmla="*/ 1064871 w 3009418"/>
              <a:gd name="connsiteY102" fmla="*/ 2234379 h 3507595"/>
              <a:gd name="connsiteX103" fmla="*/ 995423 w 3009418"/>
              <a:gd name="connsiteY103" fmla="*/ 2141782 h 3507595"/>
              <a:gd name="connsiteX104" fmla="*/ 983849 w 3009418"/>
              <a:gd name="connsiteY104" fmla="*/ 2107058 h 3507595"/>
              <a:gd name="connsiteX105" fmla="*/ 902826 w 3009418"/>
              <a:gd name="connsiteY105" fmla="*/ 2037610 h 3507595"/>
              <a:gd name="connsiteX106" fmla="*/ 810228 w 3009418"/>
              <a:gd name="connsiteY106" fmla="*/ 1956587 h 3507595"/>
              <a:gd name="connsiteX107" fmla="*/ 787079 w 3009418"/>
              <a:gd name="connsiteY107" fmla="*/ 1921863 h 3507595"/>
              <a:gd name="connsiteX108" fmla="*/ 729205 w 3009418"/>
              <a:gd name="connsiteY108" fmla="*/ 1875564 h 3507595"/>
              <a:gd name="connsiteX109" fmla="*/ 706056 w 3009418"/>
              <a:gd name="connsiteY109" fmla="*/ 1840840 h 3507595"/>
              <a:gd name="connsiteX110" fmla="*/ 694481 w 3009418"/>
              <a:gd name="connsiteY110" fmla="*/ 1806116 h 3507595"/>
              <a:gd name="connsiteX111" fmla="*/ 659757 w 3009418"/>
              <a:gd name="connsiteY111" fmla="*/ 1782967 h 3507595"/>
              <a:gd name="connsiteX112" fmla="*/ 636608 w 3009418"/>
              <a:gd name="connsiteY112" fmla="*/ 1713519 h 3507595"/>
              <a:gd name="connsiteX113" fmla="*/ 567160 w 3009418"/>
              <a:gd name="connsiteY113" fmla="*/ 1620921 h 3507595"/>
              <a:gd name="connsiteX114" fmla="*/ 544011 w 3009418"/>
              <a:gd name="connsiteY114" fmla="*/ 1586197 h 3507595"/>
              <a:gd name="connsiteX115" fmla="*/ 497712 w 3009418"/>
              <a:gd name="connsiteY115" fmla="*/ 1539898 h 3507595"/>
              <a:gd name="connsiteX116" fmla="*/ 462988 w 3009418"/>
              <a:gd name="connsiteY116" fmla="*/ 1470450 h 3507595"/>
              <a:gd name="connsiteX117" fmla="*/ 405114 w 3009418"/>
              <a:gd name="connsiteY117" fmla="*/ 1412577 h 3507595"/>
              <a:gd name="connsiteX118" fmla="*/ 370390 w 3009418"/>
              <a:gd name="connsiteY118" fmla="*/ 1377853 h 3507595"/>
              <a:gd name="connsiteX119" fmla="*/ 347241 w 3009418"/>
              <a:gd name="connsiteY119" fmla="*/ 1354703 h 3507595"/>
              <a:gd name="connsiteX120" fmla="*/ 300942 w 3009418"/>
              <a:gd name="connsiteY120" fmla="*/ 1296830 h 3507595"/>
              <a:gd name="connsiteX121" fmla="*/ 254643 w 3009418"/>
              <a:gd name="connsiteY121" fmla="*/ 1238957 h 3507595"/>
              <a:gd name="connsiteX122" fmla="*/ 219919 w 3009418"/>
              <a:gd name="connsiteY122" fmla="*/ 1181083 h 3507595"/>
              <a:gd name="connsiteX123" fmla="*/ 150471 w 3009418"/>
              <a:gd name="connsiteY123" fmla="*/ 1088486 h 3507595"/>
              <a:gd name="connsiteX124" fmla="*/ 115747 w 3009418"/>
              <a:gd name="connsiteY124" fmla="*/ 1030612 h 3507595"/>
              <a:gd name="connsiteX125" fmla="*/ 92598 w 3009418"/>
              <a:gd name="connsiteY125" fmla="*/ 949590 h 3507595"/>
              <a:gd name="connsiteX126" fmla="*/ 92598 w 3009418"/>
              <a:gd name="connsiteY126" fmla="*/ 359281 h 3507595"/>
              <a:gd name="connsiteX127" fmla="*/ 81023 w 3009418"/>
              <a:gd name="connsiteY127" fmla="*/ 312982 h 3507595"/>
              <a:gd name="connsiteX128" fmla="*/ 57874 w 3009418"/>
              <a:gd name="connsiteY128" fmla="*/ 243534 h 3507595"/>
              <a:gd name="connsiteX129" fmla="*/ 69449 w 3009418"/>
              <a:gd name="connsiteY129" fmla="*/ 12040 h 3507595"/>
              <a:gd name="connsiteX130" fmla="*/ 104173 w 3009418"/>
              <a:gd name="connsiteY130" fmla="*/ 465 h 3507595"/>
              <a:gd name="connsiteX131" fmla="*/ 173621 w 3009418"/>
              <a:gd name="connsiteY131" fmla="*/ 23615 h 3507595"/>
              <a:gd name="connsiteX132" fmla="*/ 208345 w 3009418"/>
              <a:gd name="connsiteY132" fmla="*/ 35190 h 3507595"/>
              <a:gd name="connsiteX133" fmla="*/ 0 w 3009418"/>
              <a:gd name="connsiteY133" fmla="*/ 12040 h 350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009418" h="3507595">
                <a:moveTo>
                  <a:pt x="0" y="12040"/>
                </a:moveTo>
                <a:lnTo>
                  <a:pt x="567160" y="35190"/>
                </a:lnTo>
                <a:lnTo>
                  <a:pt x="567160" y="35190"/>
                </a:lnTo>
                <a:cubicBezTo>
                  <a:pt x="559444" y="69914"/>
                  <a:pt x="553176" y="104992"/>
                  <a:pt x="544011" y="139362"/>
                </a:cubicBezTo>
                <a:cubicBezTo>
                  <a:pt x="537724" y="162940"/>
                  <a:pt x="528577" y="185661"/>
                  <a:pt x="520861" y="208810"/>
                </a:cubicBezTo>
                <a:lnTo>
                  <a:pt x="509287" y="243534"/>
                </a:lnTo>
                <a:cubicBezTo>
                  <a:pt x="509789" y="249560"/>
                  <a:pt x="513048" y="420914"/>
                  <a:pt x="544011" y="451878"/>
                </a:cubicBezTo>
                <a:lnTo>
                  <a:pt x="567160" y="475028"/>
                </a:lnTo>
                <a:cubicBezTo>
                  <a:pt x="574876" y="498177"/>
                  <a:pt x="573054" y="527222"/>
                  <a:pt x="590309" y="544476"/>
                </a:cubicBezTo>
                <a:cubicBezTo>
                  <a:pt x="598026" y="552192"/>
                  <a:pt x="606911" y="558895"/>
                  <a:pt x="613459" y="567625"/>
                </a:cubicBezTo>
                <a:cubicBezTo>
                  <a:pt x="691987" y="672329"/>
                  <a:pt x="629816" y="607133"/>
                  <a:pt x="682907" y="660222"/>
                </a:cubicBezTo>
                <a:cubicBezTo>
                  <a:pt x="711219" y="801794"/>
                  <a:pt x="679363" y="654945"/>
                  <a:pt x="706056" y="752820"/>
                </a:cubicBezTo>
                <a:cubicBezTo>
                  <a:pt x="714427" y="783515"/>
                  <a:pt x="721489" y="814551"/>
                  <a:pt x="729205" y="845417"/>
                </a:cubicBezTo>
                <a:cubicBezTo>
                  <a:pt x="733063" y="860850"/>
                  <a:pt x="735749" y="876624"/>
                  <a:pt x="740780" y="891716"/>
                </a:cubicBezTo>
                <a:lnTo>
                  <a:pt x="763930" y="961164"/>
                </a:lnTo>
                <a:lnTo>
                  <a:pt x="798654" y="1065336"/>
                </a:lnTo>
                <a:lnTo>
                  <a:pt x="810228" y="1100060"/>
                </a:lnTo>
                <a:lnTo>
                  <a:pt x="821803" y="1134784"/>
                </a:lnTo>
                <a:cubicBezTo>
                  <a:pt x="827589" y="1169497"/>
                  <a:pt x="836147" y="1243111"/>
                  <a:pt x="856527" y="1273681"/>
                </a:cubicBezTo>
                <a:cubicBezTo>
                  <a:pt x="885729" y="1317485"/>
                  <a:pt x="869839" y="1298569"/>
                  <a:pt x="902826" y="1331554"/>
                </a:cubicBezTo>
                <a:cubicBezTo>
                  <a:pt x="906684" y="1343129"/>
                  <a:pt x="907080" y="1356517"/>
                  <a:pt x="914400" y="1366278"/>
                </a:cubicBezTo>
                <a:cubicBezTo>
                  <a:pt x="930769" y="1388104"/>
                  <a:pt x="957141" y="1401452"/>
                  <a:pt x="972274" y="1424152"/>
                </a:cubicBezTo>
                <a:cubicBezTo>
                  <a:pt x="979990" y="1435727"/>
                  <a:pt x="986733" y="1448013"/>
                  <a:pt x="995423" y="1458876"/>
                </a:cubicBezTo>
                <a:cubicBezTo>
                  <a:pt x="1002240" y="1467397"/>
                  <a:pt x="1012025" y="1473295"/>
                  <a:pt x="1018573" y="1482025"/>
                </a:cubicBezTo>
                <a:cubicBezTo>
                  <a:pt x="1035266" y="1504283"/>
                  <a:pt x="1049438" y="1528324"/>
                  <a:pt x="1064871" y="1551473"/>
                </a:cubicBezTo>
                <a:lnTo>
                  <a:pt x="1088021" y="1586197"/>
                </a:lnTo>
                <a:cubicBezTo>
                  <a:pt x="1132283" y="1718984"/>
                  <a:pt x="1081205" y="1600258"/>
                  <a:pt x="1157469" y="1701944"/>
                </a:cubicBezTo>
                <a:cubicBezTo>
                  <a:pt x="1169044" y="1717377"/>
                  <a:pt x="1180980" y="1732545"/>
                  <a:pt x="1192193" y="1748243"/>
                </a:cubicBezTo>
                <a:cubicBezTo>
                  <a:pt x="1200279" y="1759563"/>
                  <a:pt x="1204479" y="1774277"/>
                  <a:pt x="1215342" y="1782967"/>
                </a:cubicBezTo>
                <a:cubicBezTo>
                  <a:pt x="1224869" y="1790589"/>
                  <a:pt x="1238491" y="1790683"/>
                  <a:pt x="1250066" y="1794541"/>
                </a:cubicBezTo>
                <a:cubicBezTo>
                  <a:pt x="1253924" y="1806116"/>
                  <a:pt x="1254549" y="1819337"/>
                  <a:pt x="1261641" y="1829265"/>
                </a:cubicBezTo>
                <a:cubicBezTo>
                  <a:pt x="1274327" y="1847025"/>
                  <a:pt x="1292507" y="1860131"/>
                  <a:pt x="1307940" y="1875564"/>
                </a:cubicBezTo>
                <a:cubicBezTo>
                  <a:pt x="1315656" y="1883281"/>
                  <a:pt x="1322009" y="1892661"/>
                  <a:pt x="1331089" y="1898714"/>
                </a:cubicBezTo>
                <a:cubicBezTo>
                  <a:pt x="1342664" y="1906430"/>
                  <a:pt x="1355344" y="1912703"/>
                  <a:pt x="1365813" y="1921863"/>
                </a:cubicBezTo>
                <a:cubicBezTo>
                  <a:pt x="1386345" y="1939828"/>
                  <a:pt x="1404396" y="1960445"/>
                  <a:pt x="1423687" y="1979736"/>
                </a:cubicBezTo>
                <a:cubicBezTo>
                  <a:pt x="1431404" y="1987453"/>
                  <a:pt x="1440783" y="1993806"/>
                  <a:pt x="1446836" y="2002886"/>
                </a:cubicBezTo>
                <a:cubicBezTo>
                  <a:pt x="1454552" y="2014461"/>
                  <a:pt x="1460148" y="2027773"/>
                  <a:pt x="1469985" y="2037610"/>
                </a:cubicBezTo>
                <a:cubicBezTo>
                  <a:pt x="1479822" y="2047447"/>
                  <a:pt x="1493846" y="2052069"/>
                  <a:pt x="1504709" y="2060759"/>
                </a:cubicBezTo>
                <a:cubicBezTo>
                  <a:pt x="1513231" y="2067576"/>
                  <a:pt x="1518501" y="2078294"/>
                  <a:pt x="1527859" y="2083909"/>
                </a:cubicBezTo>
                <a:cubicBezTo>
                  <a:pt x="1538321" y="2090186"/>
                  <a:pt x="1551008" y="2091625"/>
                  <a:pt x="1562583" y="2095483"/>
                </a:cubicBezTo>
                <a:lnTo>
                  <a:pt x="1632031" y="2141782"/>
                </a:lnTo>
                <a:cubicBezTo>
                  <a:pt x="1643606" y="2149498"/>
                  <a:pt x="1656918" y="2155094"/>
                  <a:pt x="1666755" y="2164931"/>
                </a:cubicBezTo>
                <a:cubicBezTo>
                  <a:pt x="1722891" y="2221067"/>
                  <a:pt x="1694894" y="2199123"/>
                  <a:pt x="1747778" y="2234379"/>
                </a:cubicBezTo>
                <a:cubicBezTo>
                  <a:pt x="1751636" y="2245954"/>
                  <a:pt x="1753075" y="2258641"/>
                  <a:pt x="1759352" y="2269103"/>
                </a:cubicBezTo>
                <a:cubicBezTo>
                  <a:pt x="1764967" y="2278461"/>
                  <a:pt x="1777622" y="2282492"/>
                  <a:pt x="1782502" y="2292253"/>
                </a:cubicBezTo>
                <a:cubicBezTo>
                  <a:pt x="1824038" y="2375324"/>
                  <a:pt x="1779535" y="2345725"/>
                  <a:pt x="1840375" y="2396425"/>
                </a:cubicBezTo>
                <a:cubicBezTo>
                  <a:pt x="1851062" y="2405331"/>
                  <a:pt x="1863524" y="2411858"/>
                  <a:pt x="1875099" y="2419574"/>
                </a:cubicBezTo>
                <a:cubicBezTo>
                  <a:pt x="1897147" y="2485715"/>
                  <a:pt x="1868485" y="2430597"/>
                  <a:pt x="1921398" y="2465873"/>
                </a:cubicBezTo>
                <a:cubicBezTo>
                  <a:pt x="1935018" y="2474953"/>
                  <a:pt x="1943201" y="2490547"/>
                  <a:pt x="1956122" y="2500597"/>
                </a:cubicBezTo>
                <a:cubicBezTo>
                  <a:pt x="1978083" y="2517678"/>
                  <a:pt x="2002421" y="2531463"/>
                  <a:pt x="2025570" y="2546896"/>
                </a:cubicBezTo>
                <a:cubicBezTo>
                  <a:pt x="2037145" y="2554612"/>
                  <a:pt x="2047097" y="2565646"/>
                  <a:pt x="2060294" y="2570045"/>
                </a:cubicBezTo>
                <a:lnTo>
                  <a:pt x="2129742" y="2593195"/>
                </a:lnTo>
                <a:cubicBezTo>
                  <a:pt x="2148984" y="2612437"/>
                  <a:pt x="2164359" y="2624784"/>
                  <a:pt x="2176041" y="2651068"/>
                </a:cubicBezTo>
                <a:cubicBezTo>
                  <a:pt x="2185951" y="2673366"/>
                  <a:pt x="2181935" y="2703262"/>
                  <a:pt x="2199190" y="2720516"/>
                </a:cubicBezTo>
                <a:cubicBezTo>
                  <a:pt x="2220725" y="2742050"/>
                  <a:pt x="2230886" y="2749183"/>
                  <a:pt x="2245489" y="2778390"/>
                </a:cubicBezTo>
                <a:cubicBezTo>
                  <a:pt x="2250945" y="2789303"/>
                  <a:pt x="2250296" y="2802962"/>
                  <a:pt x="2257064" y="2813114"/>
                </a:cubicBezTo>
                <a:cubicBezTo>
                  <a:pt x="2266144" y="2826734"/>
                  <a:pt x="2282274" y="2834518"/>
                  <a:pt x="2291788" y="2847838"/>
                </a:cubicBezTo>
                <a:cubicBezTo>
                  <a:pt x="2301817" y="2861878"/>
                  <a:pt x="2305366" y="2879780"/>
                  <a:pt x="2314937" y="2894136"/>
                </a:cubicBezTo>
                <a:cubicBezTo>
                  <a:pt x="2320990" y="2903216"/>
                  <a:pt x="2331539" y="2908556"/>
                  <a:pt x="2338087" y="2917286"/>
                </a:cubicBezTo>
                <a:cubicBezTo>
                  <a:pt x="2354780" y="2939544"/>
                  <a:pt x="2364712" y="2967061"/>
                  <a:pt x="2384385" y="2986734"/>
                </a:cubicBezTo>
                <a:cubicBezTo>
                  <a:pt x="2392102" y="2994450"/>
                  <a:pt x="2400718" y="3001362"/>
                  <a:pt x="2407535" y="3009883"/>
                </a:cubicBezTo>
                <a:cubicBezTo>
                  <a:pt x="2465951" y="3082902"/>
                  <a:pt x="2397930" y="3011852"/>
                  <a:pt x="2453833" y="3067757"/>
                </a:cubicBezTo>
                <a:cubicBezTo>
                  <a:pt x="2457691" y="3079332"/>
                  <a:pt x="2457786" y="3092954"/>
                  <a:pt x="2465408" y="3102481"/>
                </a:cubicBezTo>
                <a:cubicBezTo>
                  <a:pt x="2474098" y="3113344"/>
                  <a:pt x="2489445" y="3116724"/>
                  <a:pt x="2500132" y="3125630"/>
                </a:cubicBezTo>
                <a:cubicBezTo>
                  <a:pt x="2551766" y="3168658"/>
                  <a:pt x="2515251" y="3157141"/>
                  <a:pt x="2581155" y="3183503"/>
                </a:cubicBezTo>
                <a:cubicBezTo>
                  <a:pt x="2635631" y="3205293"/>
                  <a:pt x="2646359" y="3196401"/>
                  <a:pt x="2685327" y="3229802"/>
                </a:cubicBezTo>
                <a:cubicBezTo>
                  <a:pt x="2701898" y="3244006"/>
                  <a:pt x="2713466" y="3263994"/>
                  <a:pt x="2731626" y="3276101"/>
                </a:cubicBezTo>
                <a:cubicBezTo>
                  <a:pt x="2743201" y="3283817"/>
                  <a:pt x="2755788" y="3290197"/>
                  <a:pt x="2766350" y="3299250"/>
                </a:cubicBezTo>
                <a:cubicBezTo>
                  <a:pt x="2836257" y="3359170"/>
                  <a:pt x="2783569" y="3335855"/>
                  <a:pt x="2847373" y="3357124"/>
                </a:cubicBezTo>
                <a:cubicBezTo>
                  <a:pt x="2891956" y="3424000"/>
                  <a:pt x="2845229" y="3363554"/>
                  <a:pt x="2905246" y="3414997"/>
                </a:cubicBezTo>
                <a:cubicBezTo>
                  <a:pt x="2921817" y="3429201"/>
                  <a:pt x="2936112" y="3445863"/>
                  <a:pt x="2951545" y="3461296"/>
                </a:cubicBezTo>
                <a:cubicBezTo>
                  <a:pt x="2963120" y="3472871"/>
                  <a:pt x="2971628" y="3488699"/>
                  <a:pt x="2986269" y="3496020"/>
                </a:cubicBezTo>
                <a:lnTo>
                  <a:pt x="3009418" y="3507595"/>
                </a:lnTo>
                <a:lnTo>
                  <a:pt x="2095018" y="3507595"/>
                </a:lnTo>
                <a:cubicBezTo>
                  <a:pt x="2071869" y="3480587"/>
                  <a:pt x="2049202" y="3453158"/>
                  <a:pt x="2025570" y="3426572"/>
                </a:cubicBezTo>
                <a:cubicBezTo>
                  <a:pt x="2018320" y="3418416"/>
                  <a:pt x="2008036" y="3412780"/>
                  <a:pt x="2002421" y="3403422"/>
                </a:cubicBezTo>
                <a:cubicBezTo>
                  <a:pt x="1965150" y="3341303"/>
                  <a:pt x="2025279" y="3391653"/>
                  <a:pt x="1956122" y="3345549"/>
                </a:cubicBezTo>
                <a:cubicBezTo>
                  <a:pt x="1941312" y="3323333"/>
                  <a:pt x="1910732" y="3272545"/>
                  <a:pt x="1886674" y="3264526"/>
                </a:cubicBezTo>
                <a:lnTo>
                  <a:pt x="1851950" y="3252952"/>
                </a:lnTo>
                <a:cubicBezTo>
                  <a:pt x="1793291" y="3194293"/>
                  <a:pt x="1869207" y="3263307"/>
                  <a:pt x="1794076" y="3218228"/>
                </a:cubicBezTo>
                <a:cubicBezTo>
                  <a:pt x="1770901" y="3204323"/>
                  <a:pt x="1764475" y="3179834"/>
                  <a:pt x="1747778" y="3160354"/>
                </a:cubicBezTo>
                <a:cubicBezTo>
                  <a:pt x="1733574" y="3143783"/>
                  <a:pt x="1701479" y="3114055"/>
                  <a:pt x="1701479" y="3114055"/>
                </a:cubicBezTo>
                <a:cubicBezTo>
                  <a:pt x="1697621" y="3098622"/>
                  <a:pt x="1697018" y="3081985"/>
                  <a:pt x="1689904" y="3067757"/>
                </a:cubicBezTo>
                <a:cubicBezTo>
                  <a:pt x="1681656" y="3051262"/>
                  <a:pt x="1644301" y="3029638"/>
                  <a:pt x="1632031" y="3021458"/>
                </a:cubicBezTo>
                <a:cubicBezTo>
                  <a:pt x="1628173" y="3009883"/>
                  <a:pt x="1627548" y="2996662"/>
                  <a:pt x="1620456" y="2986734"/>
                </a:cubicBezTo>
                <a:cubicBezTo>
                  <a:pt x="1607770" y="2968974"/>
                  <a:pt x="1574157" y="2940435"/>
                  <a:pt x="1574157" y="2940435"/>
                </a:cubicBezTo>
                <a:cubicBezTo>
                  <a:pt x="1545447" y="2854301"/>
                  <a:pt x="1589518" y="2969264"/>
                  <a:pt x="1516284" y="2859412"/>
                </a:cubicBezTo>
                <a:cubicBezTo>
                  <a:pt x="1508568" y="2847837"/>
                  <a:pt x="1499356" y="2837130"/>
                  <a:pt x="1493135" y="2824688"/>
                </a:cubicBezTo>
                <a:cubicBezTo>
                  <a:pt x="1487679" y="2813775"/>
                  <a:pt x="1489182" y="2799491"/>
                  <a:pt x="1481560" y="2789964"/>
                </a:cubicBezTo>
                <a:cubicBezTo>
                  <a:pt x="1472870" y="2779101"/>
                  <a:pt x="1458411" y="2774531"/>
                  <a:pt x="1446836" y="2766815"/>
                </a:cubicBezTo>
                <a:cubicBezTo>
                  <a:pt x="1414046" y="2668448"/>
                  <a:pt x="1459777" y="2788383"/>
                  <a:pt x="1412112" y="2708941"/>
                </a:cubicBezTo>
                <a:cubicBezTo>
                  <a:pt x="1374841" y="2646822"/>
                  <a:pt x="1434970" y="2697172"/>
                  <a:pt x="1365813" y="2651068"/>
                </a:cubicBezTo>
                <a:cubicBezTo>
                  <a:pt x="1336718" y="2563786"/>
                  <a:pt x="1379350" y="2667990"/>
                  <a:pt x="1319514" y="2593195"/>
                </a:cubicBezTo>
                <a:cubicBezTo>
                  <a:pt x="1311892" y="2583668"/>
                  <a:pt x="1314217" y="2568933"/>
                  <a:pt x="1307940" y="2558471"/>
                </a:cubicBezTo>
                <a:cubicBezTo>
                  <a:pt x="1302325" y="2549113"/>
                  <a:pt x="1291338" y="2544051"/>
                  <a:pt x="1284790" y="2535321"/>
                </a:cubicBezTo>
                <a:cubicBezTo>
                  <a:pt x="1206265" y="2430621"/>
                  <a:pt x="1268432" y="2495811"/>
                  <a:pt x="1215342" y="2442724"/>
                </a:cubicBezTo>
                <a:cubicBezTo>
                  <a:pt x="1211484" y="2431149"/>
                  <a:pt x="1210045" y="2418462"/>
                  <a:pt x="1203768" y="2408000"/>
                </a:cubicBezTo>
                <a:cubicBezTo>
                  <a:pt x="1198153" y="2398642"/>
                  <a:pt x="1187435" y="2393372"/>
                  <a:pt x="1180618" y="2384850"/>
                </a:cubicBezTo>
                <a:cubicBezTo>
                  <a:pt x="1171928" y="2373987"/>
                  <a:pt x="1166159" y="2360989"/>
                  <a:pt x="1157469" y="2350126"/>
                </a:cubicBezTo>
                <a:cubicBezTo>
                  <a:pt x="1150652" y="2341605"/>
                  <a:pt x="1141136" y="2335498"/>
                  <a:pt x="1134319" y="2326977"/>
                </a:cubicBezTo>
                <a:cubicBezTo>
                  <a:pt x="1125629" y="2316114"/>
                  <a:pt x="1117391" y="2304695"/>
                  <a:pt x="1111170" y="2292253"/>
                </a:cubicBezTo>
                <a:cubicBezTo>
                  <a:pt x="1105714" y="2281340"/>
                  <a:pt x="1107217" y="2267056"/>
                  <a:pt x="1099595" y="2257529"/>
                </a:cubicBezTo>
                <a:cubicBezTo>
                  <a:pt x="1090905" y="2246666"/>
                  <a:pt x="1076446" y="2242096"/>
                  <a:pt x="1064871" y="2234379"/>
                </a:cubicBezTo>
                <a:cubicBezTo>
                  <a:pt x="1012520" y="2155851"/>
                  <a:pt x="1038246" y="2184604"/>
                  <a:pt x="995423" y="2141782"/>
                </a:cubicBezTo>
                <a:cubicBezTo>
                  <a:pt x="991565" y="2130207"/>
                  <a:pt x="990940" y="2116986"/>
                  <a:pt x="983849" y="2107058"/>
                </a:cubicBezTo>
                <a:cubicBezTo>
                  <a:pt x="937558" y="2042250"/>
                  <a:pt x="949435" y="2078393"/>
                  <a:pt x="902826" y="2037610"/>
                </a:cubicBezTo>
                <a:cubicBezTo>
                  <a:pt x="794490" y="1942816"/>
                  <a:pt x="888367" y="2008679"/>
                  <a:pt x="810228" y="1956587"/>
                </a:cubicBezTo>
                <a:cubicBezTo>
                  <a:pt x="802512" y="1945012"/>
                  <a:pt x="796916" y="1931700"/>
                  <a:pt x="787079" y="1921863"/>
                </a:cubicBezTo>
                <a:cubicBezTo>
                  <a:pt x="726917" y="1861701"/>
                  <a:pt x="775024" y="1932838"/>
                  <a:pt x="729205" y="1875564"/>
                </a:cubicBezTo>
                <a:cubicBezTo>
                  <a:pt x="720515" y="1864701"/>
                  <a:pt x="712277" y="1853282"/>
                  <a:pt x="706056" y="1840840"/>
                </a:cubicBezTo>
                <a:cubicBezTo>
                  <a:pt x="700600" y="1829927"/>
                  <a:pt x="702103" y="1815643"/>
                  <a:pt x="694481" y="1806116"/>
                </a:cubicBezTo>
                <a:cubicBezTo>
                  <a:pt x="685791" y="1795253"/>
                  <a:pt x="671332" y="1790683"/>
                  <a:pt x="659757" y="1782967"/>
                </a:cubicBezTo>
                <a:cubicBezTo>
                  <a:pt x="652041" y="1759818"/>
                  <a:pt x="653862" y="1730774"/>
                  <a:pt x="636608" y="1713519"/>
                </a:cubicBezTo>
                <a:cubicBezTo>
                  <a:pt x="593787" y="1670696"/>
                  <a:pt x="619511" y="1699448"/>
                  <a:pt x="567160" y="1620921"/>
                </a:cubicBezTo>
                <a:cubicBezTo>
                  <a:pt x="559444" y="1609346"/>
                  <a:pt x="553848" y="1596034"/>
                  <a:pt x="544011" y="1586197"/>
                </a:cubicBezTo>
                <a:lnTo>
                  <a:pt x="497712" y="1539898"/>
                </a:lnTo>
                <a:cubicBezTo>
                  <a:pt x="486784" y="1507116"/>
                  <a:pt x="487151" y="1498064"/>
                  <a:pt x="462988" y="1470450"/>
                </a:cubicBezTo>
                <a:cubicBezTo>
                  <a:pt x="445023" y="1449918"/>
                  <a:pt x="424405" y="1431868"/>
                  <a:pt x="405114" y="1412577"/>
                </a:cubicBezTo>
                <a:lnTo>
                  <a:pt x="370390" y="1377853"/>
                </a:lnTo>
                <a:cubicBezTo>
                  <a:pt x="362674" y="1370136"/>
                  <a:pt x="353294" y="1363783"/>
                  <a:pt x="347241" y="1354703"/>
                </a:cubicBezTo>
                <a:cubicBezTo>
                  <a:pt x="275991" y="1247827"/>
                  <a:pt x="366914" y="1379294"/>
                  <a:pt x="300942" y="1296830"/>
                </a:cubicBezTo>
                <a:cubicBezTo>
                  <a:pt x="242536" y="1223824"/>
                  <a:pt x="310539" y="1294851"/>
                  <a:pt x="254643" y="1238957"/>
                </a:cubicBezTo>
                <a:cubicBezTo>
                  <a:pt x="232513" y="1172564"/>
                  <a:pt x="258051" y="1231926"/>
                  <a:pt x="219919" y="1181083"/>
                </a:cubicBezTo>
                <a:cubicBezTo>
                  <a:pt x="141394" y="1076383"/>
                  <a:pt x="203561" y="1141573"/>
                  <a:pt x="150471" y="1088486"/>
                </a:cubicBezTo>
                <a:cubicBezTo>
                  <a:pt x="117684" y="990120"/>
                  <a:pt x="163411" y="1110054"/>
                  <a:pt x="115747" y="1030612"/>
                </a:cubicBezTo>
                <a:cubicBezTo>
                  <a:pt x="108633" y="1018755"/>
                  <a:pt x="94759" y="958233"/>
                  <a:pt x="92598" y="949590"/>
                </a:cubicBezTo>
                <a:cubicBezTo>
                  <a:pt x="106261" y="662681"/>
                  <a:pt x="111760" y="685022"/>
                  <a:pt x="92598" y="359281"/>
                </a:cubicBezTo>
                <a:cubicBezTo>
                  <a:pt x="91664" y="343400"/>
                  <a:pt x="85594" y="328219"/>
                  <a:pt x="81023" y="312982"/>
                </a:cubicBezTo>
                <a:cubicBezTo>
                  <a:pt x="74011" y="289610"/>
                  <a:pt x="57874" y="243534"/>
                  <a:pt x="57874" y="243534"/>
                </a:cubicBezTo>
                <a:cubicBezTo>
                  <a:pt x="61732" y="166369"/>
                  <a:pt x="54992" y="87937"/>
                  <a:pt x="69449" y="12040"/>
                </a:cubicBezTo>
                <a:cubicBezTo>
                  <a:pt x="71732" y="55"/>
                  <a:pt x="92047" y="-882"/>
                  <a:pt x="104173" y="465"/>
                </a:cubicBezTo>
                <a:cubicBezTo>
                  <a:pt x="128425" y="3160"/>
                  <a:pt x="150472" y="15898"/>
                  <a:pt x="173621" y="23615"/>
                </a:cubicBezTo>
                <a:lnTo>
                  <a:pt x="208345" y="35190"/>
                </a:lnTo>
                <a:lnTo>
                  <a:pt x="0" y="12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81823" y="5752618"/>
            <a:ext cx="995423" cy="1099688"/>
          </a:xfrm>
          <a:custGeom>
            <a:avLst/>
            <a:gdLst>
              <a:gd name="connsiteX0" fmla="*/ 46299 w 995423"/>
              <a:gd name="connsiteY0" fmla="*/ 0 h 1099688"/>
              <a:gd name="connsiteX1" fmla="*/ 46299 w 995423"/>
              <a:gd name="connsiteY1" fmla="*/ 0 h 1099688"/>
              <a:gd name="connsiteX2" fmla="*/ 104172 w 995423"/>
              <a:gd name="connsiteY2" fmla="*/ 81023 h 1099688"/>
              <a:gd name="connsiteX3" fmla="*/ 138896 w 995423"/>
              <a:gd name="connsiteY3" fmla="*/ 104172 h 1099688"/>
              <a:gd name="connsiteX4" fmla="*/ 150471 w 995423"/>
              <a:gd name="connsiteY4" fmla="*/ 138896 h 1099688"/>
              <a:gd name="connsiteX5" fmla="*/ 173620 w 995423"/>
              <a:gd name="connsiteY5" fmla="*/ 173620 h 1099688"/>
              <a:gd name="connsiteX6" fmla="*/ 185195 w 995423"/>
              <a:gd name="connsiteY6" fmla="*/ 208344 h 1099688"/>
              <a:gd name="connsiteX7" fmla="*/ 208344 w 995423"/>
              <a:gd name="connsiteY7" fmla="*/ 243068 h 1099688"/>
              <a:gd name="connsiteX8" fmla="*/ 254643 w 995423"/>
              <a:gd name="connsiteY8" fmla="*/ 335666 h 1099688"/>
              <a:gd name="connsiteX9" fmla="*/ 277792 w 995423"/>
              <a:gd name="connsiteY9" fmla="*/ 405114 h 1099688"/>
              <a:gd name="connsiteX10" fmla="*/ 254643 w 995423"/>
              <a:gd name="connsiteY10" fmla="*/ 520860 h 1099688"/>
              <a:gd name="connsiteX11" fmla="*/ 243068 w 995423"/>
              <a:gd name="connsiteY11" fmla="*/ 555585 h 1099688"/>
              <a:gd name="connsiteX12" fmla="*/ 231493 w 995423"/>
              <a:gd name="connsiteY12" fmla="*/ 625033 h 1099688"/>
              <a:gd name="connsiteX13" fmla="*/ 219919 w 995423"/>
              <a:gd name="connsiteY13" fmla="*/ 659757 h 1099688"/>
              <a:gd name="connsiteX14" fmla="*/ 185195 w 995423"/>
              <a:gd name="connsiteY14" fmla="*/ 775504 h 1099688"/>
              <a:gd name="connsiteX15" fmla="*/ 173620 w 995423"/>
              <a:gd name="connsiteY15" fmla="*/ 810228 h 1099688"/>
              <a:gd name="connsiteX16" fmla="*/ 138896 w 995423"/>
              <a:gd name="connsiteY16" fmla="*/ 879676 h 1099688"/>
              <a:gd name="connsiteX17" fmla="*/ 115747 w 995423"/>
              <a:gd name="connsiteY17" fmla="*/ 914400 h 1099688"/>
              <a:gd name="connsiteX18" fmla="*/ 104172 w 995423"/>
              <a:gd name="connsiteY18" fmla="*/ 949124 h 1099688"/>
              <a:gd name="connsiteX19" fmla="*/ 57873 w 995423"/>
              <a:gd name="connsiteY19" fmla="*/ 1006997 h 1099688"/>
              <a:gd name="connsiteX20" fmla="*/ 23149 w 995423"/>
              <a:gd name="connsiteY20" fmla="*/ 1064871 h 1099688"/>
              <a:gd name="connsiteX21" fmla="*/ 0 w 995423"/>
              <a:gd name="connsiteY21" fmla="*/ 1099595 h 1099688"/>
              <a:gd name="connsiteX22" fmla="*/ 995423 w 995423"/>
              <a:gd name="connsiteY22" fmla="*/ 1099595 h 1099688"/>
              <a:gd name="connsiteX23" fmla="*/ 46299 w 995423"/>
              <a:gd name="connsiteY23" fmla="*/ 0 h 10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423" h="1099688">
                <a:moveTo>
                  <a:pt x="46299" y="0"/>
                </a:moveTo>
                <a:lnTo>
                  <a:pt x="46299" y="0"/>
                </a:lnTo>
                <a:cubicBezTo>
                  <a:pt x="65590" y="27008"/>
                  <a:pt x="82122" y="56217"/>
                  <a:pt x="104172" y="81023"/>
                </a:cubicBezTo>
                <a:cubicBezTo>
                  <a:pt x="113414" y="91420"/>
                  <a:pt x="130206" y="93309"/>
                  <a:pt x="138896" y="104172"/>
                </a:cubicBezTo>
                <a:cubicBezTo>
                  <a:pt x="146518" y="113699"/>
                  <a:pt x="145015" y="127983"/>
                  <a:pt x="150471" y="138896"/>
                </a:cubicBezTo>
                <a:cubicBezTo>
                  <a:pt x="156692" y="151338"/>
                  <a:pt x="167399" y="161178"/>
                  <a:pt x="173620" y="173620"/>
                </a:cubicBezTo>
                <a:cubicBezTo>
                  <a:pt x="179076" y="184533"/>
                  <a:pt x="179739" y="197431"/>
                  <a:pt x="185195" y="208344"/>
                </a:cubicBezTo>
                <a:cubicBezTo>
                  <a:pt x="191416" y="220786"/>
                  <a:pt x="202694" y="230356"/>
                  <a:pt x="208344" y="243068"/>
                </a:cubicBezTo>
                <a:cubicBezTo>
                  <a:pt x="250904" y="338829"/>
                  <a:pt x="207101" y="288124"/>
                  <a:pt x="254643" y="335666"/>
                </a:cubicBezTo>
                <a:cubicBezTo>
                  <a:pt x="262359" y="358815"/>
                  <a:pt x="281803" y="381044"/>
                  <a:pt x="277792" y="405114"/>
                </a:cubicBezTo>
                <a:cubicBezTo>
                  <a:pt x="268696" y="459693"/>
                  <a:pt x="268458" y="472509"/>
                  <a:pt x="254643" y="520860"/>
                </a:cubicBezTo>
                <a:cubicBezTo>
                  <a:pt x="251291" y="532592"/>
                  <a:pt x="245715" y="543674"/>
                  <a:pt x="243068" y="555585"/>
                </a:cubicBezTo>
                <a:cubicBezTo>
                  <a:pt x="237977" y="578495"/>
                  <a:pt x="236584" y="602123"/>
                  <a:pt x="231493" y="625033"/>
                </a:cubicBezTo>
                <a:cubicBezTo>
                  <a:pt x="228846" y="636943"/>
                  <a:pt x="223271" y="648026"/>
                  <a:pt x="219919" y="659757"/>
                </a:cubicBezTo>
                <a:cubicBezTo>
                  <a:pt x="184941" y="782182"/>
                  <a:pt x="240196" y="610501"/>
                  <a:pt x="185195" y="775504"/>
                </a:cubicBezTo>
                <a:cubicBezTo>
                  <a:pt x="181337" y="787079"/>
                  <a:pt x="180388" y="800076"/>
                  <a:pt x="173620" y="810228"/>
                </a:cubicBezTo>
                <a:cubicBezTo>
                  <a:pt x="107278" y="909742"/>
                  <a:pt x="186817" y="783834"/>
                  <a:pt x="138896" y="879676"/>
                </a:cubicBezTo>
                <a:cubicBezTo>
                  <a:pt x="132675" y="892118"/>
                  <a:pt x="121968" y="901958"/>
                  <a:pt x="115747" y="914400"/>
                </a:cubicBezTo>
                <a:cubicBezTo>
                  <a:pt x="110291" y="925313"/>
                  <a:pt x="109628" y="938211"/>
                  <a:pt x="104172" y="949124"/>
                </a:cubicBezTo>
                <a:cubicBezTo>
                  <a:pt x="89570" y="978329"/>
                  <a:pt x="79407" y="985464"/>
                  <a:pt x="57873" y="1006997"/>
                </a:cubicBezTo>
                <a:cubicBezTo>
                  <a:pt x="25088" y="1105357"/>
                  <a:pt x="70812" y="985435"/>
                  <a:pt x="23149" y="1064871"/>
                </a:cubicBezTo>
                <a:cubicBezTo>
                  <a:pt x="118" y="1103255"/>
                  <a:pt x="27011" y="1099595"/>
                  <a:pt x="0" y="1099595"/>
                </a:cubicBezTo>
                <a:lnTo>
                  <a:pt x="995423" y="1099595"/>
                </a:lnTo>
                <a:lnTo>
                  <a:pt x="4629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516989" y="868143"/>
            <a:ext cx="4068696" cy="1200329"/>
          </a:xfrm>
          <a:prstGeom prst="rect">
            <a:avLst/>
          </a:prstGeom>
          <a:noFill/>
        </p:spPr>
        <p:txBody>
          <a:bodyPr wrap="square" rtlCol="0">
            <a:spAutoFit/>
          </a:bodyPr>
          <a:lstStyle/>
          <a:p>
            <a:pPr algn="ctr"/>
            <a:r>
              <a:rPr lang="en-US" sz="3600" b="1" dirty="0">
                <a:solidFill>
                  <a:schemeClr val="accent2">
                    <a:lumMod val="75000"/>
                  </a:schemeClr>
                </a:solidFill>
              </a:rPr>
              <a:t>We can be healthier if we do this</a:t>
            </a:r>
          </a:p>
        </p:txBody>
      </p:sp>
      <p:pic>
        <p:nvPicPr>
          <p:cNvPr id="3" name="Picture 2" descr="En el cuaderno viajero...: diciembre 201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27441" y="1905195"/>
            <a:ext cx="2028489" cy="1898539"/>
          </a:xfrm>
          <a:prstGeom prst="rect">
            <a:avLst/>
          </a:prstGeom>
        </p:spPr>
      </p:pic>
      <p:grpSp>
        <p:nvGrpSpPr>
          <p:cNvPr id="69" name="Group 68"/>
          <p:cNvGrpSpPr/>
          <p:nvPr/>
        </p:nvGrpSpPr>
        <p:grpSpPr>
          <a:xfrm>
            <a:off x="7724554" y="2829663"/>
            <a:ext cx="488049" cy="1303062"/>
            <a:chOff x="6879981" y="3534189"/>
            <a:chExt cx="771524" cy="1825350"/>
          </a:xfrm>
        </p:grpSpPr>
        <p:pic>
          <p:nvPicPr>
            <p:cNvPr id="70" name="Picture 69"/>
            <p:cNvPicPr>
              <a:picLocks noChangeAspect="1"/>
            </p:cNvPicPr>
            <p:nvPr/>
          </p:nvPicPr>
          <p:blipFill rotWithShape="1">
            <a:blip r:embed="rId6" cstate="print">
              <a:extLst>
                <a:ext uri="{28A0092B-C50C-407E-A947-70E740481C1C}">
                  <a14:useLocalDpi xmlns:a14="http://schemas.microsoft.com/office/drawing/2010/main" val="0"/>
                </a:ext>
              </a:extLst>
            </a:blip>
            <a:srcRect l="9267" t="38713" r="65462"/>
            <a:stretch/>
          </p:blipFill>
          <p:spPr>
            <a:xfrm flipH="1">
              <a:off x="6879981" y="3534189"/>
              <a:ext cx="771524" cy="1825350"/>
            </a:xfrm>
            <a:prstGeom prst="rect">
              <a:avLst/>
            </a:prstGeom>
            <a:noFill/>
          </p:spPr>
        </p:pic>
        <p:sp>
          <p:nvSpPr>
            <p:cNvPr id="72" name="Oval 71"/>
            <p:cNvSpPr/>
            <p:nvPr/>
          </p:nvSpPr>
          <p:spPr>
            <a:xfrm>
              <a:off x="6963699" y="3722146"/>
              <a:ext cx="302044" cy="64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a:off x="7223218" y="3969282"/>
              <a:ext cx="268459" cy="301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5" name="Group 74"/>
          <p:cNvGrpSpPr/>
          <p:nvPr/>
        </p:nvGrpSpPr>
        <p:grpSpPr>
          <a:xfrm>
            <a:off x="8460936" y="3419110"/>
            <a:ext cx="488049" cy="1303062"/>
            <a:chOff x="6879981" y="3534189"/>
            <a:chExt cx="771524" cy="1825350"/>
          </a:xfrm>
        </p:grpSpPr>
        <p:pic>
          <p:nvPicPr>
            <p:cNvPr id="76" name="Picture 75"/>
            <p:cNvPicPr>
              <a:picLocks noChangeAspect="1"/>
            </p:cNvPicPr>
            <p:nvPr/>
          </p:nvPicPr>
          <p:blipFill rotWithShape="1">
            <a:blip r:embed="rId6" cstate="print">
              <a:extLst>
                <a:ext uri="{28A0092B-C50C-407E-A947-70E740481C1C}">
                  <a14:useLocalDpi xmlns:a14="http://schemas.microsoft.com/office/drawing/2010/main" val="0"/>
                </a:ext>
              </a:extLst>
            </a:blip>
            <a:srcRect l="9267" t="38713" r="65462"/>
            <a:stretch/>
          </p:blipFill>
          <p:spPr>
            <a:xfrm flipH="1">
              <a:off x="6879981" y="3534189"/>
              <a:ext cx="771524" cy="1825350"/>
            </a:xfrm>
            <a:prstGeom prst="rect">
              <a:avLst/>
            </a:prstGeom>
            <a:noFill/>
          </p:spPr>
        </p:pic>
        <p:sp>
          <p:nvSpPr>
            <p:cNvPr id="77" name="Oval 76"/>
            <p:cNvSpPr/>
            <p:nvPr/>
          </p:nvSpPr>
          <p:spPr>
            <a:xfrm>
              <a:off x="6963699" y="3722146"/>
              <a:ext cx="302044" cy="64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p:cNvSpPr/>
            <p:nvPr/>
          </p:nvSpPr>
          <p:spPr>
            <a:xfrm>
              <a:off x="7223218" y="3969282"/>
              <a:ext cx="268459" cy="301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2559" y="2630757"/>
            <a:ext cx="2181220" cy="2276887"/>
          </a:xfrm>
          <a:prstGeom prst="rect">
            <a:avLst/>
          </a:prstGeom>
        </p:spPr>
      </p:pic>
    </p:spTree>
    <p:extLst>
      <p:ext uri="{BB962C8B-B14F-4D97-AF65-F5344CB8AC3E}">
        <p14:creationId xmlns:p14="http://schemas.microsoft.com/office/powerpoint/2010/main" val="1662929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6" name="Rectangle 55"/>
          <p:cNvSpPr/>
          <p:nvPr/>
        </p:nvSpPr>
        <p:spPr>
          <a:xfrm>
            <a:off x="-1133" y="2363419"/>
            <a:ext cx="4908847" cy="964596"/>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4" name="Rectangle 73"/>
          <p:cNvSpPr/>
          <p:nvPr/>
        </p:nvSpPr>
        <p:spPr>
          <a:xfrm>
            <a:off x="0" y="3318320"/>
            <a:ext cx="9143999" cy="3539679"/>
          </a:xfrm>
          <a:prstGeom prst="rect">
            <a:avLst/>
          </a:prstGeom>
          <a:solidFill>
            <a:srgbClr val="D8BC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9" name="Rectangle 78"/>
          <p:cNvSpPr/>
          <p:nvPr/>
        </p:nvSpPr>
        <p:spPr>
          <a:xfrm>
            <a:off x="4550358" y="2082147"/>
            <a:ext cx="4568630" cy="4731065"/>
          </a:xfrm>
          <a:prstGeom prst="rect">
            <a:avLst/>
          </a:prstGeom>
          <a:solidFill>
            <a:schemeClr val="bg1">
              <a:lumMod val="95000"/>
            </a:schemeClr>
          </a:solidFill>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80" name="Rectangle 79"/>
          <p:cNvSpPr/>
          <p:nvPr/>
        </p:nvSpPr>
        <p:spPr>
          <a:xfrm>
            <a:off x="4605606" y="2132947"/>
            <a:ext cx="4477009" cy="2567449"/>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nvGrpSpPr>
          <p:cNvPr id="14" name="Group 13"/>
          <p:cNvGrpSpPr/>
          <p:nvPr/>
        </p:nvGrpSpPr>
        <p:grpSpPr>
          <a:xfrm>
            <a:off x="5874729" y="0"/>
            <a:ext cx="1356168" cy="1312737"/>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81" name="Rectangle 80"/>
          <p:cNvSpPr/>
          <p:nvPr/>
        </p:nvSpPr>
        <p:spPr>
          <a:xfrm>
            <a:off x="4901696" y="2220231"/>
            <a:ext cx="1993244" cy="1836373"/>
          </a:xfrm>
          <a:prstGeom prst="rect">
            <a:avLst/>
          </a:prstGeom>
          <a:solidFill>
            <a:schemeClr val="accent1">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nvGrpSpPr>
          <p:cNvPr id="26" name="Group 25"/>
          <p:cNvGrpSpPr/>
          <p:nvPr/>
        </p:nvGrpSpPr>
        <p:grpSpPr>
          <a:xfrm>
            <a:off x="4597292" y="2904140"/>
            <a:ext cx="4595950" cy="3820982"/>
            <a:chOff x="4597292" y="2904140"/>
            <a:chExt cx="4595950" cy="382098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97292" y="4032723"/>
              <a:ext cx="2566656" cy="26923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8363" y="2904140"/>
              <a:ext cx="2694879" cy="2839014"/>
            </a:xfrm>
            <a:prstGeom prst="rect">
              <a:avLst/>
            </a:prstGeom>
          </p:spPr>
        </p:pic>
      </p:grpSp>
      <p:sp>
        <p:nvSpPr>
          <p:cNvPr id="4" name="Trapezoid 3"/>
          <p:cNvSpPr/>
          <p:nvPr/>
        </p:nvSpPr>
        <p:spPr>
          <a:xfrm>
            <a:off x="4358113" y="1464359"/>
            <a:ext cx="5017234" cy="567673"/>
          </a:xfrm>
          <a:prstGeom prst="trapezoid">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9" name="Group 8"/>
          <p:cNvGrpSpPr/>
          <p:nvPr/>
        </p:nvGrpSpPr>
        <p:grpSpPr>
          <a:xfrm flipH="1">
            <a:off x="-876182" y="1464359"/>
            <a:ext cx="5012349" cy="5348853"/>
            <a:chOff x="-724183" y="1464359"/>
            <a:chExt cx="5017234" cy="5348853"/>
          </a:xfrm>
        </p:grpSpPr>
        <p:sp>
          <p:nvSpPr>
            <p:cNvPr id="47" name="Rectangle 46"/>
            <p:cNvSpPr/>
            <p:nvPr/>
          </p:nvSpPr>
          <p:spPr>
            <a:xfrm>
              <a:off x="-531938" y="2082147"/>
              <a:ext cx="4568630" cy="4731065"/>
            </a:xfrm>
            <a:prstGeom prst="rect">
              <a:avLst/>
            </a:prstGeom>
            <a:solidFill>
              <a:schemeClr val="bg1">
                <a:lumMod val="95000"/>
              </a:schemeClr>
            </a:solidFill>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8" name="Rectangle 47"/>
            <p:cNvSpPr/>
            <p:nvPr/>
          </p:nvSpPr>
          <p:spPr>
            <a:xfrm>
              <a:off x="-476690" y="2132947"/>
              <a:ext cx="4477009" cy="2567449"/>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9" name="Rectangle 48"/>
            <p:cNvSpPr/>
            <p:nvPr/>
          </p:nvSpPr>
          <p:spPr>
            <a:xfrm>
              <a:off x="-180600" y="2220231"/>
              <a:ext cx="1993244" cy="1836373"/>
            </a:xfrm>
            <a:prstGeom prst="rect">
              <a:avLst/>
            </a:prstGeom>
            <a:solidFill>
              <a:schemeClr val="accent1">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nvGrpSpPr>
            <p:cNvPr id="50" name="Group 49"/>
            <p:cNvGrpSpPr/>
            <p:nvPr/>
          </p:nvGrpSpPr>
          <p:grpSpPr>
            <a:xfrm>
              <a:off x="-485004" y="2904140"/>
              <a:ext cx="4595950" cy="3820982"/>
              <a:chOff x="4597292" y="2904140"/>
              <a:chExt cx="4595950" cy="3820982"/>
            </a:xfrm>
          </p:grpSpPr>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97292" y="4032723"/>
                <a:ext cx="2566656" cy="2692399"/>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8363" y="2904140"/>
                <a:ext cx="2694879" cy="2839014"/>
              </a:xfrm>
              <a:prstGeom prst="rect">
                <a:avLst/>
              </a:prstGeom>
            </p:spPr>
          </p:pic>
        </p:grpSp>
        <p:sp>
          <p:nvSpPr>
            <p:cNvPr id="53" name="Trapezoid 52"/>
            <p:cNvSpPr/>
            <p:nvPr/>
          </p:nvSpPr>
          <p:spPr>
            <a:xfrm>
              <a:off x="-724183" y="1464359"/>
              <a:ext cx="5017234" cy="567673"/>
            </a:xfrm>
            <a:prstGeom prst="trapezoid">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158005" y="131328"/>
            <a:ext cx="4068696" cy="1657967"/>
            <a:chOff x="158005" y="131328"/>
            <a:chExt cx="4068696" cy="1657967"/>
          </a:xfrm>
        </p:grpSpPr>
        <p:sp>
          <p:nvSpPr>
            <p:cNvPr id="30" name="Cloud Callout 9"/>
            <p:cNvSpPr/>
            <p:nvPr/>
          </p:nvSpPr>
          <p:spPr>
            <a:xfrm>
              <a:off x="187995" y="131328"/>
              <a:ext cx="4008717" cy="1657967"/>
            </a:xfrm>
            <a:prstGeom prst="cloudCallout">
              <a:avLst>
                <a:gd name="adj1" fmla="val -50103"/>
                <a:gd name="adj2" fmla="val 378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TextBox 70"/>
            <p:cNvSpPr txBox="1"/>
            <p:nvPr/>
          </p:nvSpPr>
          <p:spPr>
            <a:xfrm>
              <a:off x="158005" y="608237"/>
              <a:ext cx="4068696" cy="646331"/>
            </a:xfrm>
            <a:prstGeom prst="rect">
              <a:avLst/>
            </a:prstGeom>
            <a:noFill/>
          </p:spPr>
          <p:txBody>
            <a:bodyPr wrap="square" rtlCol="0">
              <a:spAutoFit/>
            </a:bodyPr>
            <a:lstStyle/>
            <a:p>
              <a:pPr algn="ctr"/>
              <a:r>
                <a:rPr lang="en-US" sz="3600" b="1" dirty="0">
                  <a:solidFill>
                    <a:schemeClr val="accent2">
                      <a:lumMod val="75000"/>
                    </a:schemeClr>
                  </a:solidFill>
                </a:rPr>
                <a:t>Instead of this</a:t>
              </a:r>
            </a:p>
          </p:txBody>
        </p:sp>
      </p:grpSp>
    </p:spTree>
    <p:extLst>
      <p:ext uri="{BB962C8B-B14F-4D97-AF65-F5344CB8AC3E}">
        <p14:creationId xmlns:p14="http://schemas.microsoft.com/office/powerpoint/2010/main" val="2608576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6" name="Trapezoid 55"/>
          <p:cNvSpPr/>
          <p:nvPr/>
        </p:nvSpPr>
        <p:spPr>
          <a:xfrm>
            <a:off x="-17968" y="6280613"/>
            <a:ext cx="9144001" cy="566281"/>
          </a:xfrm>
          <a:prstGeom prst="trapezoid">
            <a:avLst>
              <a:gd name="adj" fmla="val 0"/>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Cube 50"/>
          <p:cNvSpPr/>
          <p:nvPr/>
        </p:nvSpPr>
        <p:spPr>
          <a:xfrm>
            <a:off x="-987714" y="5409243"/>
            <a:ext cx="11083492" cy="1071555"/>
          </a:xfrm>
          <a:prstGeom prst="cube">
            <a:avLst>
              <a:gd name="adj" fmla="val 88123"/>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4" name="Group 13"/>
          <p:cNvGrpSpPr/>
          <p:nvPr/>
        </p:nvGrpSpPr>
        <p:grpSpPr>
          <a:xfrm>
            <a:off x="5874729" y="0"/>
            <a:ext cx="1356168" cy="1312737"/>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2" name="TextBox 31"/>
          <p:cNvSpPr txBox="1"/>
          <p:nvPr/>
        </p:nvSpPr>
        <p:spPr>
          <a:xfrm>
            <a:off x="23903" y="530024"/>
            <a:ext cx="2467145" cy="1384995"/>
          </a:xfrm>
          <a:prstGeom prst="rect">
            <a:avLst/>
          </a:prstGeom>
          <a:solidFill>
            <a:schemeClr val="bg1">
              <a:lumMod val="95000"/>
            </a:schemeClr>
          </a:solidFill>
        </p:spPr>
        <p:txBody>
          <a:bodyPr wrap="square" rtlCol="0">
            <a:spAutoFit/>
          </a:bodyPr>
          <a:lstStyle/>
          <a:p>
            <a:pPr algn="ctr"/>
            <a:r>
              <a:rPr lang="en-US" sz="2800" b="1" dirty="0">
                <a:solidFill>
                  <a:schemeClr val="accent2">
                    <a:lumMod val="75000"/>
                  </a:schemeClr>
                </a:solidFill>
              </a:rPr>
              <a:t>We can be healthier if we do this</a:t>
            </a:r>
          </a:p>
        </p:txBody>
      </p:sp>
      <p:sp>
        <p:nvSpPr>
          <p:cNvPr id="37" name="Cube 36"/>
          <p:cNvSpPr/>
          <p:nvPr/>
        </p:nvSpPr>
        <p:spPr>
          <a:xfrm flipH="1">
            <a:off x="5904634" y="2472677"/>
            <a:ext cx="5585112" cy="2499037"/>
          </a:xfrm>
          <a:prstGeom prst="cube">
            <a:avLst>
              <a:gd name="adj" fmla="val 5701"/>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rapezoid 47"/>
          <p:cNvSpPr/>
          <p:nvPr/>
        </p:nvSpPr>
        <p:spPr>
          <a:xfrm>
            <a:off x="5898718" y="4968624"/>
            <a:ext cx="4421467" cy="421098"/>
          </a:xfrm>
          <a:prstGeom prst="trapezoid">
            <a:avLst>
              <a:gd name="adj" fmla="val 85704"/>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5" name="Group 24"/>
          <p:cNvGrpSpPr/>
          <p:nvPr/>
        </p:nvGrpSpPr>
        <p:grpSpPr>
          <a:xfrm>
            <a:off x="6472972" y="3291081"/>
            <a:ext cx="3984661" cy="1697851"/>
            <a:chOff x="3180492" y="2286866"/>
            <a:chExt cx="3984661" cy="1697851"/>
          </a:xfrm>
        </p:grpSpPr>
        <p:grpSp>
          <p:nvGrpSpPr>
            <p:cNvPr id="8" name="Group 7"/>
            <p:cNvGrpSpPr/>
            <p:nvPr/>
          </p:nvGrpSpPr>
          <p:grpSpPr>
            <a:xfrm>
              <a:off x="4356257" y="2378615"/>
              <a:ext cx="2808896" cy="1606102"/>
              <a:chOff x="4356257" y="2378615"/>
              <a:chExt cx="2808896" cy="1606102"/>
            </a:xfrm>
          </p:grpSpPr>
          <p:sp>
            <p:nvSpPr>
              <p:cNvPr id="57" name="Trapezoid 56"/>
              <p:cNvSpPr/>
              <p:nvPr/>
            </p:nvSpPr>
            <p:spPr>
              <a:xfrm>
                <a:off x="4356257" y="2378615"/>
                <a:ext cx="2808896" cy="1606102"/>
              </a:xfrm>
              <a:prstGeom prst="trapezoid">
                <a:avLst>
                  <a:gd name="adj" fmla="val 1904"/>
                </a:avLst>
              </a:prstGeom>
              <a:solidFill>
                <a:srgbClr val="9966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 name="Group 6"/>
              <p:cNvGrpSpPr/>
              <p:nvPr/>
            </p:nvGrpSpPr>
            <p:grpSpPr>
              <a:xfrm>
                <a:off x="4510335" y="2504804"/>
                <a:ext cx="2520951" cy="325183"/>
                <a:chOff x="4510335" y="2504804"/>
                <a:chExt cx="2520951" cy="325183"/>
              </a:xfrm>
            </p:grpSpPr>
            <p:sp>
              <p:nvSpPr>
                <p:cNvPr id="58" name="Trapezoid 57"/>
                <p:cNvSpPr/>
                <p:nvPr/>
              </p:nvSpPr>
              <p:spPr>
                <a:xfrm flipH="1">
                  <a:off x="4510335" y="2504804"/>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Trapezoid 58"/>
                <p:cNvSpPr/>
                <p:nvPr/>
              </p:nvSpPr>
              <p:spPr>
                <a:xfrm flipH="1">
                  <a:off x="5196058" y="2505645"/>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Trapezoid 59"/>
                <p:cNvSpPr/>
                <p:nvPr/>
              </p:nvSpPr>
              <p:spPr>
                <a:xfrm flipH="1">
                  <a:off x="5881781" y="2507791"/>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Trapezoid 60"/>
                <p:cNvSpPr/>
                <p:nvPr/>
              </p:nvSpPr>
              <p:spPr>
                <a:xfrm flipH="1">
                  <a:off x="6529681" y="2507791"/>
                  <a:ext cx="501605" cy="322196"/>
                </a:xfrm>
                <a:prstGeom prst="trapezoid">
                  <a:avLst>
                    <a:gd name="adj" fmla="val 1904"/>
                  </a:avLst>
                </a:prstGeom>
                <a:solidFill>
                  <a:srgbClr val="D8BC7E"/>
                </a:solid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24" name="Group 23"/>
            <p:cNvGrpSpPr/>
            <p:nvPr/>
          </p:nvGrpSpPr>
          <p:grpSpPr>
            <a:xfrm>
              <a:off x="3180492" y="2286866"/>
              <a:ext cx="1124960" cy="1664082"/>
              <a:chOff x="3180492" y="2286866"/>
              <a:chExt cx="1124960" cy="1664082"/>
            </a:xfrm>
          </p:grpSpPr>
          <p:sp>
            <p:nvSpPr>
              <p:cNvPr id="62" name="Cube 61"/>
              <p:cNvSpPr/>
              <p:nvPr/>
            </p:nvSpPr>
            <p:spPr>
              <a:xfrm flipH="1">
                <a:off x="3180492" y="2286866"/>
                <a:ext cx="1124960" cy="1664082"/>
              </a:xfrm>
              <a:prstGeom prst="cube">
                <a:avLst>
                  <a:gd name="adj" fmla="val 0"/>
                </a:avLst>
              </a:prstGeom>
              <a:solidFill>
                <a:schemeClr val="accent4">
                  <a:lumMod val="50000"/>
                </a:schemeClr>
              </a:solidFill>
              <a:ln>
                <a:noFill/>
              </a:ln>
              <a:effectLst>
                <a:innerShdw blurRad="63500" dist="50800" dir="16200000">
                  <a:prstClr val="black">
                    <a:alpha val="50000"/>
                  </a:prstClr>
                </a:innerShdw>
              </a:effectLst>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2" name="Group 1"/>
              <p:cNvGrpSpPr/>
              <p:nvPr/>
            </p:nvGrpSpPr>
            <p:grpSpPr>
              <a:xfrm>
                <a:off x="3311999" y="2704874"/>
                <a:ext cx="842376" cy="1246074"/>
                <a:chOff x="3311999" y="2704874"/>
                <a:chExt cx="842376" cy="1246074"/>
              </a:xfrm>
            </p:grpSpPr>
            <p:sp>
              <p:nvSpPr>
                <p:cNvPr id="63" name="Cube 62"/>
                <p:cNvSpPr/>
                <p:nvPr/>
              </p:nvSpPr>
              <p:spPr>
                <a:xfrm flipH="1">
                  <a:off x="3311999" y="2704874"/>
                  <a:ext cx="842376" cy="1246074"/>
                </a:xfrm>
                <a:prstGeom prst="cube">
                  <a:avLst>
                    <a:gd name="adj" fmla="val 0"/>
                  </a:avLst>
                </a:prstGeom>
                <a:solidFill>
                  <a:srgbClr val="D8BC7E"/>
                </a:solidFill>
                <a:ln>
                  <a:noFill/>
                </a:ln>
                <a:effectLst>
                  <a:innerShdw blurRad="63500" dist="50800" dir="16200000">
                    <a:prstClr val="black">
                      <a:alpha val="50000"/>
                    </a:prstClr>
                  </a:innerShdw>
                </a:effectLst>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Oval 8"/>
                <p:cNvSpPr/>
                <p:nvPr/>
              </p:nvSpPr>
              <p:spPr>
                <a:xfrm>
                  <a:off x="3462391" y="3370128"/>
                  <a:ext cx="71919" cy="81989"/>
                </a:xfrm>
                <a:prstGeom prst="ellipse">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5" name="Cube 64"/>
          <p:cNvSpPr/>
          <p:nvPr/>
        </p:nvSpPr>
        <p:spPr>
          <a:xfrm>
            <a:off x="-673767" y="2472677"/>
            <a:ext cx="7550980" cy="2981764"/>
          </a:xfrm>
          <a:prstGeom prst="cube">
            <a:avLst>
              <a:gd name="adj" fmla="val 19274"/>
            </a:avLst>
          </a:prstGeom>
          <a:solidFill>
            <a:schemeClr val="accent3">
              <a:lumMod val="60000"/>
              <a:lumOff val="4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3" name="Group 12"/>
          <p:cNvGrpSpPr/>
          <p:nvPr/>
        </p:nvGrpSpPr>
        <p:grpSpPr>
          <a:xfrm>
            <a:off x="-109537" y="3218486"/>
            <a:ext cx="1000967" cy="2726534"/>
            <a:chOff x="-1365491" y="2945146"/>
            <a:chExt cx="655390" cy="1785217"/>
          </a:xfrm>
        </p:grpSpPr>
        <p:sp>
          <p:nvSpPr>
            <p:cNvPr id="12" name="Rectangle 11"/>
            <p:cNvSpPr/>
            <p:nvPr/>
          </p:nvSpPr>
          <p:spPr>
            <a:xfrm>
              <a:off x="-1056006" y="3807340"/>
              <a:ext cx="56338" cy="9230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 name="Group 10"/>
            <p:cNvGrpSpPr/>
            <p:nvPr/>
          </p:nvGrpSpPr>
          <p:grpSpPr>
            <a:xfrm>
              <a:off x="-1365491" y="2945146"/>
              <a:ext cx="655390" cy="898920"/>
              <a:chOff x="-1365491" y="2945146"/>
              <a:chExt cx="655390" cy="898920"/>
            </a:xfrm>
          </p:grpSpPr>
          <p:sp>
            <p:nvSpPr>
              <p:cNvPr id="10" name="Rectangle: Rounded Corners 9"/>
              <p:cNvSpPr/>
              <p:nvPr/>
            </p:nvSpPr>
            <p:spPr>
              <a:xfrm>
                <a:off x="-1365491" y="2945146"/>
                <a:ext cx="655390" cy="898920"/>
              </a:xfrm>
              <a:prstGeom prst="roundRect">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5" name="Group 74"/>
              <p:cNvGrpSpPr/>
              <p:nvPr/>
            </p:nvGrpSpPr>
            <p:grpSpPr>
              <a:xfrm>
                <a:off x="-1295307" y="3091983"/>
                <a:ext cx="551892" cy="605246"/>
                <a:chOff x="3736468" y="2693270"/>
                <a:chExt cx="1717632" cy="1883684"/>
              </a:xfrm>
            </p:grpSpPr>
            <p:pic>
              <p:nvPicPr>
                <p:cNvPr id="79" name="Picture 7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39216" t="17216" b="14452"/>
                <a:stretch/>
              </p:blipFill>
              <p:spPr>
                <a:xfrm flipH="1">
                  <a:off x="3736468" y="2693270"/>
                  <a:ext cx="1717632" cy="1883684"/>
                </a:xfrm>
                <a:prstGeom prst="rect">
                  <a:avLst/>
                </a:prstGeom>
                <a:noFill/>
              </p:spPr>
            </p:pic>
            <p:pic>
              <p:nvPicPr>
                <p:cNvPr id="77" name="Picture 76"/>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0872" t="38936" r="64199" b="15296"/>
                <a:stretch/>
              </p:blipFill>
              <p:spPr>
                <a:xfrm flipH="1">
                  <a:off x="4481235" y="3229245"/>
                  <a:ext cx="639915" cy="1146100"/>
                </a:xfrm>
                <a:prstGeom prst="rect">
                  <a:avLst/>
                </a:prstGeom>
                <a:noFill/>
              </p:spPr>
            </p:pic>
          </p:grpSp>
        </p:grpSp>
      </p:grpSp>
      <p:sp>
        <p:nvSpPr>
          <p:cNvPr id="33" name="Rectangle 32"/>
          <p:cNvSpPr/>
          <p:nvPr/>
        </p:nvSpPr>
        <p:spPr>
          <a:xfrm>
            <a:off x="3379808" y="3442748"/>
            <a:ext cx="2187615"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14372" y="3429467"/>
            <a:ext cx="2187615"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2260772" y="401796"/>
            <a:ext cx="4433785" cy="2680281"/>
          </a:xfrm>
          <a:prstGeom prst="cube">
            <a:avLst>
              <a:gd name="adj" fmla="val 22862"/>
            </a:avLst>
          </a:prstGeom>
          <a:solidFill>
            <a:schemeClr val="accent3">
              <a:lumMod val="60000"/>
              <a:lumOff val="4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8" name="Rectangle 67"/>
          <p:cNvSpPr/>
          <p:nvPr/>
        </p:nvSpPr>
        <p:spPr>
          <a:xfrm>
            <a:off x="4460320" y="1301943"/>
            <a:ext cx="1024368" cy="911686"/>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230649" y="1313693"/>
            <a:ext cx="1024368" cy="911686"/>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6678" y="4269489"/>
            <a:ext cx="1811629" cy="1941341"/>
          </a:xfrm>
          <a:prstGeom prst="rect">
            <a:avLst/>
          </a:prstGeom>
        </p:spPr>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747" y="4500306"/>
            <a:ext cx="1009585" cy="1696782"/>
          </a:xfrm>
          <a:prstGeom prst="rect">
            <a:avLst/>
          </a:prstGeom>
        </p:spPr>
      </p:pic>
      <p:pic>
        <p:nvPicPr>
          <p:cNvPr id="55" name="Picture 54" descr="En el cuaderno viajero...: diciembre 2014"/>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89575" y="2157205"/>
            <a:ext cx="4335066" cy="4057352"/>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8125" y="4440171"/>
            <a:ext cx="904719" cy="1696782"/>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0801" y="4371253"/>
            <a:ext cx="1009585" cy="1696782"/>
          </a:xfrm>
          <a:prstGeom prst="rect">
            <a:avLst/>
          </a:prstGeom>
        </p:spPr>
      </p:pic>
    </p:spTree>
    <p:extLst>
      <p:ext uri="{BB962C8B-B14F-4D97-AF65-F5344CB8AC3E}">
        <p14:creationId xmlns:p14="http://schemas.microsoft.com/office/powerpoint/2010/main" val="1101001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1" name="Trapezoid 100"/>
          <p:cNvSpPr/>
          <p:nvPr/>
        </p:nvSpPr>
        <p:spPr>
          <a:xfrm>
            <a:off x="5262880" y="3660643"/>
            <a:ext cx="2834877" cy="1069716"/>
          </a:xfrm>
          <a:prstGeom prst="trapezoid">
            <a:avLst>
              <a:gd name="adj" fmla="val 0"/>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Trapezoid 55"/>
          <p:cNvSpPr/>
          <p:nvPr/>
        </p:nvSpPr>
        <p:spPr>
          <a:xfrm>
            <a:off x="-17968" y="5970361"/>
            <a:ext cx="9144001" cy="876533"/>
          </a:xfrm>
          <a:prstGeom prst="trapezoid">
            <a:avLst>
              <a:gd name="adj" fmla="val 0"/>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Cube 50"/>
          <p:cNvSpPr/>
          <p:nvPr/>
        </p:nvSpPr>
        <p:spPr>
          <a:xfrm>
            <a:off x="-973003" y="5409244"/>
            <a:ext cx="11083492" cy="729344"/>
          </a:xfrm>
          <a:prstGeom prst="cube">
            <a:avLst>
              <a:gd name="adj" fmla="val 88123"/>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4" name="Group 13"/>
          <p:cNvGrpSpPr/>
          <p:nvPr/>
        </p:nvGrpSpPr>
        <p:grpSpPr>
          <a:xfrm>
            <a:off x="5874729" y="0"/>
            <a:ext cx="1356168" cy="1312737"/>
            <a:chOff x="7149689" y="-240606"/>
            <a:chExt cx="2932878" cy="2838953"/>
          </a:xfrm>
        </p:grpSpPr>
        <p:sp>
          <p:nvSpPr>
            <p:cNvPr id="15" name="Oval 14"/>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Parallelogram 15"/>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Parallelogram 16"/>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Parallelogram 17"/>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9" name="Parallelogram 18"/>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Parallelogram 19"/>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1" name="Parallelogram 20"/>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2" name="Parallelogram 21"/>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sp>
        <p:nvSpPr>
          <p:cNvPr id="37" name="Cube 36"/>
          <p:cNvSpPr/>
          <p:nvPr/>
        </p:nvSpPr>
        <p:spPr>
          <a:xfrm flipH="1">
            <a:off x="7758769" y="380052"/>
            <a:ext cx="2281691" cy="5010356"/>
          </a:xfrm>
          <a:prstGeom prst="cube">
            <a:avLst>
              <a:gd name="adj" fmla="val 19534"/>
            </a:avLst>
          </a:prstGeom>
          <a:solidFill>
            <a:schemeClr val="accent2">
              <a:lumMod val="40000"/>
              <a:lumOff val="6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rapezoid 47"/>
          <p:cNvSpPr/>
          <p:nvPr/>
        </p:nvSpPr>
        <p:spPr>
          <a:xfrm>
            <a:off x="4676204" y="4731468"/>
            <a:ext cx="3785069" cy="668015"/>
          </a:xfrm>
          <a:prstGeom prst="trapezoid">
            <a:avLst>
              <a:gd name="adj" fmla="val 85704"/>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Cube 64"/>
          <p:cNvSpPr/>
          <p:nvPr/>
        </p:nvSpPr>
        <p:spPr>
          <a:xfrm>
            <a:off x="-1134557" y="661507"/>
            <a:ext cx="6875174" cy="4760363"/>
          </a:xfrm>
          <a:prstGeom prst="cube">
            <a:avLst>
              <a:gd name="adj" fmla="val 14579"/>
            </a:avLst>
          </a:prstGeom>
          <a:solidFill>
            <a:schemeClr val="accent3">
              <a:lumMod val="60000"/>
              <a:lumOff val="40000"/>
            </a:schemeClr>
          </a:solidFill>
          <a:ln>
            <a:noFill/>
          </a:ln>
          <a:scene3d>
            <a:camera prst="orthographicFront">
              <a:rot lat="0" lon="18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3" name="Group 12"/>
          <p:cNvGrpSpPr/>
          <p:nvPr/>
        </p:nvGrpSpPr>
        <p:grpSpPr>
          <a:xfrm>
            <a:off x="-109537" y="3218486"/>
            <a:ext cx="1000967" cy="2726534"/>
            <a:chOff x="-1365491" y="2945146"/>
            <a:chExt cx="655390" cy="1785217"/>
          </a:xfrm>
        </p:grpSpPr>
        <p:sp>
          <p:nvSpPr>
            <p:cNvPr id="12" name="Rectangle 11"/>
            <p:cNvSpPr/>
            <p:nvPr/>
          </p:nvSpPr>
          <p:spPr>
            <a:xfrm>
              <a:off x="-1056006" y="3807340"/>
              <a:ext cx="56338" cy="9230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 name="Group 10"/>
            <p:cNvGrpSpPr/>
            <p:nvPr/>
          </p:nvGrpSpPr>
          <p:grpSpPr>
            <a:xfrm>
              <a:off x="-1365491" y="2945146"/>
              <a:ext cx="655390" cy="898920"/>
              <a:chOff x="-1365491" y="2945146"/>
              <a:chExt cx="655390" cy="898920"/>
            </a:xfrm>
          </p:grpSpPr>
          <p:sp>
            <p:nvSpPr>
              <p:cNvPr id="10" name="Rectangle: Rounded Corners 9"/>
              <p:cNvSpPr/>
              <p:nvPr/>
            </p:nvSpPr>
            <p:spPr>
              <a:xfrm>
                <a:off x="-1365491" y="2945146"/>
                <a:ext cx="655390" cy="898920"/>
              </a:xfrm>
              <a:prstGeom prst="roundRect">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5" name="Group 74"/>
              <p:cNvGrpSpPr/>
              <p:nvPr/>
            </p:nvGrpSpPr>
            <p:grpSpPr>
              <a:xfrm>
                <a:off x="-1295307" y="3091983"/>
                <a:ext cx="551892" cy="605246"/>
                <a:chOff x="3736468" y="2693270"/>
                <a:chExt cx="1717632" cy="1883684"/>
              </a:xfrm>
            </p:grpSpPr>
            <p:pic>
              <p:nvPicPr>
                <p:cNvPr id="79" name="Picture 7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39216" t="17216" b="14452"/>
                <a:stretch/>
              </p:blipFill>
              <p:spPr>
                <a:xfrm flipH="1">
                  <a:off x="3736468" y="2693270"/>
                  <a:ext cx="1717632" cy="1883684"/>
                </a:xfrm>
                <a:prstGeom prst="rect">
                  <a:avLst/>
                </a:prstGeom>
                <a:noFill/>
              </p:spPr>
            </p:pic>
            <p:pic>
              <p:nvPicPr>
                <p:cNvPr id="77" name="Picture 76"/>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0872" t="38936" r="64199" b="15296"/>
                <a:stretch/>
              </p:blipFill>
              <p:spPr>
                <a:xfrm flipH="1">
                  <a:off x="4481235" y="3229245"/>
                  <a:ext cx="639915" cy="1146100"/>
                </a:xfrm>
                <a:prstGeom prst="rect">
                  <a:avLst/>
                </a:prstGeom>
                <a:noFill/>
              </p:spPr>
            </p:pic>
          </p:grpSp>
        </p:grpSp>
      </p:grpSp>
      <p:grpSp>
        <p:nvGrpSpPr>
          <p:cNvPr id="3" name="Group 2"/>
          <p:cNvGrpSpPr/>
          <p:nvPr/>
        </p:nvGrpSpPr>
        <p:grpSpPr>
          <a:xfrm>
            <a:off x="8479151" y="1053244"/>
            <a:ext cx="1510232" cy="1052582"/>
            <a:chOff x="8479151" y="1053244"/>
            <a:chExt cx="1510232" cy="1052582"/>
          </a:xfrm>
        </p:grpSpPr>
        <p:sp>
          <p:nvSpPr>
            <p:cNvPr id="53" name="Trapezoid 52"/>
            <p:cNvSpPr/>
            <p:nvPr/>
          </p:nvSpPr>
          <p:spPr>
            <a:xfrm>
              <a:off x="8479151" y="1112474"/>
              <a:ext cx="1510232" cy="566281"/>
            </a:xfrm>
            <a:prstGeom prst="trapezoid">
              <a:avLst>
                <a:gd name="adj" fmla="val 0"/>
              </a:avLst>
            </a:prstGeom>
            <a:solidFill>
              <a:schemeClr val="accent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9151" y="1053244"/>
              <a:ext cx="986796" cy="1052582"/>
            </a:xfrm>
            <a:prstGeom prst="rect">
              <a:avLst/>
            </a:prstGeom>
          </p:spPr>
        </p:pic>
        <p:sp>
          <p:nvSpPr>
            <p:cNvPr id="74" name="Trapezoid 73"/>
            <p:cNvSpPr/>
            <p:nvPr/>
          </p:nvSpPr>
          <p:spPr>
            <a:xfrm>
              <a:off x="8479151" y="1688515"/>
              <a:ext cx="1510232" cy="336353"/>
            </a:xfrm>
            <a:prstGeom prst="trapezoid">
              <a:avLst>
                <a:gd name="adj" fmla="val 0"/>
              </a:avLst>
            </a:prstGeom>
            <a:solidFill>
              <a:srgbClr val="FFDB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6" name="Group 75"/>
          <p:cNvGrpSpPr/>
          <p:nvPr/>
        </p:nvGrpSpPr>
        <p:grpSpPr>
          <a:xfrm>
            <a:off x="8479151" y="1835082"/>
            <a:ext cx="1510232" cy="1052582"/>
            <a:chOff x="8479151" y="1053244"/>
            <a:chExt cx="1510232" cy="1052582"/>
          </a:xfrm>
        </p:grpSpPr>
        <p:sp>
          <p:nvSpPr>
            <p:cNvPr id="78" name="Trapezoid 77"/>
            <p:cNvSpPr/>
            <p:nvPr/>
          </p:nvSpPr>
          <p:spPr>
            <a:xfrm>
              <a:off x="8479151" y="1112474"/>
              <a:ext cx="1510232" cy="566281"/>
            </a:xfrm>
            <a:prstGeom prst="trapezoid">
              <a:avLst>
                <a:gd name="adj" fmla="val 0"/>
              </a:avLst>
            </a:prstGeom>
            <a:solidFill>
              <a:schemeClr val="accent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9151" y="1053244"/>
              <a:ext cx="986796" cy="1052582"/>
            </a:xfrm>
            <a:prstGeom prst="rect">
              <a:avLst/>
            </a:prstGeom>
          </p:spPr>
        </p:pic>
        <p:sp>
          <p:nvSpPr>
            <p:cNvPr id="81" name="Trapezoid 80"/>
            <p:cNvSpPr/>
            <p:nvPr/>
          </p:nvSpPr>
          <p:spPr>
            <a:xfrm>
              <a:off x="8479151" y="1688515"/>
              <a:ext cx="1510232" cy="336353"/>
            </a:xfrm>
            <a:prstGeom prst="trapezoid">
              <a:avLst>
                <a:gd name="adj" fmla="val 0"/>
              </a:avLst>
            </a:prstGeom>
            <a:solidFill>
              <a:srgbClr val="FFDB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2" name="Group 81"/>
          <p:cNvGrpSpPr/>
          <p:nvPr/>
        </p:nvGrpSpPr>
        <p:grpSpPr>
          <a:xfrm>
            <a:off x="8461273" y="2540788"/>
            <a:ext cx="1510232" cy="1052582"/>
            <a:chOff x="8479151" y="1053244"/>
            <a:chExt cx="1510232" cy="1052582"/>
          </a:xfrm>
        </p:grpSpPr>
        <p:sp>
          <p:nvSpPr>
            <p:cNvPr id="83" name="Trapezoid 82"/>
            <p:cNvSpPr/>
            <p:nvPr/>
          </p:nvSpPr>
          <p:spPr>
            <a:xfrm>
              <a:off x="8479151" y="1112474"/>
              <a:ext cx="1510232" cy="566281"/>
            </a:xfrm>
            <a:prstGeom prst="trapezoid">
              <a:avLst>
                <a:gd name="adj" fmla="val 0"/>
              </a:avLst>
            </a:prstGeom>
            <a:solidFill>
              <a:schemeClr val="accent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9151" y="1053244"/>
              <a:ext cx="986796" cy="1052582"/>
            </a:xfrm>
            <a:prstGeom prst="rect">
              <a:avLst/>
            </a:prstGeom>
          </p:spPr>
        </p:pic>
        <p:sp>
          <p:nvSpPr>
            <p:cNvPr id="85" name="Trapezoid 84"/>
            <p:cNvSpPr/>
            <p:nvPr/>
          </p:nvSpPr>
          <p:spPr>
            <a:xfrm>
              <a:off x="8479151" y="1688515"/>
              <a:ext cx="1510232" cy="336353"/>
            </a:xfrm>
            <a:prstGeom prst="trapezoid">
              <a:avLst>
                <a:gd name="adj" fmla="val 0"/>
              </a:avLst>
            </a:prstGeom>
            <a:solidFill>
              <a:srgbClr val="FFDB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6" name="Group 85"/>
          <p:cNvGrpSpPr/>
          <p:nvPr/>
        </p:nvGrpSpPr>
        <p:grpSpPr>
          <a:xfrm>
            <a:off x="8479151" y="3224377"/>
            <a:ext cx="1510232" cy="1052582"/>
            <a:chOff x="8479151" y="1053244"/>
            <a:chExt cx="1510232" cy="1052582"/>
          </a:xfrm>
        </p:grpSpPr>
        <p:sp>
          <p:nvSpPr>
            <p:cNvPr id="87" name="Trapezoid 86"/>
            <p:cNvSpPr/>
            <p:nvPr/>
          </p:nvSpPr>
          <p:spPr>
            <a:xfrm>
              <a:off x="8479151" y="1112474"/>
              <a:ext cx="1510232" cy="566281"/>
            </a:xfrm>
            <a:prstGeom prst="trapezoid">
              <a:avLst>
                <a:gd name="adj" fmla="val 0"/>
              </a:avLst>
            </a:prstGeom>
            <a:solidFill>
              <a:schemeClr val="accent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9151" y="1053244"/>
              <a:ext cx="986796" cy="1052582"/>
            </a:xfrm>
            <a:prstGeom prst="rect">
              <a:avLst/>
            </a:prstGeom>
          </p:spPr>
        </p:pic>
        <p:sp>
          <p:nvSpPr>
            <p:cNvPr id="89" name="Trapezoid 88"/>
            <p:cNvSpPr/>
            <p:nvPr/>
          </p:nvSpPr>
          <p:spPr>
            <a:xfrm>
              <a:off x="8479151" y="1688515"/>
              <a:ext cx="1510232" cy="336353"/>
            </a:xfrm>
            <a:prstGeom prst="trapezoid">
              <a:avLst>
                <a:gd name="adj" fmla="val 0"/>
              </a:avLst>
            </a:prstGeom>
            <a:solidFill>
              <a:srgbClr val="FFDB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90" name="Group 89"/>
          <p:cNvGrpSpPr/>
          <p:nvPr/>
        </p:nvGrpSpPr>
        <p:grpSpPr>
          <a:xfrm>
            <a:off x="8337031" y="3796325"/>
            <a:ext cx="1665294" cy="1776313"/>
            <a:chOff x="8354909" y="911120"/>
            <a:chExt cx="1665294" cy="1776313"/>
          </a:xfrm>
        </p:grpSpPr>
        <p:sp>
          <p:nvSpPr>
            <p:cNvPr id="91" name="Trapezoid 90"/>
            <p:cNvSpPr/>
            <p:nvPr/>
          </p:nvSpPr>
          <p:spPr>
            <a:xfrm>
              <a:off x="8479151" y="1112474"/>
              <a:ext cx="1510232" cy="1411564"/>
            </a:xfrm>
            <a:prstGeom prst="trapezoid">
              <a:avLst>
                <a:gd name="adj" fmla="val 0"/>
              </a:avLst>
            </a:prstGeom>
            <a:solidFill>
              <a:schemeClr val="accent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4909" y="911120"/>
              <a:ext cx="1665294" cy="1776313"/>
            </a:xfrm>
            <a:prstGeom prst="rect">
              <a:avLst/>
            </a:prstGeom>
          </p:spPr>
        </p:pic>
      </p:grpSp>
      <p:sp>
        <p:nvSpPr>
          <p:cNvPr id="98" name="TextBox 97"/>
          <p:cNvSpPr txBox="1"/>
          <p:nvPr/>
        </p:nvSpPr>
        <p:spPr>
          <a:xfrm>
            <a:off x="1909291" y="1704823"/>
            <a:ext cx="2441438" cy="923330"/>
          </a:xfrm>
          <a:prstGeom prst="rect">
            <a:avLst/>
          </a:prstGeom>
          <a:noFill/>
        </p:spPr>
        <p:txBody>
          <a:bodyPr wrap="square" rtlCol="0">
            <a:spAutoFit/>
          </a:bodyPr>
          <a:lstStyle/>
          <a:p>
            <a:pPr algn="ctr"/>
            <a:r>
              <a:rPr lang="en-US" sz="5400" b="1" dirty="0">
                <a:ln w="0"/>
                <a:solidFill>
                  <a:schemeClr val="accent1">
                    <a:lumMod val="60000"/>
                    <a:lumOff val="40000"/>
                  </a:schemeClr>
                </a:solidFill>
                <a:effectLst>
                  <a:outerShdw blurRad="38100" dist="19050" dir="2700000" algn="tl" rotWithShape="0">
                    <a:schemeClr val="dk1">
                      <a:alpha val="40000"/>
                    </a:schemeClr>
                  </a:outerShdw>
                </a:effectLst>
              </a:rPr>
              <a:t>STORES</a:t>
            </a:r>
          </a:p>
        </p:txBody>
      </p:sp>
      <p:sp>
        <p:nvSpPr>
          <p:cNvPr id="32" name="TextBox 31"/>
          <p:cNvSpPr txBox="1"/>
          <p:nvPr/>
        </p:nvSpPr>
        <p:spPr>
          <a:xfrm>
            <a:off x="23902" y="530024"/>
            <a:ext cx="3252697" cy="646331"/>
          </a:xfrm>
          <a:prstGeom prst="rect">
            <a:avLst/>
          </a:prstGeom>
          <a:solidFill>
            <a:schemeClr val="bg1">
              <a:lumMod val="95000"/>
            </a:schemeClr>
          </a:solidFill>
        </p:spPr>
        <p:txBody>
          <a:bodyPr wrap="square" rtlCol="0">
            <a:spAutoFit/>
          </a:bodyPr>
          <a:lstStyle/>
          <a:p>
            <a:pPr algn="ctr"/>
            <a:r>
              <a:rPr lang="en-US" sz="3600" b="1" dirty="0">
                <a:solidFill>
                  <a:schemeClr val="accent2">
                    <a:lumMod val="75000"/>
                  </a:schemeClr>
                </a:solidFill>
              </a:rPr>
              <a:t>Instead of this</a:t>
            </a:r>
          </a:p>
        </p:txBody>
      </p:sp>
      <p:grpSp>
        <p:nvGrpSpPr>
          <p:cNvPr id="5" name="Group 4"/>
          <p:cNvGrpSpPr/>
          <p:nvPr/>
        </p:nvGrpSpPr>
        <p:grpSpPr>
          <a:xfrm>
            <a:off x="1014373" y="3480267"/>
            <a:ext cx="1511497" cy="1946974"/>
            <a:chOff x="1014373" y="3429467"/>
            <a:chExt cx="1511497" cy="1946974"/>
          </a:xfrm>
        </p:grpSpPr>
        <p:sp>
          <p:nvSpPr>
            <p:cNvPr id="66" name="Rectangle 65"/>
            <p:cNvSpPr/>
            <p:nvPr/>
          </p:nvSpPr>
          <p:spPr>
            <a:xfrm>
              <a:off x="1014373" y="3429467"/>
              <a:ext cx="762816"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763054" y="3429467"/>
              <a:ext cx="762816" cy="1946974"/>
            </a:xfrm>
            <a:prstGeom prst="rect">
              <a:avLst/>
            </a:prstGeom>
            <a:solidFill>
              <a:schemeClr val="accent1">
                <a:alpha val="56000"/>
              </a:schemeClr>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4385" y="4157582"/>
            <a:ext cx="1009585" cy="1696782"/>
          </a:xfrm>
          <a:prstGeom prst="rect">
            <a:avLst/>
          </a:prstGeom>
        </p:spPr>
      </p:pic>
      <p:sp>
        <p:nvSpPr>
          <p:cNvPr id="100" name="Trapezoid 99"/>
          <p:cNvSpPr/>
          <p:nvPr/>
        </p:nvSpPr>
        <p:spPr>
          <a:xfrm>
            <a:off x="6019798" y="2392353"/>
            <a:ext cx="2209802" cy="471601"/>
          </a:xfrm>
          <a:prstGeom prst="trapezoid">
            <a:avLst>
              <a:gd name="adj" fmla="val 75403"/>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 name="Trapezoid 101"/>
          <p:cNvSpPr/>
          <p:nvPr/>
        </p:nvSpPr>
        <p:spPr>
          <a:xfrm>
            <a:off x="4737120" y="1104497"/>
            <a:ext cx="3540049" cy="471601"/>
          </a:xfrm>
          <a:prstGeom prst="trapezoid">
            <a:avLst>
              <a:gd name="adj" fmla="val 84020"/>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Trapezoid 102"/>
          <p:cNvSpPr/>
          <p:nvPr/>
        </p:nvSpPr>
        <p:spPr>
          <a:xfrm>
            <a:off x="4726960" y="1577553"/>
            <a:ext cx="3540049" cy="1321373"/>
          </a:xfrm>
          <a:prstGeom prst="trapezoid">
            <a:avLst>
              <a:gd name="adj" fmla="val 0"/>
            </a:avLst>
          </a:prstGeom>
          <a:solidFill>
            <a:srgbClr val="D9D9D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4" name="Group 103"/>
          <p:cNvGrpSpPr/>
          <p:nvPr/>
        </p:nvGrpSpPr>
        <p:grpSpPr>
          <a:xfrm>
            <a:off x="6278341" y="3244170"/>
            <a:ext cx="2012781" cy="2146966"/>
            <a:chOff x="3937718" y="4163872"/>
            <a:chExt cx="2189777" cy="2335762"/>
          </a:xfrm>
        </p:grpSpPr>
        <p:pic>
          <p:nvPicPr>
            <p:cNvPr id="105" name="Picture 1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4529" y="4642645"/>
              <a:ext cx="804674" cy="1243586"/>
            </a:xfrm>
            <a:prstGeom prst="rect">
              <a:avLst/>
            </a:prstGeom>
          </p:spPr>
        </p:pic>
        <p:pic>
          <p:nvPicPr>
            <p:cNvPr id="106" name="Picture 1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7718" y="4163872"/>
              <a:ext cx="2189777" cy="2335762"/>
            </a:xfrm>
            <a:prstGeom prst="rect">
              <a:avLst/>
            </a:prstGeom>
          </p:spPr>
        </p:pic>
      </p:grpSp>
      <p:grpSp>
        <p:nvGrpSpPr>
          <p:cNvPr id="107" name="Group 106"/>
          <p:cNvGrpSpPr/>
          <p:nvPr/>
        </p:nvGrpSpPr>
        <p:grpSpPr>
          <a:xfrm>
            <a:off x="4684863" y="3246414"/>
            <a:ext cx="2012781" cy="2146966"/>
            <a:chOff x="3937718" y="4163872"/>
            <a:chExt cx="2189777" cy="2335762"/>
          </a:xfrm>
        </p:grpSpPr>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4529" y="4642645"/>
              <a:ext cx="804674" cy="1243586"/>
            </a:xfrm>
            <a:prstGeom prst="rect">
              <a:avLst/>
            </a:prstGeom>
          </p:spPr>
        </p:pic>
        <p:pic>
          <p:nvPicPr>
            <p:cNvPr id="109" name="Picture 10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7718" y="4163872"/>
              <a:ext cx="2189777" cy="2335762"/>
            </a:xfrm>
            <a:prstGeom prst="rect">
              <a:avLst/>
            </a:prstGeom>
          </p:spPr>
        </p:pic>
      </p:grpSp>
      <p:pic>
        <p:nvPicPr>
          <p:cNvPr id="71" name="Picture 70"/>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898575" y="3699270"/>
            <a:ext cx="1483706" cy="1749591"/>
          </a:xfrm>
          <a:prstGeom prst="rect">
            <a:avLst/>
          </a:prstGeom>
        </p:spPr>
      </p:pic>
    </p:spTree>
    <p:extLst>
      <p:ext uri="{BB962C8B-B14F-4D97-AF65-F5344CB8AC3E}">
        <p14:creationId xmlns:p14="http://schemas.microsoft.com/office/powerpoint/2010/main" val="523190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404 (Page Not Found) Error - Ever feel like you're in the wrong pla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129" y="4340565"/>
            <a:ext cx="1040226" cy="1040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America Revealed: The American Epidemic of Obesit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82" y="5086222"/>
            <a:ext cx="1310021" cy="1120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Medical Problems and Sexual Functioning (Cardiovascular disease ..."/>
          <p:cNvPicPr>
            <a:picLocks noChangeAspect="1"/>
          </p:cNvPicPr>
          <p:nvPr/>
        </p:nvPicPr>
        <p:blipFill rotWithShape="1">
          <a:blip r:embed="rId5" cstate="print">
            <a:extLst>
              <a:ext uri="{28A0092B-C50C-407E-A947-70E740481C1C}">
                <a14:useLocalDpi xmlns:a14="http://schemas.microsoft.com/office/drawing/2010/main" val="0"/>
              </a:ext>
            </a:extLst>
          </a:blip>
          <a:srcRect l="7780" r="13805"/>
          <a:stretch/>
        </p:blipFill>
        <p:spPr>
          <a:xfrm>
            <a:off x="910414" y="678623"/>
            <a:ext cx="916614" cy="778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Letras Libres: Diabetes en el mundo."/>
          <p:cNvPicPr>
            <a:picLocks noChangeAspect="1"/>
          </p:cNvPicPr>
          <p:nvPr/>
        </p:nvPicPr>
        <p:blipFill rotWithShape="1">
          <a:blip r:embed="rId6" cstate="print">
            <a:extLst>
              <a:ext uri="{28A0092B-C50C-407E-A947-70E740481C1C}">
                <a14:useLocalDpi xmlns:a14="http://schemas.microsoft.com/office/drawing/2010/main" val="0"/>
              </a:ext>
            </a:extLst>
          </a:blip>
          <a:srcRect l="11244" r="17223"/>
          <a:stretch/>
        </p:blipFill>
        <p:spPr>
          <a:xfrm>
            <a:off x="557309" y="1472129"/>
            <a:ext cx="798729" cy="726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ترياق حديث لعلاج لدغات الأفاعي خلال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3448" y="2578163"/>
            <a:ext cx="1257379" cy="708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cancer colon"/>
          <p:cNvPicPr>
            <a:picLocks noChangeAspect="1"/>
          </p:cNvPicPr>
          <p:nvPr/>
        </p:nvPicPr>
        <p:blipFill rotWithShape="1">
          <a:blip r:embed="rId8" cstate="print">
            <a:extLst>
              <a:ext uri="{28A0092B-C50C-407E-A947-70E740481C1C}">
                <a14:useLocalDpi xmlns:a14="http://schemas.microsoft.com/office/drawing/2010/main" val="0"/>
              </a:ext>
            </a:extLst>
          </a:blip>
          <a:srcRect l="8704" t="20553" r="13892" b="-1706"/>
          <a:stretch/>
        </p:blipFill>
        <p:spPr>
          <a:xfrm>
            <a:off x="1584543" y="1454458"/>
            <a:ext cx="862293" cy="744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fit360 Blog: Pre-habilitación vs. Re-habilitación (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812" y="3360710"/>
            <a:ext cx="915636" cy="1220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2555036" y="115694"/>
            <a:ext cx="2512264" cy="1493319"/>
            <a:chOff x="10066755" y="1044195"/>
            <a:chExt cx="2845817" cy="1688951"/>
          </a:xfrm>
          <a:solidFill>
            <a:schemeClr val="accent2">
              <a:lumMod val="20000"/>
              <a:lumOff val="80000"/>
            </a:schemeClr>
          </a:solidFill>
        </p:grpSpPr>
        <p:sp>
          <p:nvSpPr>
            <p:cNvPr id="10" name="Cloud Callout 9"/>
            <p:cNvSpPr/>
            <p:nvPr/>
          </p:nvSpPr>
          <p:spPr>
            <a:xfrm>
              <a:off x="10066755" y="1044195"/>
              <a:ext cx="2845817" cy="1688951"/>
            </a:xfrm>
            <a:prstGeom prst="cloudCallout">
              <a:avLst>
                <a:gd name="adj1" fmla="val -72552"/>
                <a:gd name="adj2" fmla="val -123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TextBox 4"/>
            <p:cNvSpPr txBox="1"/>
            <p:nvPr/>
          </p:nvSpPr>
          <p:spPr>
            <a:xfrm>
              <a:off x="10278756" y="1359141"/>
              <a:ext cx="2565277" cy="1148720"/>
            </a:xfrm>
            <a:prstGeom prst="rect">
              <a:avLst/>
            </a:prstGeom>
            <a:noFill/>
          </p:spPr>
          <p:txBody>
            <a:bodyPr wrap="square" rtlCol="0">
              <a:spAutoFit/>
            </a:bodyPr>
            <a:lstStyle/>
            <a:p>
              <a:pPr algn="ctr"/>
              <a:r>
                <a:rPr lang="en-US" sz="2000" b="1" dirty="0">
                  <a:solidFill>
                    <a:schemeClr val="bg1"/>
                  </a:solidFill>
                </a:rPr>
                <a:t>How does the built environment affect health?</a:t>
              </a:r>
            </a:p>
          </p:txBody>
        </p:sp>
      </p:grpSp>
      <p:sp>
        <p:nvSpPr>
          <p:cNvPr id="6" name="TextBox 5"/>
          <p:cNvSpPr txBox="1"/>
          <p:nvPr/>
        </p:nvSpPr>
        <p:spPr>
          <a:xfrm>
            <a:off x="5311504" y="564302"/>
            <a:ext cx="3441384" cy="646331"/>
          </a:xfrm>
          <a:prstGeom prst="rect">
            <a:avLst/>
          </a:prstGeom>
          <a:noFill/>
        </p:spPr>
        <p:txBody>
          <a:bodyPr wrap="square" rtlCol="0">
            <a:spAutoFit/>
          </a:bodyPr>
          <a:lstStyle/>
          <a:p>
            <a:r>
              <a:rPr lang="en-US" sz="3600" b="1" dirty="0">
                <a:solidFill>
                  <a:schemeClr val="accent1"/>
                </a:solidFill>
              </a:rPr>
              <a:t>Physical Activity</a:t>
            </a:r>
          </a:p>
        </p:txBody>
      </p:sp>
      <p:sp>
        <p:nvSpPr>
          <p:cNvPr id="3" name="Rectangle 2"/>
          <p:cNvSpPr/>
          <p:nvPr/>
        </p:nvSpPr>
        <p:spPr>
          <a:xfrm>
            <a:off x="2646877" y="1609014"/>
            <a:ext cx="6390562" cy="830997"/>
          </a:xfrm>
          <a:prstGeom prst="rect">
            <a:avLst/>
          </a:prstGeom>
        </p:spPr>
        <p:txBody>
          <a:bodyPr wrap="square">
            <a:spAutoFit/>
          </a:bodyPr>
          <a:lstStyle/>
          <a:p>
            <a:pPr algn="ctr"/>
            <a:r>
              <a:rPr lang="en-US" sz="2400" dirty="0">
                <a:solidFill>
                  <a:schemeClr val="tx1">
                    <a:lumMod val="65000"/>
                    <a:lumOff val="35000"/>
                  </a:schemeClr>
                </a:solidFill>
                <a:latin typeface="+mj-lt"/>
              </a:rPr>
              <a:t>Lowers risk of cardiovascular disease, colon cancer, &amp; diabetes</a:t>
            </a:r>
          </a:p>
        </p:txBody>
      </p:sp>
      <p:sp>
        <p:nvSpPr>
          <p:cNvPr id="8" name="Rectangle 7"/>
          <p:cNvSpPr/>
          <p:nvPr/>
        </p:nvSpPr>
        <p:spPr>
          <a:xfrm>
            <a:off x="2497469" y="3646717"/>
            <a:ext cx="6292892" cy="830997"/>
          </a:xfrm>
          <a:prstGeom prst="rect">
            <a:avLst/>
          </a:prstGeom>
        </p:spPr>
        <p:txBody>
          <a:bodyPr wrap="square">
            <a:spAutoFit/>
          </a:bodyPr>
          <a:lstStyle/>
          <a:p>
            <a:pPr algn="ctr"/>
            <a:r>
              <a:rPr lang="en-US" sz="2400" dirty="0">
                <a:solidFill>
                  <a:schemeClr val="tx1">
                    <a:lumMod val="65000"/>
                    <a:lumOff val="35000"/>
                  </a:schemeClr>
                </a:solidFill>
                <a:latin typeface="+mj-lt"/>
              </a:rPr>
              <a:t>Maintains muscle strength &amp; joint structure/function</a:t>
            </a:r>
          </a:p>
        </p:txBody>
      </p:sp>
      <p:sp>
        <p:nvSpPr>
          <p:cNvPr id="9" name="Rectangle 8"/>
          <p:cNvSpPr/>
          <p:nvPr/>
        </p:nvSpPr>
        <p:spPr>
          <a:xfrm>
            <a:off x="2497469" y="2631458"/>
            <a:ext cx="6185536" cy="830997"/>
          </a:xfrm>
          <a:prstGeom prst="rect">
            <a:avLst/>
          </a:prstGeom>
        </p:spPr>
        <p:txBody>
          <a:bodyPr wrap="square">
            <a:spAutoFit/>
          </a:bodyPr>
          <a:lstStyle/>
          <a:p>
            <a:pPr algn="ctr"/>
            <a:r>
              <a:rPr lang="en-US" sz="2400" dirty="0">
                <a:solidFill>
                  <a:schemeClr val="tx1">
                    <a:lumMod val="65000"/>
                    <a:lumOff val="35000"/>
                  </a:schemeClr>
                </a:solidFill>
                <a:latin typeface="+mj-lt"/>
              </a:rPr>
              <a:t>Relieves depression, anxiety, &amp;other mental illnesses</a:t>
            </a:r>
          </a:p>
        </p:txBody>
      </p:sp>
      <p:sp>
        <p:nvSpPr>
          <p:cNvPr id="11" name="Rectangle 10"/>
          <p:cNvSpPr/>
          <p:nvPr/>
        </p:nvSpPr>
        <p:spPr>
          <a:xfrm>
            <a:off x="2414903" y="4596533"/>
            <a:ext cx="6448338" cy="830997"/>
          </a:xfrm>
          <a:prstGeom prst="rect">
            <a:avLst/>
          </a:prstGeom>
        </p:spPr>
        <p:txBody>
          <a:bodyPr wrap="square">
            <a:spAutoFit/>
          </a:bodyPr>
          <a:lstStyle/>
          <a:p>
            <a:pPr algn="ctr"/>
            <a:r>
              <a:rPr lang="en-US" sz="2400" dirty="0">
                <a:solidFill>
                  <a:schemeClr val="tx1">
                    <a:lumMod val="65000"/>
                    <a:lumOff val="35000"/>
                  </a:schemeClr>
                </a:solidFill>
                <a:latin typeface="+mj-lt"/>
              </a:rPr>
              <a:t>Necessary for normal skeletal development during childhood</a:t>
            </a:r>
          </a:p>
        </p:txBody>
      </p:sp>
      <p:sp>
        <p:nvSpPr>
          <p:cNvPr id="12" name="Rectangle 11"/>
          <p:cNvSpPr/>
          <p:nvPr/>
        </p:nvSpPr>
        <p:spPr>
          <a:xfrm>
            <a:off x="2555036" y="5455785"/>
            <a:ext cx="6168072" cy="830997"/>
          </a:xfrm>
          <a:prstGeom prst="rect">
            <a:avLst/>
          </a:prstGeom>
        </p:spPr>
        <p:txBody>
          <a:bodyPr wrap="square">
            <a:spAutoFit/>
          </a:bodyPr>
          <a:lstStyle/>
          <a:p>
            <a:pPr algn="ctr"/>
            <a:r>
              <a:rPr lang="en-US" sz="2400" dirty="0">
                <a:solidFill>
                  <a:schemeClr val="tx1">
                    <a:lumMod val="65000"/>
                    <a:lumOff val="35000"/>
                  </a:schemeClr>
                </a:solidFill>
                <a:latin typeface="+mj-lt"/>
              </a:rPr>
              <a:t>Along with appropriate dietary patterns, lowers obesity</a:t>
            </a:r>
          </a:p>
        </p:txBody>
      </p:sp>
    </p:spTree>
    <p:extLst>
      <p:ext uri="{BB962C8B-B14F-4D97-AF65-F5344CB8AC3E}">
        <p14:creationId xmlns:p14="http://schemas.microsoft.com/office/powerpoint/2010/main" val="1489508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384941" y="1142740"/>
            <a:ext cx="1956092" cy="461665"/>
          </a:xfrm>
          <a:prstGeom prst="rect">
            <a:avLst/>
          </a:prstGeom>
          <a:solidFill>
            <a:schemeClr val="accent1">
              <a:lumMod val="20000"/>
              <a:lumOff val="80000"/>
            </a:schemeClr>
          </a:solidFill>
          <a:ln w="38100">
            <a:noFill/>
          </a:ln>
        </p:spPr>
        <p:txBody>
          <a:bodyPr wrap="square">
            <a:spAutoFit/>
          </a:bodyPr>
          <a:lstStyle/>
          <a:p>
            <a:r>
              <a:rPr lang="en-US" sz="2400" dirty="0"/>
              <a:t>In Arizona…</a:t>
            </a:r>
          </a:p>
        </p:txBody>
      </p:sp>
      <p:sp>
        <p:nvSpPr>
          <p:cNvPr id="22" name="Rectangle 21"/>
          <p:cNvSpPr/>
          <p:nvPr/>
        </p:nvSpPr>
        <p:spPr>
          <a:xfrm>
            <a:off x="263406" y="1183034"/>
            <a:ext cx="1956092" cy="461665"/>
          </a:xfrm>
          <a:prstGeom prst="rect">
            <a:avLst/>
          </a:prstGeom>
          <a:solidFill>
            <a:schemeClr val="accent1">
              <a:lumMod val="20000"/>
              <a:lumOff val="80000"/>
            </a:schemeClr>
          </a:solidFill>
          <a:ln w="38100">
            <a:noFill/>
          </a:ln>
        </p:spPr>
        <p:txBody>
          <a:bodyPr wrap="square">
            <a:spAutoFit/>
          </a:bodyPr>
          <a:lstStyle/>
          <a:p>
            <a:r>
              <a:rPr lang="en-US" sz="2400" dirty="0"/>
              <a:t>In the US…. </a:t>
            </a:r>
          </a:p>
        </p:txBody>
      </p:sp>
      <p:sp>
        <p:nvSpPr>
          <p:cNvPr id="23" name="Rectangle 22"/>
          <p:cNvSpPr/>
          <p:nvPr/>
        </p:nvSpPr>
        <p:spPr>
          <a:xfrm>
            <a:off x="831071" y="4548368"/>
            <a:ext cx="3399249" cy="738664"/>
          </a:xfrm>
          <a:prstGeom prst="rect">
            <a:avLst/>
          </a:prstGeom>
          <a:solidFill>
            <a:schemeClr val="bg2"/>
          </a:solidFill>
        </p:spPr>
        <p:txBody>
          <a:bodyPr wrap="square">
            <a:spAutoFit/>
          </a:bodyPr>
          <a:lstStyle/>
          <a:p>
            <a:r>
              <a:rPr lang="en-US" sz="2400" b="1" dirty="0"/>
              <a:t>~ 60% </a:t>
            </a:r>
            <a:r>
              <a:rPr lang="en-US" sz="2000" dirty="0"/>
              <a:t>of the US population </a:t>
            </a:r>
            <a:r>
              <a:rPr lang="en-US" dirty="0"/>
              <a:t/>
            </a:r>
            <a:br>
              <a:rPr lang="en-US" dirty="0"/>
            </a:br>
            <a:r>
              <a:rPr lang="en-US" dirty="0"/>
              <a:t>are </a:t>
            </a:r>
            <a:r>
              <a:rPr lang="en-US" b="1" dirty="0"/>
              <a:t>overweight</a:t>
            </a:r>
            <a:r>
              <a:rPr lang="en-US" dirty="0"/>
              <a:t> or </a:t>
            </a:r>
            <a:r>
              <a:rPr lang="en-US" b="1" dirty="0"/>
              <a:t>obese</a:t>
            </a:r>
          </a:p>
        </p:txBody>
      </p:sp>
      <p:sp>
        <p:nvSpPr>
          <p:cNvPr id="24" name="Rectangle 23"/>
          <p:cNvSpPr/>
          <p:nvPr/>
        </p:nvSpPr>
        <p:spPr>
          <a:xfrm>
            <a:off x="410161" y="5508232"/>
            <a:ext cx="4130017" cy="923330"/>
          </a:xfrm>
          <a:prstGeom prst="rect">
            <a:avLst/>
          </a:prstGeom>
          <a:ln w="28575">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a:latin typeface="+mj-lt"/>
              </a:rPr>
              <a:t>An immediate cause of physical inactivity is sedentary habits—some unavoidable in automobile-oriented communities</a:t>
            </a:r>
          </a:p>
        </p:txBody>
      </p:sp>
      <p:grpSp>
        <p:nvGrpSpPr>
          <p:cNvPr id="28" name="Group 27"/>
          <p:cNvGrpSpPr/>
          <p:nvPr/>
        </p:nvGrpSpPr>
        <p:grpSpPr>
          <a:xfrm>
            <a:off x="4709983" y="1846010"/>
            <a:ext cx="4404340" cy="2789349"/>
            <a:chOff x="4572000" y="3558463"/>
            <a:chExt cx="4572000" cy="2895532"/>
          </a:xfrm>
        </p:grpSpPr>
        <p:pic>
          <p:nvPicPr>
            <p:cNvPr id="18" name="Picture 17"/>
            <p:cNvPicPr>
              <a:picLocks noChangeAspect="1"/>
            </p:cNvPicPr>
            <p:nvPr/>
          </p:nvPicPr>
          <p:blipFill rotWithShape="1">
            <a:blip r:embed="rId3"/>
            <a:srcRect l="2178" t="44375" r="51757" b="8653"/>
            <a:stretch/>
          </p:blipFill>
          <p:spPr>
            <a:xfrm>
              <a:off x="4754424" y="3558463"/>
              <a:ext cx="4090420" cy="2411573"/>
            </a:xfrm>
            <a:prstGeom prst="rect">
              <a:avLst/>
            </a:prstGeom>
          </p:spPr>
        </p:pic>
        <p:sp>
          <p:nvSpPr>
            <p:cNvPr id="19" name="Rectangle 18"/>
            <p:cNvSpPr/>
            <p:nvPr/>
          </p:nvSpPr>
          <p:spPr>
            <a:xfrm>
              <a:off x="4572000" y="5974756"/>
              <a:ext cx="4572000" cy="479239"/>
            </a:xfrm>
            <a:prstGeom prst="rect">
              <a:avLst/>
            </a:prstGeom>
          </p:spPr>
          <p:txBody>
            <a:bodyPr>
              <a:spAutoFit/>
            </a:bodyPr>
            <a:lstStyle/>
            <a:p>
              <a:r>
                <a:rPr lang="en-US" sz="1200" dirty="0">
                  <a:solidFill>
                    <a:schemeClr val="bg1">
                      <a:lumMod val="65000"/>
                    </a:schemeClr>
                  </a:solidFill>
                  <a:latin typeface="+mj-lt"/>
                </a:rPr>
                <a:t>Source: Trust for America's Health and Robert Wood Johnson Foundation. </a:t>
              </a:r>
              <a:r>
                <a:rPr lang="en-US" sz="1200" dirty="0">
                  <a:solidFill>
                    <a:schemeClr val="bg1">
                      <a:lumMod val="65000"/>
                    </a:schemeClr>
                  </a:solidFill>
                  <a:latin typeface="+mj-lt"/>
                  <a:hlinkClick r:id="rId4"/>
                </a:rPr>
                <a:t>The State of Obesity 2015 [PDF]</a:t>
              </a:r>
              <a:r>
                <a:rPr lang="en-US" sz="1200" dirty="0">
                  <a:solidFill>
                    <a:schemeClr val="bg1">
                      <a:lumMod val="65000"/>
                    </a:schemeClr>
                  </a:solidFill>
                  <a:latin typeface="+mj-lt"/>
                </a:rPr>
                <a:t>. Washington, D.C.: 2015</a:t>
              </a:r>
            </a:p>
          </p:txBody>
        </p:sp>
      </p:grpSp>
      <p:sp>
        <p:nvSpPr>
          <p:cNvPr id="17" name="Rectangle 16"/>
          <p:cNvSpPr/>
          <p:nvPr/>
        </p:nvSpPr>
        <p:spPr>
          <a:xfrm>
            <a:off x="4954611" y="5724274"/>
            <a:ext cx="4130017" cy="646331"/>
          </a:xfrm>
          <a:prstGeom prst="rect">
            <a:avLst/>
          </a:prstGeom>
          <a:ln w="28575">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a:latin typeface="+mj-lt"/>
              </a:rPr>
              <a:t>*Rural Counties have higher obesity rates &amp; other obesity-related diseases*</a:t>
            </a:r>
          </a:p>
        </p:txBody>
      </p:sp>
      <p:grpSp>
        <p:nvGrpSpPr>
          <p:cNvPr id="25" name="Group 24"/>
          <p:cNvGrpSpPr/>
          <p:nvPr/>
        </p:nvGrpSpPr>
        <p:grpSpPr>
          <a:xfrm>
            <a:off x="6362970" y="-53995"/>
            <a:ext cx="1912710" cy="1964970"/>
            <a:chOff x="79407" y="1880129"/>
            <a:chExt cx="1624613" cy="1669002"/>
          </a:xfrm>
        </p:grpSpPr>
        <p:pic>
          <p:nvPicPr>
            <p:cNvPr id="26" name="Picture 25"/>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4544" y="37225"/>
            <a:ext cx="2587711" cy="1749293"/>
          </a:xfrm>
          <a:prstGeom prst="rect">
            <a:avLst/>
          </a:prstGeom>
        </p:spPr>
      </p:pic>
      <p:grpSp>
        <p:nvGrpSpPr>
          <p:cNvPr id="6" name="Group 5"/>
          <p:cNvGrpSpPr/>
          <p:nvPr/>
        </p:nvGrpSpPr>
        <p:grpSpPr>
          <a:xfrm>
            <a:off x="1494770" y="3829713"/>
            <a:ext cx="1946206" cy="626322"/>
            <a:chOff x="798680" y="3467658"/>
            <a:chExt cx="1946206" cy="626322"/>
          </a:xfrm>
        </p:grpSpPr>
        <p:pic>
          <p:nvPicPr>
            <p:cNvPr id="34" name="Picture 33"/>
            <p:cNvPicPr>
              <a:picLocks noChangeAspect="1"/>
            </p:cNvPicPr>
            <p:nvPr/>
          </p:nvPicPr>
          <p:blipFill rotWithShape="1">
            <a:blip r:embed="rId8"/>
            <a:srcRect l="70019" r="20788" b="87593"/>
            <a:stretch/>
          </p:blipFill>
          <p:spPr>
            <a:xfrm>
              <a:off x="798680" y="3467658"/>
              <a:ext cx="383403" cy="626322"/>
            </a:xfrm>
            <a:prstGeom prst="rect">
              <a:avLst/>
            </a:prstGeom>
          </p:spPr>
        </p:pic>
        <p:pic>
          <p:nvPicPr>
            <p:cNvPr id="35" name="Picture 34"/>
            <p:cNvPicPr>
              <a:picLocks noChangeAspect="1"/>
            </p:cNvPicPr>
            <p:nvPr/>
          </p:nvPicPr>
          <p:blipFill rotWithShape="1">
            <a:blip r:embed="rId8"/>
            <a:srcRect l="70019" r="20788" b="87593"/>
            <a:stretch/>
          </p:blipFill>
          <p:spPr>
            <a:xfrm>
              <a:off x="1216774" y="3467658"/>
              <a:ext cx="383403" cy="626322"/>
            </a:xfrm>
            <a:prstGeom prst="rect">
              <a:avLst/>
            </a:prstGeom>
          </p:spPr>
        </p:pic>
        <p:pic>
          <p:nvPicPr>
            <p:cNvPr id="36" name="Picture 35"/>
            <p:cNvPicPr>
              <a:picLocks noChangeAspect="1"/>
            </p:cNvPicPr>
            <p:nvPr/>
          </p:nvPicPr>
          <p:blipFill rotWithShape="1">
            <a:blip r:embed="rId8"/>
            <a:srcRect l="70019" r="20788" b="87593"/>
            <a:stretch/>
          </p:blipFill>
          <p:spPr>
            <a:xfrm>
              <a:off x="1614111" y="3467658"/>
              <a:ext cx="383403" cy="626322"/>
            </a:xfrm>
            <a:prstGeom prst="rect">
              <a:avLst/>
            </a:prstGeom>
          </p:spPr>
        </p:pic>
        <p:pic>
          <p:nvPicPr>
            <p:cNvPr id="37" name="Picture 36"/>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10872" t="38936" r="64199" b="15296"/>
            <a:stretch/>
          </p:blipFill>
          <p:spPr>
            <a:xfrm flipH="1">
              <a:off x="2102374" y="3591097"/>
              <a:ext cx="268826" cy="481471"/>
            </a:xfrm>
            <a:prstGeom prst="rect">
              <a:avLst/>
            </a:prstGeom>
            <a:noFill/>
          </p:spPr>
        </p:pic>
        <p:pic>
          <p:nvPicPr>
            <p:cNvPr id="38" name="Picture 37"/>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10872" t="38936" r="64199" b="15296"/>
            <a:stretch/>
          </p:blipFill>
          <p:spPr>
            <a:xfrm flipH="1">
              <a:off x="2476060" y="3591096"/>
              <a:ext cx="268826" cy="481471"/>
            </a:xfrm>
            <a:prstGeom prst="rect">
              <a:avLst/>
            </a:prstGeom>
            <a:noFill/>
          </p:spPr>
        </p:pic>
      </p:grpSp>
      <p:sp>
        <p:nvSpPr>
          <p:cNvPr id="7" name="Rectangle 6"/>
          <p:cNvSpPr/>
          <p:nvPr/>
        </p:nvSpPr>
        <p:spPr>
          <a:xfrm>
            <a:off x="3492268" y="1402436"/>
            <a:ext cx="1340560" cy="800219"/>
          </a:xfrm>
          <a:prstGeom prst="rect">
            <a:avLst/>
          </a:prstGeom>
          <a:solidFill>
            <a:srgbClr val="FFF2CC"/>
          </a:solidFill>
        </p:spPr>
        <p:txBody>
          <a:bodyPr wrap="square" anchor="ctr">
            <a:spAutoFit/>
          </a:bodyPr>
          <a:lstStyle/>
          <a:p>
            <a:pPr algn="ctr"/>
            <a:r>
              <a:rPr lang="en-US" b="1" dirty="0"/>
              <a:t> </a:t>
            </a:r>
            <a:r>
              <a:rPr lang="en-US" sz="2800" b="1" dirty="0"/>
              <a:t>25% </a:t>
            </a:r>
            <a:r>
              <a:rPr lang="en-US" dirty="0"/>
              <a:t>not active at all</a:t>
            </a:r>
          </a:p>
        </p:txBody>
      </p:sp>
      <p:sp>
        <p:nvSpPr>
          <p:cNvPr id="8" name="Rectangle 7"/>
          <p:cNvSpPr/>
          <p:nvPr/>
        </p:nvSpPr>
        <p:spPr>
          <a:xfrm>
            <a:off x="183455" y="2808295"/>
            <a:ext cx="2875008" cy="800219"/>
          </a:xfrm>
          <a:prstGeom prst="rect">
            <a:avLst/>
          </a:prstGeom>
          <a:solidFill>
            <a:srgbClr val="FFF2CC"/>
          </a:solidFill>
        </p:spPr>
        <p:txBody>
          <a:bodyPr wrap="square">
            <a:spAutoFit/>
          </a:bodyPr>
          <a:lstStyle/>
          <a:p>
            <a:pPr algn="ctr"/>
            <a:r>
              <a:rPr lang="en-US" dirty="0"/>
              <a:t> </a:t>
            </a:r>
            <a:r>
              <a:rPr lang="en-US" sz="2800" b="1" dirty="0"/>
              <a:t>50% </a:t>
            </a:r>
            <a:r>
              <a:rPr lang="en-US" dirty="0"/>
              <a:t>are not sufficiently physically active</a:t>
            </a:r>
          </a:p>
        </p:txBody>
      </p:sp>
      <p:sp>
        <p:nvSpPr>
          <p:cNvPr id="10" name="Rectangle 9"/>
          <p:cNvSpPr/>
          <p:nvPr/>
        </p:nvSpPr>
        <p:spPr>
          <a:xfrm>
            <a:off x="5236144" y="4801746"/>
            <a:ext cx="3349522" cy="738664"/>
          </a:xfrm>
          <a:prstGeom prst="rect">
            <a:avLst/>
          </a:prstGeom>
          <a:solidFill>
            <a:schemeClr val="bg2"/>
          </a:solidFill>
        </p:spPr>
        <p:txBody>
          <a:bodyPr wrap="square">
            <a:spAutoFit/>
          </a:bodyPr>
          <a:lstStyle/>
          <a:p>
            <a:r>
              <a:rPr lang="en-US" sz="2400" b="1" dirty="0"/>
              <a:t>29th </a:t>
            </a:r>
            <a:r>
              <a:rPr lang="en-US" dirty="0"/>
              <a:t>highest adult obesity rate in the nation </a:t>
            </a:r>
          </a:p>
        </p:txBody>
      </p:sp>
      <p:sp>
        <p:nvSpPr>
          <p:cNvPr id="11" name="Rectangle 10"/>
          <p:cNvSpPr/>
          <p:nvPr/>
        </p:nvSpPr>
        <p:spPr>
          <a:xfrm>
            <a:off x="8010148" y="2077362"/>
            <a:ext cx="888385" cy="400110"/>
          </a:xfrm>
          <a:prstGeom prst="rect">
            <a:avLst/>
          </a:prstGeom>
          <a:solidFill>
            <a:schemeClr val="accent4">
              <a:lumMod val="20000"/>
              <a:lumOff val="80000"/>
            </a:schemeClr>
          </a:solidFill>
        </p:spPr>
        <p:txBody>
          <a:bodyPr wrap="none">
            <a:spAutoFit/>
          </a:bodyPr>
          <a:lstStyle/>
          <a:p>
            <a:pPr algn="ctr"/>
            <a:r>
              <a:rPr lang="en-US" sz="2000" b="1" dirty="0"/>
              <a:t>28.9% </a:t>
            </a:r>
            <a:endParaRPr lang="en-US" sz="2000" dirty="0"/>
          </a:p>
        </p:txBody>
      </p:sp>
      <p:sp>
        <p:nvSpPr>
          <p:cNvPr id="12" name="Rectangle 11"/>
          <p:cNvSpPr/>
          <p:nvPr/>
        </p:nvSpPr>
        <p:spPr>
          <a:xfrm>
            <a:off x="6240342" y="2713399"/>
            <a:ext cx="758541" cy="369332"/>
          </a:xfrm>
          <a:prstGeom prst="rect">
            <a:avLst/>
          </a:prstGeom>
          <a:solidFill>
            <a:schemeClr val="bg2"/>
          </a:solidFill>
        </p:spPr>
        <p:txBody>
          <a:bodyPr wrap="none">
            <a:spAutoFit/>
          </a:bodyPr>
          <a:lstStyle/>
          <a:p>
            <a:pPr algn="ctr"/>
            <a:r>
              <a:rPr lang="en-US" dirty="0"/>
              <a:t>14.9%</a:t>
            </a:r>
          </a:p>
        </p:txBody>
      </p:sp>
      <p:sp>
        <p:nvSpPr>
          <p:cNvPr id="13" name="Rectangle 12"/>
          <p:cNvSpPr/>
          <p:nvPr/>
        </p:nvSpPr>
        <p:spPr>
          <a:xfrm>
            <a:off x="5112810" y="2930221"/>
            <a:ext cx="811441" cy="369332"/>
          </a:xfrm>
          <a:prstGeom prst="rect">
            <a:avLst/>
          </a:prstGeom>
          <a:solidFill>
            <a:schemeClr val="bg2"/>
          </a:solidFill>
        </p:spPr>
        <p:txBody>
          <a:bodyPr wrap="none">
            <a:spAutoFit/>
          </a:bodyPr>
          <a:lstStyle/>
          <a:p>
            <a:pPr algn="ctr"/>
            <a:r>
              <a:rPr lang="en-US" dirty="0"/>
              <a:t>10.6% </a:t>
            </a:r>
          </a:p>
        </p:txBody>
      </p:sp>
      <p:graphicFrame>
        <p:nvGraphicFramePr>
          <p:cNvPr id="41" name="Chart 40"/>
          <p:cNvGraphicFramePr/>
          <p:nvPr>
            <p:extLst>
              <p:ext uri="{D42A27DB-BD31-4B8C-83A1-F6EECF244321}">
                <p14:modId xmlns:p14="http://schemas.microsoft.com/office/powerpoint/2010/main" val="3867351425"/>
              </p:ext>
            </p:extLst>
          </p:nvPr>
        </p:nvGraphicFramePr>
        <p:xfrm>
          <a:off x="410161" y="1521352"/>
          <a:ext cx="2396712" cy="159780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3" name="Chart 42"/>
          <p:cNvGraphicFramePr/>
          <p:nvPr>
            <p:extLst>
              <p:ext uri="{D42A27DB-BD31-4B8C-83A1-F6EECF244321}">
                <p14:modId xmlns:p14="http://schemas.microsoft.com/office/powerpoint/2010/main" val="4048351335"/>
              </p:ext>
            </p:extLst>
          </p:nvPr>
        </p:nvGraphicFramePr>
        <p:xfrm>
          <a:off x="2360236" y="2085583"/>
          <a:ext cx="2125062" cy="1416708"/>
        </p:xfrm>
        <a:graphic>
          <a:graphicData uri="http://schemas.openxmlformats.org/drawingml/2006/chart">
            <c:chart xmlns:c="http://schemas.openxmlformats.org/drawingml/2006/chart" xmlns:r="http://schemas.openxmlformats.org/officeDocument/2006/relationships" r:id="rId11"/>
          </a:graphicData>
        </a:graphic>
      </p:graphicFrame>
      <p:cxnSp>
        <p:nvCxnSpPr>
          <p:cNvPr id="45" name="Straight Connector 44"/>
          <p:cNvCxnSpPr/>
          <p:nvPr/>
        </p:nvCxnSpPr>
        <p:spPr>
          <a:xfrm flipV="1">
            <a:off x="3574124" y="2101611"/>
            <a:ext cx="336262" cy="397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933401" y="2546186"/>
            <a:ext cx="336262" cy="397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236143" y="3388093"/>
            <a:ext cx="0" cy="4716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623745" y="3184483"/>
            <a:ext cx="0" cy="6752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585665" y="2546186"/>
            <a:ext cx="0" cy="131354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203863" y="3387163"/>
            <a:ext cx="550151" cy="307777"/>
          </a:xfrm>
          <a:prstGeom prst="rect">
            <a:avLst/>
          </a:prstGeom>
        </p:spPr>
        <p:txBody>
          <a:bodyPr wrap="none">
            <a:spAutoFit/>
          </a:bodyPr>
          <a:lstStyle/>
          <a:p>
            <a:r>
              <a:rPr lang="en-US" sz="1400" b="1" dirty="0">
                <a:solidFill>
                  <a:schemeClr val="accent1"/>
                </a:solidFill>
                <a:latin typeface="+mj-lt"/>
              </a:rPr>
              <a:t>1990</a:t>
            </a:r>
          </a:p>
        </p:txBody>
      </p:sp>
      <p:sp>
        <p:nvSpPr>
          <p:cNvPr id="44" name="Rectangle 43"/>
          <p:cNvSpPr/>
          <p:nvPr/>
        </p:nvSpPr>
        <p:spPr>
          <a:xfrm>
            <a:off x="6572175" y="3387164"/>
            <a:ext cx="543739" cy="307777"/>
          </a:xfrm>
          <a:prstGeom prst="rect">
            <a:avLst/>
          </a:prstGeom>
        </p:spPr>
        <p:txBody>
          <a:bodyPr wrap="none">
            <a:spAutoFit/>
          </a:bodyPr>
          <a:lstStyle/>
          <a:p>
            <a:r>
              <a:rPr lang="en-US" sz="1400" b="1" dirty="0">
                <a:solidFill>
                  <a:schemeClr val="accent1"/>
                </a:solidFill>
                <a:latin typeface="+mj-lt"/>
              </a:rPr>
              <a:t>2000</a:t>
            </a:r>
          </a:p>
        </p:txBody>
      </p:sp>
      <p:sp>
        <p:nvSpPr>
          <p:cNvPr id="46" name="Rectangle 45"/>
          <p:cNvSpPr/>
          <p:nvPr/>
        </p:nvSpPr>
        <p:spPr>
          <a:xfrm>
            <a:off x="8060877" y="3387163"/>
            <a:ext cx="543739" cy="307777"/>
          </a:xfrm>
          <a:prstGeom prst="rect">
            <a:avLst/>
          </a:prstGeom>
        </p:spPr>
        <p:txBody>
          <a:bodyPr wrap="none">
            <a:spAutoFit/>
          </a:bodyPr>
          <a:lstStyle/>
          <a:p>
            <a:r>
              <a:rPr lang="en-US" sz="1400" b="1" dirty="0">
                <a:solidFill>
                  <a:schemeClr val="accent1"/>
                </a:solidFill>
                <a:latin typeface="+mj-lt"/>
              </a:rPr>
              <a:t>2014</a:t>
            </a:r>
          </a:p>
        </p:txBody>
      </p:sp>
      <p:sp>
        <p:nvSpPr>
          <p:cNvPr id="30" name="Rectangle 29"/>
          <p:cNvSpPr/>
          <p:nvPr/>
        </p:nvSpPr>
        <p:spPr>
          <a:xfrm>
            <a:off x="671791" y="6440563"/>
            <a:ext cx="2902333" cy="276999"/>
          </a:xfrm>
          <a:prstGeom prst="rect">
            <a:avLst/>
          </a:prstGeom>
        </p:spPr>
        <p:txBody>
          <a:bodyPr wrap="none">
            <a:spAutoFit/>
          </a:bodyPr>
          <a:lstStyle/>
          <a:p>
            <a:r>
              <a:rPr lang="en-US" sz="1200" dirty="0">
                <a:solidFill>
                  <a:schemeClr val="bg1">
                    <a:lumMod val="65000"/>
                  </a:schemeClr>
                </a:solidFill>
                <a:latin typeface="+mj-lt"/>
              </a:rPr>
              <a:t>http://stateofobesity.org/physical-inactivity/</a:t>
            </a:r>
          </a:p>
        </p:txBody>
      </p:sp>
      <p:sp>
        <p:nvSpPr>
          <p:cNvPr id="2" name="Rectangle 1"/>
          <p:cNvSpPr/>
          <p:nvPr/>
        </p:nvSpPr>
        <p:spPr>
          <a:xfrm>
            <a:off x="4722868" y="6447836"/>
            <a:ext cx="4463963" cy="276999"/>
          </a:xfrm>
          <a:prstGeom prst="rect">
            <a:avLst/>
          </a:prstGeom>
        </p:spPr>
        <p:txBody>
          <a:bodyPr wrap="square">
            <a:spAutoFit/>
          </a:bodyPr>
          <a:lstStyle/>
          <a:p>
            <a:pPr defTabSz="914400">
              <a:defRPr/>
            </a:pPr>
            <a:r>
              <a:rPr lang="en-US" sz="1200" dirty="0">
                <a:solidFill>
                  <a:srgbClr val="BBBBBB"/>
                </a:solidFill>
                <a:latin typeface="+mj-lt"/>
              </a:rPr>
              <a:t>https://www.ruralhealthinfo.org/topics/obesity-and-weight-control</a:t>
            </a:r>
          </a:p>
        </p:txBody>
      </p:sp>
    </p:spTree>
    <p:extLst>
      <p:ext uri="{BB962C8B-B14F-4D97-AF65-F5344CB8AC3E}">
        <p14:creationId xmlns:p14="http://schemas.microsoft.com/office/powerpoint/2010/main" val="3388608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alpha val="68000"/>
          </a:schemeClr>
        </a:solidFill>
        <a:effectLst/>
      </p:bgPr>
    </p:bg>
    <p:spTree>
      <p:nvGrpSpPr>
        <p:cNvPr id="1" name=""/>
        <p:cNvGrpSpPr/>
        <p:nvPr/>
      </p:nvGrpSpPr>
      <p:grpSpPr>
        <a:xfrm>
          <a:off x="0" y="0"/>
          <a:ext cx="0" cy="0"/>
          <a:chOff x="0" y="0"/>
          <a:chExt cx="0" cy="0"/>
        </a:xfrm>
      </p:grpSpPr>
      <p:sp>
        <p:nvSpPr>
          <p:cNvPr id="10" name="Cloud Callout 9"/>
          <p:cNvSpPr/>
          <p:nvPr/>
        </p:nvSpPr>
        <p:spPr>
          <a:xfrm>
            <a:off x="951631" y="677730"/>
            <a:ext cx="2845817" cy="1688951"/>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3664744" y="3424035"/>
            <a:ext cx="3511742" cy="461665"/>
          </a:xfrm>
          <a:prstGeom prst="rect">
            <a:avLst/>
          </a:prstGeom>
          <a:noFill/>
        </p:spPr>
        <p:txBody>
          <a:bodyPr wrap="square" rtlCol="0">
            <a:spAutoFit/>
          </a:bodyPr>
          <a:lstStyle/>
          <a:p>
            <a:r>
              <a:rPr lang="en-US" sz="2400" b="1" dirty="0">
                <a:solidFill>
                  <a:schemeClr val="bg1"/>
                </a:solidFill>
              </a:rPr>
              <a:t>Let’s Take Another Look…</a:t>
            </a:r>
          </a:p>
        </p:txBody>
      </p:sp>
      <p:sp>
        <p:nvSpPr>
          <p:cNvPr id="5" name="TextBox 4"/>
          <p:cNvSpPr txBox="1"/>
          <p:nvPr/>
        </p:nvSpPr>
        <p:spPr>
          <a:xfrm>
            <a:off x="1099466" y="882475"/>
            <a:ext cx="2565278" cy="1200329"/>
          </a:xfrm>
          <a:prstGeom prst="rect">
            <a:avLst/>
          </a:prstGeom>
          <a:noFill/>
        </p:spPr>
        <p:txBody>
          <a:bodyPr wrap="square" rtlCol="0">
            <a:spAutoFit/>
          </a:bodyPr>
          <a:lstStyle/>
          <a:p>
            <a:pPr algn="ctr"/>
            <a:r>
              <a:rPr lang="en-US" sz="2400" b="1" dirty="0">
                <a:solidFill>
                  <a:schemeClr val="accent2">
                    <a:lumMod val="50000"/>
                  </a:schemeClr>
                </a:solidFill>
              </a:rPr>
              <a:t>How does the built environment affect health?</a:t>
            </a:r>
          </a:p>
        </p:txBody>
      </p:sp>
    </p:spTree>
    <p:extLst>
      <p:ext uri="{BB962C8B-B14F-4D97-AF65-F5344CB8AC3E}">
        <p14:creationId xmlns:p14="http://schemas.microsoft.com/office/powerpoint/2010/main" val="277324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99171" y="4690313"/>
            <a:ext cx="3007411" cy="1500038"/>
            <a:chOff x="5732542" y="4589795"/>
            <a:chExt cx="3007411" cy="1500038"/>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6376" t="21407" r="80509" b="48568"/>
            <a:stretch/>
          </p:blipFill>
          <p:spPr>
            <a:xfrm>
              <a:off x="5732542" y="4719485"/>
              <a:ext cx="1199200" cy="1370348"/>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1411" t="18712" r="72557" b="48527"/>
            <a:stretch/>
          </p:blipFill>
          <p:spPr>
            <a:xfrm>
              <a:off x="7691059" y="4589795"/>
              <a:ext cx="551557" cy="1495313"/>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6376" t="29371" r="85635" b="48568"/>
            <a:stretch/>
          </p:blipFill>
          <p:spPr>
            <a:xfrm>
              <a:off x="6979868" y="5082950"/>
              <a:ext cx="730442" cy="1006883"/>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0723" t="26688" r="63522" b="51251"/>
            <a:stretch/>
          </p:blipFill>
          <p:spPr>
            <a:xfrm>
              <a:off x="8213741" y="4956939"/>
              <a:ext cx="526212" cy="1006883"/>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7650" t="29371" r="85635" b="48568"/>
            <a:stretch/>
          </p:blipFill>
          <p:spPr>
            <a:xfrm>
              <a:off x="6487425" y="5082948"/>
              <a:ext cx="613949" cy="1006883"/>
            </a:xfrm>
            <a:prstGeom prst="rect">
              <a:avLst/>
            </a:prstGeom>
          </p:spPr>
        </p:pic>
      </p:grpSp>
      <p:grpSp>
        <p:nvGrpSpPr>
          <p:cNvPr id="4" name="Group 3"/>
          <p:cNvGrpSpPr/>
          <p:nvPr/>
        </p:nvGrpSpPr>
        <p:grpSpPr>
          <a:xfrm>
            <a:off x="532261" y="2954369"/>
            <a:ext cx="3141233" cy="3386970"/>
            <a:chOff x="387274" y="1656677"/>
            <a:chExt cx="3141233" cy="338697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35" t="18712" r="61412" b="48527"/>
            <a:stretch/>
          </p:blipFill>
          <p:spPr>
            <a:xfrm>
              <a:off x="387274" y="1656677"/>
              <a:ext cx="3141233" cy="1495313"/>
            </a:xfrm>
            <a:prstGeom prst="rect">
              <a:avLst/>
            </a:prstGeom>
          </p:spPr>
        </p:pic>
        <p:sp>
          <p:nvSpPr>
            <p:cNvPr id="11" name="TextBox 10"/>
            <p:cNvSpPr txBox="1"/>
            <p:nvPr/>
          </p:nvSpPr>
          <p:spPr>
            <a:xfrm>
              <a:off x="2237958" y="4766648"/>
              <a:ext cx="1220088" cy="276999"/>
            </a:xfrm>
            <a:prstGeom prst="rect">
              <a:avLst/>
            </a:prstGeom>
            <a:noFill/>
          </p:spPr>
          <p:txBody>
            <a:bodyPr wrap="square" rtlCol="0">
              <a:spAutoFit/>
            </a:bodyPr>
            <a:lstStyle/>
            <a:p>
              <a:pPr algn="ctr"/>
              <a:r>
                <a:rPr lang="en-US" sz="1200" dirty="0">
                  <a:solidFill>
                    <a:schemeClr val="bg2">
                      <a:lumMod val="50000"/>
                    </a:schemeClr>
                  </a:solidFill>
                </a:rPr>
                <a:t>*</a:t>
              </a:r>
              <a:r>
                <a:rPr lang="en-US" sz="1200" dirty="0" err="1">
                  <a:solidFill>
                    <a:schemeClr val="bg2">
                      <a:lumMod val="50000"/>
                    </a:schemeClr>
                  </a:solidFill>
                </a:rPr>
                <a:t>PeopleForBikes</a:t>
              </a:r>
              <a:endParaRPr lang="en-US" sz="1600" dirty="0">
                <a:solidFill>
                  <a:schemeClr val="bg2">
                    <a:lumMod val="50000"/>
                  </a:schemeClr>
                </a:solidFill>
              </a:endParaRPr>
            </a:p>
          </p:txBody>
        </p:sp>
      </p:grpSp>
      <p:sp>
        <p:nvSpPr>
          <p:cNvPr id="3" name="Hexagon 2"/>
          <p:cNvSpPr/>
          <p:nvPr/>
        </p:nvSpPr>
        <p:spPr>
          <a:xfrm>
            <a:off x="4362350" y="4340663"/>
            <a:ext cx="1492284" cy="1286452"/>
          </a:xfrm>
          <a:prstGeom prst="hexagon">
            <a:avLst/>
          </a:prstGeom>
          <a:blipFill>
            <a:blip r:embed="rId4"/>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p:cNvSpPr/>
          <p:nvPr/>
        </p:nvSpPr>
        <p:spPr>
          <a:xfrm>
            <a:off x="5772384" y="5057457"/>
            <a:ext cx="1560874" cy="1345581"/>
          </a:xfrm>
          <a:prstGeom prst="hexagon">
            <a:avLst/>
          </a:prstGeom>
          <a:blipFill>
            <a:blip r:embed="rId5"/>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a:off x="7251008" y="4284054"/>
            <a:ext cx="1492284" cy="1286452"/>
          </a:xfrm>
          <a:prstGeom prst="hexagon">
            <a:avLst/>
          </a:prstGeom>
          <a:blipFill>
            <a:blip r:embed="rId6"/>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702182" y="168813"/>
            <a:ext cx="5441818" cy="3797659"/>
            <a:chOff x="-333838" y="-491529"/>
            <a:chExt cx="5019675" cy="3503060"/>
          </a:xfrm>
        </p:grpSpPr>
        <p:pic>
          <p:nvPicPr>
            <p:cNvPr id="9" name="Picture 8"/>
            <p:cNvPicPr>
              <a:picLocks noChangeAspect="1"/>
            </p:cNvPicPr>
            <p:nvPr/>
          </p:nvPicPr>
          <p:blipFill rotWithShape="1">
            <a:blip r:embed="rId7"/>
            <a:srcRect t="5697" r="1598" b="4179"/>
            <a:stretch/>
          </p:blipFill>
          <p:spPr>
            <a:xfrm>
              <a:off x="-333838" y="-491529"/>
              <a:ext cx="5019675" cy="3503060"/>
            </a:xfrm>
            <a:prstGeom prst="rect">
              <a:avLst/>
            </a:prstGeom>
          </p:spPr>
        </p:pic>
        <p:sp>
          <p:nvSpPr>
            <p:cNvPr id="19" name="TextBox 18"/>
            <p:cNvSpPr txBox="1"/>
            <p:nvPr/>
          </p:nvSpPr>
          <p:spPr>
            <a:xfrm>
              <a:off x="2737356" y="2164525"/>
              <a:ext cx="1948481" cy="276999"/>
            </a:xfrm>
            <a:prstGeom prst="rect">
              <a:avLst/>
            </a:prstGeom>
            <a:noFill/>
          </p:spPr>
          <p:txBody>
            <a:bodyPr wrap="square" rtlCol="0">
              <a:spAutoFit/>
            </a:bodyPr>
            <a:lstStyle/>
            <a:p>
              <a:pPr algn="ctr"/>
              <a:r>
                <a:rPr lang="en-US" sz="1200" dirty="0">
                  <a:solidFill>
                    <a:schemeClr val="bg2">
                      <a:lumMod val="50000"/>
                    </a:schemeClr>
                  </a:solidFill>
                </a:rPr>
                <a:t>*Robert Woods Foundation</a:t>
              </a:r>
              <a:endParaRPr lang="en-US" sz="1600" dirty="0">
                <a:solidFill>
                  <a:schemeClr val="bg2">
                    <a:lumMod val="50000"/>
                  </a:schemeClr>
                </a:solidFill>
              </a:endParaRPr>
            </a:p>
          </p:txBody>
        </p:sp>
      </p:grpSp>
      <p:sp>
        <p:nvSpPr>
          <p:cNvPr id="6" name="TextBox 5"/>
          <p:cNvSpPr txBox="1"/>
          <p:nvPr/>
        </p:nvSpPr>
        <p:spPr>
          <a:xfrm>
            <a:off x="391432" y="811123"/>
            <a:ext cx="3422889" cy="707886"/>
          </a:xfrm>
          <a:prstGeom prst="rect">
            <a:avLst/>
          </a:prstGeom>
          <a:noFill/>
        </p:spPr>
        <p:txBody>
          <a:bodyPr wrap="square" rtlCol="0">
            <a:spAutoFit/>
          </a:bodyPr>
          <a:lstStyle/>
          <a:p>
            <a:r>
              <a:rPr lang="en-US" sz="4000" b="1" dirty="0"/>
              <a:t>Transportation</a:t>
            </a:r>
          </a:p>
        </p:txBody>
      </p:sp>
      <p:sp>
        <p:nvSpPr>
          <p:cNvPr id="14" name="TextBox 13"/>
          <p:cNvSpPr txBox="1"/>
          <p:nvPr/>
        </p:nvSpPr>
        <p:spPr>
          <a:xfrm>
            <a:off x="322224" y="1751630"/>
            <a:ext cx="3420177" cy="923330"/>
          </a:xfrm>
          <a:prstGeom prst="rect">
            <a:avLst/>
          </a:prstGeom>
          <a:noFill/>
        </p:spPr>
        <p:txBody>
          <a:bodyPr wrap="square" rtlCol="0">
            <a:spAutoFit/>
          </a:bodyPr>
          <a:lstStyle/>
          <a:p>
            <a:pPr algn="ctr"/>
            <a:r>
              <a:rPr lang="en-US" dirty="0"/>
              <a:t>Diverse modes of transit can allow more physical engagement for regular trips</a:t>
            </a:r>
          </a:p>
        </p:txBody>
      </p:sp>
    </p:spTree>
    <p:extLst>
      <p:ext uri="{BB962C8B-B14F-4D97-AF65-F5344CB8AC3E}">
        <p14:creationId xmlns:p14="http://schemas.microsoft.com/office/powerpoint/2010/main" val="1617764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2867" y="525687"/>
            <a:ext cx="2958153" cy="2605016"/>
            <a:chOff x="8096508" y="-101337"/>
            <a:chExt cx="3944204" cy="3473355"/>
          </a:xfrm>
        </p:grpSpPr>
        <p:sp>
          <p:nvSpPr>
            <p:cNvPr id="26" name="Rectangle 25"/>
            <p:cNvSpPr/>
            <p:nvPr/>
          </p:nvSpPr>
          <p:spPr>
            <a:xfrm>
              <a:off x="8096508" y="-101337"/>
              <a:ext cx="3944204" cy="34733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26"/>
            <p:cNvGrpSpPr/>
            <p:nvPr/>
          </p:nvGrpSpPr>
          <p:grpSpPr>
            <a:xfrm>
              <a:off x="8180331" y="109390"/>
              <a:ext cx="2931968" cy="2632219"/>
              <a:chOff x="4094295" y="2365604"/>
              <a:chExt cx="2931968" cy="2632219"/>
            </a:xfrm>
          </p:grpSpPr>
          <p:sp>
            <p:nvSpPr>
              <p:cNvPr id="32" name="TextBox 31"/>
              <p:cNvSpPr txBox="1"/>
              <p:nvPr/>
            </p:nvSpPr>
            <p:spPr>
              <a:xfrm>
                <a:off x="4094295" y="4597714"/>
                <a:ext cx="2931968" cy="400109"/>
              </a:xfrm>
              <a:prstGeom prst="rect">
                <a:avLst/>
              </a:prstGeom>
              <a:solidFill>
                <a:schemeClr val="bg2">
                  <a:lumMod val="90000"/>
                </a:schemeClr>
              </a:solidFill>
              <a:ln>
                <a:noFill/>
              </a:ln>
            </p:spPr>
            <p:txBody>
              <a:bodyPr wrap="square" rtlCol="0">
                <a:spAutoFit/>
              </a:bodyPr>
              <a:lstStyle/>
              <a:p>
                <a:pPr algn="ctr"/>
                <a:r>
                  <a:rPr lang="en-US" sz="1350" b="1" dirty="0"/>
                  <a:t>Christiane Quintans</a:t>
                </a:r>
              </a:p>
            </p:txBody>
          </p:sp>
          <p:sp>
            <p:nvSpPr>
              <p:cNvPr id="33" name="TextBox 32"/>
              <p:cNvSpPr txBox="1"/>
              <p:nvPr/>
            </p:nvSpPr>
            <p:spPr>
              <a:xfrm>
                <a:off x="5223978" y="2365604"/>
                <a:ext cx="1517195" cy="400109"/>
              </a:xfrm>
              <a:prstGeom prst="rect">
                <a:avLst/>
              </a:prstGeom>
              <a:noFill/>
              <a:ln>
                <a:noFill/>
              </a:ln>
            </p:spPr>
            <p:txBody>
              <a:bodyPr wrap="square" rtlCol="0">
                <a:spAutoFit/>
              </a:bodyPr>
              <a:lstStyle/>
              <a:p>
                <a:r>
                  <a:rPr lang="en-US" sz="1350" b="1" dirty="0"/>
                  <a:t>Moderators:</a:t>
                </a:r>
                <a:endParaRPr lang="en-US" sz="1350" dirty="0"/>
              </a:p>
            </p:txBody>
          </p:sp>
        </p:grpSp>
        <p:grpSp>
          <p:nvGrpSpPr>
            <p:cNvPr id="28" name="Group 27"/>
            <p:cNvGrpSpPr/>
            <p:nvPr/>
          </p:nvGrpSpPr>
          <p:grpSpPr>
            <a:xfrm>
              <a:off x="8180330" y="734307"/>
              <a:ext cx="2959452" cy="1218351"/>
              <a:chOff x="3875912" y="3512890"/>
              <a:chExt cx="2959452" cy="1218351"/>
            </a:xfrm>
          </p:grpSpPr>
          <p:sp>
            <p:nvSpPr>
              <p:cNvPr id="30" name="TextBox 29"/>
              <p:cNvSpPr txBox="1"/>
              <p:nvPr/>
            </p:nvSpPr>
            <p:spPr>
              <a:xfrm>
                <a:off x="3875912" y="3512890"/>
                <a:ext cx="2959452" cy="400109"/>
              </a:xfrm>
              <a:prstGeom prst="rect">
                <a:avLst/>
              </a:prstGeom>
              <a:solidFill>
                <a:schemeClr val="bg2">
                  <a:lumMod val="90000"/>
                </a:schemeClr>
              </a:solidFill>
              <a:ln>
                <a:noFill/>
              </a:ln>
            </p:spPr>
            <p:txBody>
              <a:bodyPr wrap="square" rtlCol="0">
                <a:spAutoFit/>
              </a:bodyPr>
              <a:lstStyle/>
              <a:p>
                <a:pPr algn="ctr"/>
                <a:r>
                  <a:rPr lang="en-US" sz="1350" b="1" dirty="0"/>
                  <a:t>Stephanie </a:t>
                </a:r>
                <a:r>
                  <a:rPr lang="en-US" sz="1350" b="1" dirty="0"/>
                  <a:t>Martinez</a:t>
                </a:r>
                <a:endParaRPr lang="en-US" sz="1350" b="1" dirty="0"/>
              </a:p>
            </p:txBody>
          </p:sp>
          <p:sp>
            <p:nvSpPr>
              <p:cNvPr id="46" name="TextBox 45"/>
              <p:cNvSpPr txBox="1"/>
              <p:nvPr/>
            </p:nvSpPr>
            <p:spPr>
              <a:xfrm>
                <a:off x="3875913" y="4316001"/>
                <a:ext cx="2945708" cy="415240"/>
              </a:xfrm>
              <a:prstGeom prst="rect">
                <a:avLst/>
              </a:prstGeom>
              <a:solidFill>
                <a:schemeClr val="bg2">
                  <a:lumMod val="90000"/>
                </a:schemeClr>
              </a:solidFill>
              <a:ln>
                <a:noFill/>
              </a:ln>
            </p:spPr>
            <p:txBody>
              <a:bodyPr wrap="square" rtlCol="0">
                <a:spAutoFit/>
              </a:bodyPr>
              <a:lstStyle/>
              <a:p>
                <a:pPr algn="ctr"/>
                <a:r>
                  <a:rPr lang="en-US" sz="1350" b="1" dirty="0"/>
                  <a:t>Leslie </a:t>
                </a:r>
                <a:r>
                  <a:rPr lang="en-US" sz="1350" b="1" dirty="0" err="1"/>
                  <a:t>Dornfeld</a:t>
                </a:r>
                <a:endParaRPr lang="en-US" sz="1350" b="1" dirty="0"/>
              </a:p>
            </p:txBody>
          </p:sp>
        </p:grpSp>
      </p:grpSp>
      <p:sp>
        <p:nvSpPr>
          <p:cNvPr id="34" name="TextBox 33"/>
          <p:cNvSpPr txBox="1"/>
          <p:nvPr/>
        </p:nvSpPr>
        <p:spPr>
          <a:xfrm>
            <a:off x="601507" y="3690565"/>
            <a:ext cx="1670818" cy="1131079"/>
          </a:xfrm>
          <a:prstGeom prst="rect">
            <a:avLst/>
          </a:prstGeom>
          <a:noFill/>
          <a:ln>
            <a:solidFill>
              <a:schemeClr val="bg1">
                <a:lumMod val="75000"/>
              </a:schemeClr>
            </a:solidFill>
          </a:ln>
        </p:spPr>
        <p:txBody>
          <a:bodyPr wrap="square" rtlCol="0">
            <a:spAutoFit/>
          </a:bodyPr>
          <a:lstStyle/>
          <a:p>
            <a:pPr marL="214313" indent="-214313">
              <a:buFont typeface="Arial" panose="020B0604020202020204" pitchFamily="34" charset="0"/>
              <a:buChar char="•"/>
            </a:pPr>
            <a:r>
              <a:rPr lang="en-US" sz="1350" dirty="0"/>
              <a:t>5 Min. Introduction</a:t>
            </a:r>
          </a:p>
          <a:p>
            <a:pPr marL="214313" indent="-214313">
              <a:buFont typeface="Arial" panose="020B0604020202020204" pitchFamily="34" charset="0"/>
              <a:buChar char="•"/>
            </a:pPr>
            <a:r>
              <a:rPr lang="en-US" sz="1350" dirty="0"/>
              <a:t>Webinar 1 – 40m</a:t>
            </a:r>
          </a:p>
          <a:p>
            <a:pPr marL="214313" indent="-214313">
              <a:buFont typeface="Arial" panose="020B0604020202020204" pitchFamily="34" charset="0"/>
              <a:buChar char="•"/>
            </a:pPr>
            <a:r>
              <a:rPr lang="en-US" sz="1350" dirty="0"/>
              <a:t>Q&amp;A- 20 min</a:t>
            </a:r>
          </a:p>
          <a:p>
            <a:pPr marL="214313" indent="-214313">
              <a:buFont typeface="Arial" panose="020B0604020202020204" pitchFamily="34" charset="0"/>
              <a:buChar char="•"/>
            </a:pPr>
            <a:r>
              <a:rPr lang="en-US" sz="1350" dirty="0"/>
              <a:t>Posted Online</a:t>
            </a:r>
          </a:p>
        </p:txBody>
      </p:sp>
      <p:grpSp>
        <p:nvGrpSpPr>
          <p:cNvPr id="36" name="Group 35"/>
          <p:cNvGrpSpPr/>
          <p:nvPr/>
        </p:nvGrpSpPr>
        <p:grpSpPr>
          <a:xfrm>
            <a:off x="960086" y="4948591"/>
            <a:ext cx="953661" cy="1269758"/>
            <a:chOff x="10582814" y="4213128"/>
            <a:chExt cx="1271548" cy="1693011"/>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209" y="4213128"/>
              <a:ext cx="1258153" cy="805218"/>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2814" y="5407190"/>
              <a:ext cx="1271548" cy="498949"/>
            </a:xfrm>
            <a:prstGeom prst="rect">
              <a:avLst/>
            </a:prstGeom>
          </p:spPr>
        </p:pic>
      </p:grpSp>
      <p:sp>
        <p:nvSpPr>
          <p:cNvPr id="51" name="Oval 50"/>
          <p:cNvSpPr/>
          <p:nvPr/>
        </p:nvSpPr>
        <p:spPr>
          <a:xfrm>
            <a:off x="3857974" y="1292969"/>
            <a:ext cx="1562237" cy="1562237"/>
          </a:xfrm>
          <a:prstGeom prst="ellipse">
            <a:avLst/>
          </a:prstGeom>
          <a:blipFill>
            <a:blip r:embed="rId5">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itle 1"/>
          <p:cNvSpPr txBox="1">
            <a:spLocks/>
          </p:cNvSpPr>
          <p:nvPr/>
        </p:nvSpPr>
        <p:spPr>
          <a:xfrm>
            <a:off x="5537589" y="780573"/>
            <a:ext cx="2421398" cy="531587"/>
          </a:xfrm>
          <a:prstGeom prst="rect">
            <a:avLst/>
          </a:prstGeom>
          <a:noFill/>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accent2"/>
                </a:solidFill>
                <a:latin typeface="Adobe Gothic Std B" panose="020B0800000000000000" pitchFamily="34" charset="-128"/>
                <a:ea typeface="Adobe Gothic Std B" panose="020B0800000000000000" pitchFamily="34" charset="-128"/>
              </a:rPr>
              <a:t>Agenda Items</a:t>
            </a:r>
          </a:p>
        </p:txBody>
      </p:sp>
      <p:sp>
        <p:nvSpPr>
          <p:cNvPr id="53" name="Oval 52"/>
          <p:cNvSpPr/>
          <p:nvPr/>
        </p:nvSpPr>
        <p:spPr>
          <a:xfrm>
            <a:off x="3857783" y="1280880"/>
            <a:ext cx="1562237" cy="156223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p:cNvSpPr txBox="1"/>
          <p:nvPr/>
        </p:nvSpPr>
        <p:spPr>
          <a:xfrm>
            <a:off x="5500148" y="1828195"/>
            <a:ext cx="2960360" cy="300082"/>
          </a:xfrm>
          <a:prstGeom prst="rect">
            <a:avLst/>
          </a:prstGeom>
          <a:noFill/>
          <a:ln>
            <a:noFill/>
          </a:ln>
        </p:spPr>
        <p:txBody>
          <a:bodyPr wrap="square" rtlCol="0">
            <a:spAutoFit/>
          </a:bodyPr>
          <a:lstStyle/>
          <a:p>
            <a:pPr algn="ctr"/>
            <a:r>
              <a:rPr lang="en-US" sz="1350" b="1" dirty="0"/>
              <a:t>What Creates Our Built Environment? </a:t>
            </a:r>
          </a:p>
        </p:txBody>
      </p:sp>
      <p:cxnSp>
        <p:nvCxnSpPr>
          <p:cNvPr id="59" name="Straight Connector 58"/>
          <p:cNvCxnSpPr/>
          <p:nvPr/>
        </p:nvCxnSpPr>
        <p:spPr>
          <a:xfrm>
            <a:off x="3187327" y="288031"/>
            <a:ext cx="0" cy="6051884"/>
          </a:xfrm>
          <a:prstGeom prst="line">
            <a:avLst/>
          </a:prstGeom>
          <a:ln w="28575">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500148" y="1515415"/>
            <a:ext cx="2960360" cy="300082"/>
          </a:xfrm>
          <a:prstGeom prst="rect">
            <a:avLst/>
          </a:prstGeom>
          <a:noFill/>
          <a:ln>
            <a:noFill/>
          </a:ln>
        </p:spPr>
        <p:txBody>
          <a:bodyPr wrap="square" rtlCol="0">
            <a:spAutoFit/>
          </a:bodyPr>
          <a:lstStyle/>
          <a:p>
            <a:pPr algn="ctr"/>
            <a:r>
              <a:rPr lang="en-US" sz="1350" b="1" dirty="0">
                <a:solidFill>
                  <a:schemeClr val="accent6">
                    <a:lumMod val="50000"/>
                  </a:schemeClr>
                </a:solidFill>
              </a:rPr>
              <a:t>Webinar 1</a:t>
            </a:r>
          </a:p>
        </p:txBody>
      </p:sp>
      <p:sp>
        <p:nvSpPr>
          <p:cNvPr id="22" name="Oval 21"/>
          <p:cNvSpPr/>
          <p:nvPr/>
        </p:nvSpPr>
        <p:spPr>
          <a:xfrm>
            <a:off x="3849414" y="2753104"/>
            <a:ext cx="1562237" cy="1562237"/>
          </a:xfrm>
          <a:prstGeom prst="ellipse">
            <a:avLst/>
          </a:prstGeom>
          <a:blipFill>
            <a:blip r:embed="rId6">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3851910" y="4175687"/>
            <a:ext cx="1562237" cy="1562237"/>
          </a:xfrm>
          <a:prstGeom prst="ellipse">
            <a:avLst/>
          </a:prstGeom>
          <a:blipFill>
            <a:blip r:embed="rId7">
              <a:duotone>
                <a:prstClr val="black"/>
                <a:srgbClr val="D9C3A5">
                  <a:tint val="50000"/>
                  <a:satMod val="180000"/>
                </a:srgb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5131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3677"/>
          <a:stretch/>
        </p:blipFill>
        <p:spPr>
          <a:xfrm>
            <a:off x="-321903" y="579942"/>
            <a:ext cx="5580585" cy="5831090"/>
          </a:xfrm>
          <a:prstGeom prst="rect">
            <a:avLst/>
          </a:prstGeom>
        </p:spPr>
      </p:pic>
      <p:sp>
        <p:nvSpPr>
          <p:cNvPr id="6" name="TextBox 5"/>
          <p:cNvSpPr txBox="1"/>
          <p:nvPr/>
        </p:nvSpPr>
        <p:spPr>
          <a:xfrm>
            <a:off x="5424071" y="380742"/>
            <a:ext cx="3422889" cy="707886"/>
          </a:xfrm>
          <a:prstGeom prst="rect">
            <a:avLst/>
          </a:prstGeom>
          <a:noFill/>
        </p:spPr>
        <p:txBody>
          <a:bodyPr wrap="square" rtlCol="0">
            <a:spAutoFit/>
          </a:bodyPr>
          <a:lstStyle/>
          <a:p>
            <a:r>
              <a:rPr lang="en-US" sz="4000" b="1" dirty="0"/>
              <a:t>Transportation</a:t>
            </a:r>
          </a:p>
        </p:txBody>
      </p:sp>
      <p:sp>
        <p:nvSpPr>
          <p:cNvPr id="12" name="TextBox 11"/>
          <p:cNvSpPr txBox="1"/>
          <p:nvPr/>
        </p:nvSpPr>
        <p:spPr>
          <a:xfrm>
            <a:off x="6853621" y="6113345"/>
            <a:ext cx="1948481" cy="276999"/>
          </a:xfrm>
          <a:prstGeom prst="rect">
            <a:avLst/>
          </a:prstGeom>
          <a:noFill/>
        </p:spPr>
        <p:txBody>
          <a:bodyPr wrap="square" rtlCol="0">
            <a:spAutoFit/>
          </a:bodyPr>
          <a:lstStyle/>
          <a:p>
            <a:pPr algn="ctr"/>
            <a:r>
              <a:rPr lang="en-US" sz="1200" dirty="0">
                <a:solidFill>
                  <a:schemeClr val="bg2">
                    <a:lumMod val="50000"/>
                  </a:schemeClr>
                </a:solidFill>
              </a:rPr>
              <a:t>*Robert Woods Foundation</a:t>
            </a:r>
            <a:endParaRPr lang="en-US" sz="1600" dirty="0">
              <a:solidFill>
                <a:schemeClr val="bg2">
                  <a:lumMod val="50000"/>
                </a:schemeClr>
              </a:solidFill>
            </a:endParaRPr>
          </a:p>
        </p:txBody>
      </p:sp>
      <p:grpSp>
        <p:nvGrpSpPr>
          <p:cNvPr id="4" name="Group 3"/>
          <p:cNvGrpSpPr/>
          <p:nvPr/>
        </p:nvGrpSpPr>
        <p:grpSpPr>
          <a:xfrm>
            <a:off x="4582778" y="2887569"/>
            <a:ext cx="4571671" cy="1215835"/>
            <a:chOff x="4763676" y="3114954"/>
            <a:chExt cx="4267453" cy="1134928"/>
          </a:xfrm>
        </p:grpSpPr>
        <p:pic>
          <p:nvPicPr>
            <p:cNvPr id="10" name="Picture 9"/>
            <p:cNvPicPr>
              <a:picLocks noChangeAspect="1"/>
            </p:cNvPicPr>
            <p:nvPr/>
          </p:nvPicPr>
          <p:blipFill rotWithShape="1">
            <a:blip r:embed="rId2"/>
            <a:srcRect r="387" b="86211"/>
            <a:stretch/>
          </p:blipFill>
          <p:spPr>
            <a:xfrm>
              <a:off x="4876547" y="3147431"/>
              <a:ext cx="4154582" cy="696113"/>
            </a:xfrm>
            <a:prstGeom prst="rect">
              <a:avLst/>
            </a:prstGeom>
          </p:spPr>
        </p:pic>
        <p:sp>
          <p:nvSpPr>
            <p:cNvPr id="35" name="Rectangle 34"/>
            <p:cNvSpPr/>
            <p:nvPr/>
          </p:nvSpPr>
          <p:spPr>
            <a:xfrm>
              <a:off x="4763676" y="3114954"/>
              <a:ext cx="4267453" cy="113492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5753688" y="3910261"/>
              <a:ext cx="2954505" cy="210566"/>
            </a:xfrm>
            <a:prstGeom prst="rect">
              <a:avLst/>
            </a:prstGeom>
            <a:solidFill>
              <a:schemeClr val="tx2"/>
            </a:solidFill>
          </p:spPr>
        </p:pic>
      </p:grpSp>
    </p:spTree>
    <p:extLst>
      <p:ext uri="{BB962C8B-B14F-4D97-AF65-F5344CB8AC3E}">
        <p14:creationId xmlns:p14="http://schemas.microsoft.com/office/powerpoint/2010/main" val="2700166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t="13677"/>
          <a:stretch/>
        </p:blipFill>
        <p:spPr>
          <a:xfrm>
            <a:off x="173103" y="793102"/>
            <a:ext cx="4170697" cy="4357914"/>
          </a:xfrm>
          <a:prstGeom prst="rect">
            <a:avLst/>
          </a:prstGeom>
        </p:spPr>
      </p:pic>
      <p:pic>
        <p:nvPicPr>
          <p:cNvPr id="10" name="Picture 9"/>
          <p:cNvPicPr>
            <a:picLocks noChangeAspect="1"/>
          </p:cNvPicPr>
          <p:nvPr/>
        </p:nvPicPr>
        <p:blipFill rotWithShape="1">
          <a:blip r:embed="rId4">
            <a:duotone>
              <a:schemeClr val="accent3">
                <a:shade val="45000"/>
                <a:satMod val="135000"/>
              </a:schemeClr>
              <a:prstClr val="white"/>
            </a:duotone>
          </a:blip>
          <a:srcRect r="387" b="86211"/>
          <a:stretch/>
        </p:blipFill>
        <p:spPr>
          <a:xfrm>
            <a:off x="4343800" y="1184987"/>
            <a:ext cx="4154582" cy="696113"/>
          </a:xfrm>
          <a:prstGeom prst="rect">
            <a:avLst/>
          </a:prstGeom>
        </p:spPr>
      </p:pic>
      <p:sp>
        <p:nvSpPr>
          <p:cNvPr id="35" name="Rectangle 34"/>
          <p:cNvSpPr/>
          <p:nvPr/>
        </p:nvSpPr>
        <p:spPr>
          <a:xfrm>
            <a:off x="4297145" y="1110343"/>
            <a:ext cx="4380324" cy="904189"/>
          </a:xfrm>
          <a:prstGeom prst="rect">
            <a:avLst/>
          </a:prstGeom>
          <a:noFill/>
          <a:ln>
            <a:solidFill>
              <a:srgbClr val="ABABA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4582778" y="309150"/>
            <a:ext cx="3422889" cy="707886"/>
          </a:xfrm>
          <a:prstGeom prst="rect">
            <a:avLst/>
          </a:prstGeom>
          <a:noFill/>
        </p:spPr>
        <p:txBody>
          <a:bodyPr wrap="square" rtlCol="0">
            <a:spAutoFit/>
          </a:bodyPr>
          <a:lstStyle/>
          <a:p>
            <a:r>
              <a:rPr lang="en-US" sz="4000" b="1" dirty="0"/>
              <a:t>Transportation</a:t>
            </a:r>
          </a:p>
        </p:txBody>
      </p:sp>
      <p:pic>
        <p:nvPicPr>
          <p:cNvPr id="4" name="Picture 3"/>
          <p:cNvPicPr>
            <a:picLocks noChangeAspect="1"/>
          </p:cNvPicPr>
          <p:nvPr/>
        </p:nvPicPr>
        <p:blipFill>
          <a:blip r:embed="rId5"/>
          <a:stretch>
            <a:fillRect/>
          </a:stretch>
        </p:blipFill>
        <p:spPr>
          <a:xfrm>
            <a:off x="4217034" y="2272985"/>
            <a:ext cx="4585068" cy="3840360"/>
          </a:xfrm>
          <a:prstGeom prst="rect">
            <a:avLst/>
          </a:prstGeom>
        </p:spPr>
      </p:pic>
      <p:sp>
        <p:nvSpPr>
          <p:cNvPr id="12" name="TextBox 11"/>
          <p:cNvSpPr txBox="1"/>
          <p:nvPr/>
        </p:nvSpPr>
        <p:spPr>
          <a:xfrm>
            <a:off x="6853621" y="6113345"/>
            <a:ext cx="1948481" cy="276999"/>
          </a:xfrm>
          <a:prstGeom prst="rect">
            <a:avLst/>
          </a:prstGeom>
          <a:noFill/>
        </p:spPr>
        <p:txBody>
          <a:bodyPr wrap="square" rtlCol="0">
            <a:spAutoFit/>
          </a:bodyPr>
          <a:lstStyle/>
          <a:p>
            <a:pPr algn="ctr"/>
            <a:r>
              <a:rPr lang="en-US" sz="1200" dirty="0">
                <a:solidFill>
                  <a:schemeClr val="bg2">
                    <a:lumMod val="50000"/>
                  </a:schemeClr>
                </a:solidFill>
              </a:rPr>
              <a:t>*Robert Woods Foundation</a:t>
            </a:r>
            <a:endParaRPr lang="en-US" sz="1600" dirty="0">
              <a:solidFill>
                <a:schemeClr val="bg2">
                  <a:lumMod val="50000"/>
                </a:schemeClr>
              </a:solidFill>
            </a:endParaRPr>
          </a:p>
        </p:txBody>
      </p:sp>
      <p:pic>
        <p:nvPicPr>
          <p:cNvPr id="8" name="Picture 7"/>
          <p:cNvPicPr>
            <a:picLocks noChangeAspect="1"/>
          </p:cNvPicPr>
          <p:nvPr/>
        </p:nvPicPr>
        <p:blipFill>
          <a:blip r:embed="rId6"/>
          <a:stretch>
            <a:fillRect/>
          </a:stretch>
        </p:blipFill>
        <p:spPr>
          <a:xfrm>
            <a:off x="5648074" y="1870682"/>
            <a:ext cx="2954505" cy="210566"/>
          </a:xfrm>
          <a:prstGeom prst="rect">
            <a:avLst/>
          </a:prstGeom>
          <a:solidFill>
            <a:schemeClr val="tx2"/>
          </a:solidFill>
        </p:spPr>
      </p:pic>
      <p:grpSp>
        <p:nvGrpSpPr>
          <p:cNvPr id="30" name="Group 29"/>
          <p:cNvGrpSpPr/>
          <p:nvPr/>
        </p:nvGrpSpPr>
        <p:grpSpPr>
          <a:xfrm>
            <a:off x="733415" y="5151016"/>
            <a:ext cx="3050071" cy="825401"/>
            <a:chOff x="781898" y="5420889"/>
            <a:chExt cx="3050071" cy="825401"/>
          </a:xfrm>
        </p:grpSpPr>
        <p:pic>
          <p:nvPicPr>
            <p:cNvPr id="31" name="Picture 30"/>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21220" y="5420889"/>
              <a:ext cx="977811" cy="820048"/>
            </a:xfrm>
            <a:prstGeom prst="rect">
              <a:avLst/>
            </a:prstGeom>
          </p:spPr>
        </p:pic>
        <p:pic>
          <p:nvPicPr>
            <p:cNvPr id="32" name="Picture 31"/>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54158" y="5426242"/>
              <a:ext cx="977811" cy="820048"/>
            </a:xfrm>
            <a:prstGeom prst="rect">
              <a:avLst/>
            </a:prstGeom>
          </p:spPr>
        </p:pic>
        <p:pic>
          <p:nvPicPr>
            <p:cNvPr id="33" name="Picture 32"/>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1898" y="5426242"/>
              <a:ext cx="977811" cy="820048"/>
            </a:xfrm>
            <a:prstGeom prst="rect">
              <a:avLst/>
            </a:prstGeom>
          </p:spPr>
        </p:pic>
      </p:grpSp>
      <p:sp>
        <p:nvSpPr>
          <p:cNvPr id="34" name="TextBox 33"/>
          <p:cNvSpPr txBox="1"/>
          <p:nvPr/>
        </p:nvSpPr>
        <p:spPr>
          <a:xfrm>
            <a:off x="548210" y="6034353"/>
            <a:ext cx="3452050" cy="584775"/>
          </a:xfrm>
          <a:prstGeom prst="rect">
            <a:avLst/>
          </a:prstGeom>
          <a:solidFill>
            <a:schemeClr val="bg1">
              <a:lumMod val="85000"/>
            </a:schemeClr>
          </a:solidFill>
          <a:ln>
            <a:noFill/>
          </a:ln>
        </p:spPr>
        <p:txBody>
          <a:bodyPr wrap="square" rtlCol="0">
            <a:spAutoFit/>
          </a:bodyPr>
          <a:lstStyle/>
          <a:p>
            <a:pPr algn="ctr"/>
            <a:r>
              <a:rPr lang="en-US" sz="1600" b="1" dirty="0">
                <a:latin typeface="+mj-lt"/>
              </a:rPr>
              <a:t>Reduces auto-dependency and promotes physical activity</a:t>
            </a:r>
          </a:p>
        </p:txBody>
      </p:sp>
      <p:cxnSp>
        <p:nvCxnSpPr>
          <p:cNvPr id="38" name="Straight Arrow Connector 37"/>
          <p:cNvCxnSpPr>
            <a:stCxn id="35" idx="1"/>
          </p:cNvCxnSpPr>
          <p:nvPr/>
        </p:nvCxnSpPr>
        <p:spPr>
          <a:xfrm flipH="1">
            <a:off x="4000260" y="1562438"/>
            <a:ext cx="296885" cy="510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764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82778" y="309150"/>
            <a:ext cx="3422889" cy="707886"/>
          </a:xfrm>
          <a:prstGeom prst="rect">
            <a:avLst/>
          </a:prstGeom>
          <a:noFill/>
        </p:spPr>
        <p:txBody>
          <a:bodyPr wrap="square" rtlCol="0">
            <a:spAutoFit/>
          </a:bodyPr>
          <a:lstStyle/>
          <a:p>
            <a:r>
              <a:rPr lang="en-US" sz="4000" b="1" dirty="0"/>
              <a:t>Transportation</a:t>
            </a:r>
          </a:p>
        </p:txBody>
      </p:sp>
      <p:pic>
        <p:nvPicPr>
          <p:cNvPr id="4" name="Picture 3"/>
          <p:cNvPicPr>
            <a:picLocks noChangeAspect="1"/>
          </p:cNvPicPr>
          <p:nvPr/>
        </p:nvPicPr>
        <p:blipFill>
          <a:blip r:embed="rId2"/>
          <a:stretch>
            <a:fillRect/>
          </a:stretch>
        </p:blipFill>
        <p:spPr>
          <a:xfrm>
            <a:off x="4217034" y="2272985"/>
            <a:ext cx="4585068" cy="3840360"/>
          </a:xfrm>
          <a:prstGeom prst="rect">
            <a:avLst/>
          </a:prstGeom>
        </p:spPr>
      </p:pic>
      <p:sp>
        <p:nvSpPr>
          <p:cNvPr id="12" name="TextBox 11"/>
          <p:cNvSpPr txBox="1"/>
          <p:nvPr/>
        </p:nvSpPr>
        <p:spPr>
          <a:xfrm>
            <a:off x="6853621" y="6113345"/>
            <a:ext cx="1948481" cy="276999"/>
          </a:xfrm>
          <a:prstGeom prst="rect">
            <a:avLst/>
          </a:prstGeom>
          <a:noFill/>
        </p:spPr>
        <p:txBody>
          <a:bodyPr wrap="square" rtlCol="0">
            <a:spAutoFit/>
          </a:bodyPr>
          <a:lstStyle/>
          <a:p>
            <a:pPr algn="ctr"/>
            <a:r>
              <a:rPr lang="en-US" sz="1200" dirty="0">
                <a:solidFill>
                  <a:schemeClr val="bg2">
                    <a:lumMod val="50000"/>
                  </a:schemeClr>
                </a:solidFill>
              </a:rPr>
              <a:t>*Robert Woods Foundation</a:t>
            </a:r>
            <a:endParaRPr lang="en-US" sz="1600" dirty="0">
              <a:solidFill>
                <a:schemeClr val="bg2">
                  <a:lumMod val="50000"/>
                </a:schemeClr>
              </a:solidFill>
            </a:endParaRPr>
          </a:p>
        </p:txBody>
      </p:sp>
      <p:grpSp>
        <p:nvGrpSpPr>
          <p:cNvPr id="15" name="Group 14"/>
          <p:cNvGrpSpPr/>
          <p:nvPr/>
        </p:nvGrpSpPr>
        <p:grpSpPr>
          <a:xfrm>
            <a:off x="733415" y="5151016"/>
            <a:ext cx="3050071" cy="825401"/>
            <a:chOff x="781898" y="5420889"/>
            <a:chExt cx="3050071" cy="825401"/>
          </a:xfrm>
        </p:grpSpPr>
        <p:pic>
          <p:nvPicPr>
            <p:cNvPr id="28" name="Picture 27"/>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21220" y="5420889"/>
              <a:ext cx="977811" cy="820048"/>
            </a:xfrm>
            <a:prstGeom prst="rect">
              <a:avLst/>
            </a:prstGeom>
          </p:spPr>
        </p:pic>
        <p:pic>
          <p:nvPicPr>
            <p:cNvPr id="29" name="Picture 2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54158" y="5426242"/>
              <a:ext cx="977811" cy="820048"/>
            </a:xfrm>
            <a:prstGeom prst="rect">
              <a:avLst/>
            </a:prstGeom>
          </p:spPr>
        </p:pic>
        <p:pic>
          <p:nvPicPr>
            <p:cNvPr id="17" name="Picture 16"/>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1898" y="5426242"/>
              <a:ext cx="977811" cy="820048"/>
            </a:xfrm>
            <a:prstGeom prst="rect">
              <a:avLst/>
            </a:prstGeom>
          </p:spPr>
        </p:pic>
      </p:grpSp>
      <p:sp>
        <p:nvSpPr>
          <p:cNvPr id="27" name="TextBox 26"/>
          <p:cNvSpPr txBox="1"/>
          <p:nvPr/>
        </p:nvSpPr>
        <p:spPr>
          <a:xfrm>
            <a:off x="548210" y="6034353"/>
            <a:ext cx="3452050" cy="584775"/>
          </a:xfrm>
          <a:prstGeom prst="rect">
            <a:avLst/>
          </a:prstGeom>
          <a:solidFill>
            <a:schemeClr val="bg1">
              <a:lumMod val="85000"/>
            </a:schemeClr>
          </a:solidFill>
          <a:ln>
            <a:noFill/>
          </a:ln>
        </p:spPr>
        <p:txBody>
          <a:bodyPr wrap="square" rtlCol="0">
            <a:spAutoFit/>
          </a:bodyPr>
          <a:lstStyle/>
          <a:p>
            <a:pPr algn="ctr"/>
            <a:r>
              <a:rPr lang="en-US" sz="1600" b="1" dirty="0">
                <a:latin typeface="+mj-lt"/>
              </a:rPr>
              <a:t>Reduces auto-dependency and promotes physical activity</a:t>
            </a:r>
          </a:p>
        </p:txBody>
      </p:sp>
      <p:pic>
        <p:nvPicPr>
          <p:cNvPr id="30" name="Picture 2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805675" y="5156369"/>
            <a:ext cx="977811" cy="820048"/>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7906" y="5151016"/>
            <a:ext cx="640761" cy="681661"/>
          </a:xfrm>
          <a:prstGeom prst="rect">
            <a:avLst/>
          </a:prstGeom>
        </p:spPr>
      </p:pic>
      <p:pic>
        <p:nvPicPr>
          <p:cNvPr id="16" name="Picture 15"/>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rcRect t="13677"/>
          <a:stretch/>
        </p:blipFill>
        <p:spPr>
          <a:xfrm>
            <a:off x="173103" y="793102"/>
            <a:ext cx="4170697" cy="4357914"/>
          </a:xfrm>
          <a:prstGeom prst="rect">
            <a:avLst/>
          </a:prstGeom>
        </p:spPr>
      </p:pic>
      <p:pic>
        <p:nvPicPr>
          <p:cNvPr id="18" name="Picture 17"/>
          <p:cNvPicPr>
            <a:picLocks noChangeAspect="1"/>
          </p:cNvPicPr>
          <p:nvPr/>
        </p:nvPicPr>
        <p:blipFill rotWithShape="1">
          <a:blip r:embed="rId7">
            <a:duotone>
              <a:schemeClr val="accent3">
                <a:shade val="45000"/>
                <a:satMod val="135000"/>
              </a:schemeClr>
              <a:prstClr val="white"/>
            </a:duotone>
          </a:blip>
          <a:srcRect r="387" b="86211"/>
          <a:stretch/>
        </p:blipFill>
        <p:spPr>
          <a:xfrm>
            <a:off x="4343800" y="1184987"/>
            <a:ext cx="4154582" cy="696113"/>
          </a:xfrm>
          <a:prstGeom prst="rect">
            <a:avLst/>
          </a:prstGeom>
        </p:spPr>
      </p:pic>
      <p:pic>
        <p:nvPicPr>
          <p:cNvPr id="20" name="Picture 19"/>
          <p:cNvPicPr>
            <a:picLocks noChangeAspect="1"/>
          </p:cNvPicPr>
          <p:nvPr/>
        </p:nvPicPr>
        <p:blipFill>
          <a:blip r:embed="rId8"/>
          <a:stretch>
            <a:fillRect/>
          </a:stretch>
        </p:blipFill>
        <p:spPr>
          <a:xfrm>
            <a:off x="5648074" y="1870682"/>
            <a:ext cx="2954505" cy="210566"/>
          </a:xfrm>
          <a:prstGeom prst="rect">
            <a:avLst/>
          </a:prstGeom>
          <a:solidFill>
            <a:schemeClr val="tx2"/>
          </a:solidFill>
        </p:spPr>
      </p:pic>
    </p:spTree>
    <p:extLst>
      <p:ext uri="{BB962C8B-B14F-4D97-AF65-F5344CB8AC3E}">
        <p14:creationId xmlns:p14="http://schemas.microsoft.com/office/powerpoint/2010/main" val="3625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82778" y="309150"/>
            <a:ext cx="3422889" cy="707886"/>
          </a:xfrm>
          <a:prstGeom prst="rect">
            <a:avLst/>
          </a:prstGeom>
          <a:noFill/>
        </p:spPr>
        <p:txBody>
          <a:bodyPr wrap="square" rtlCol="0">
            <a:spAutoFit/>
          </a:bodyPr>
          <a:lstStyle/>
          <a:p>
            <a:r>
              <a:rPr lang="en-US" sz="4000" b="1" dirty="0"/>
              <a:t>Transportation</a:t>
            </a:r>
          </a:p>
        </p:txBody>
      </p:sp>
      <p:pic>
        <p:nvPicPr>
          <p:cNvPr id="4" name="Picture 3"/>
          <p:cNvPicPr>
            <a:picLocks noChangeAspect="1"/>
          </p:cNvPicPr>
          <p:nvPr/>
        </p:nvPicPr>
        <p:blipFill>
          <a:blip r:embed="rId2"/>
          <a:stretch>
            <a:fillRect/>
          </a:stretch>
        </p:blipFill>
        <p:spPr>
          <a:xfrm>
            <a:off x="4217034" y="2272985"/>
            <a:ext cx="4585068" cy="3840360"/>
          </a:xfrm>
          <a:prstGeom prst="rect">
            <a:avLst/>
          </a:prstGeom>
        </p:spPr>
      </p:pic>
      <p:sp>
        <p:nvSpPr>
          <p:cNvPr id="12" name="TextBox 11"/>
          <p:cNvSpPr txBox="1"/>
          <p:nvPr/>
        </p:nvSpPr>
        <p:spPr>
          <a:xfrm>
            <a:off x="6853621" y="6113345"/>
            <a:ext cx="1948481" cy="276999"/>
          </a:xfrm>
          <a:prstGeom prst="rect">
            <a:avLst/>
          </a:prstGeom>
          <a:noFill/>
        </p:spPr>
        <p:txBody>
          <a:bodyPr wrap="square" rtlCol="0">
            <a:spAutoFit/>
          </a:bodyPr>
          <a:lstStyle/>
          <a:p>
            <a:pPr algn="ctr"/>
            <a:r>
              <a:rPr lang="en-US" sz="1200" dirty="0">
                <a:solidFill>
                  <a:schemeClr val="bg2">
                    <a:lumMod val="50000"/>
                  </a:schemeClr>
                </a:solidFill>
              </a:rPr>
              <a:t>*Robert Woods Foundation</a:t>
            </a:r>
            <a:endParaRPr lang="en-US" sz="1600" dirty="0">
              <a:solidFill>
                <a:schemeClr val="bg2">
                  <a:lumMod val="50000"/>
                </a:schemeClr>
              </a:solidFill>
            </a:endParaRPr>
          </a:p>
        </p:txBody>
      </p:sp>
      <p:grpSp>
        <p:nvGrpSpPr>
          <p:cNvPr id="2" name="Group 1"/>
          <p:cNvGrpSpPr/>
          <p:nvPr/>
        </p:nvGrpSpPr>
        <p:grpSpPr>
          <a:xfrm>
            <a:off x="733415" y="5151016"/>
            <a:ext cx="3050071" cy="825401"/>
            <a:chOff x="781898" y="5420889"/>
            <a:chExt cx="3050071" cy="825401"/>
          </a:xfrm>
        </p:grpSpPr>
        <p:grpSp>
          <p:nvGrpSpPr>
            <p:cNvPr id="13" name="Group 12"/>
            <p:cNvGrpSpPr/>
            <p:nvPr/>
          </p:nvGrpSpPr>
          <p:grpSpPr>
            <a:xfrm>
              <a:off x="2854158" y="5420889"/>
              <a:ext cx="977811" cy="825401"/>
              <a:chOff x="2839948" y="5431684"/>
              <a:chExt cx="977811" cy="825401"/>
            </a:xfrm>
          </p:grpSpPr>
          <p:pic>
            <p:nvPicPr>
              <p:cNvPr id="22" name="Picture 2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839948" y="5437037"/>
                <a:ext cx="977811" cy="82004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179" y="5431684"/>
                <a:ext cx="640761" cy="681661"/>
              </a:xfrm>
              <a:prstGeom prst="rect">
                <a:avLst/>
              </a:prstGeom>
            </p:spPr>
          </p:pic>
        </p:grpSp>
        <p:pic>
          <p:nvPicPr>
            <p:cNvPr id="24" name="Picture 23"/>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1898" y="5426242"/>
              <a:ext cx="977811" cy="820048"/>
            </a:xfrm>
            <a:prstGeom prst="rect">
              <a:avLst/>
            </a:prstGeom>
          </p:spPr>
        </p:pic>
        <p:grpSp>
          <p:nvGrpSpPr>
            <p:cNvPr id="14" name="Group 13"/>
            <p:cNvGrpSpPr/>
            <p:nvPr/>
          </p:nvGrpSpPr>
          <p:grpSpPr>
            <a:xfrm>
              <a:off x="1813811" y="5420889"/>
              <a:ext cx="977811" cy="825401"/>
              <a:chOff x="2839948" y="5431684"/>
              <a:chExt cx="977811" cy="825401"/>
            </a:xfrm>
          </p:grpSpPr>
          <p:pic>
            <p:nvPicPr>
              <p:cNvPr id="15" name="Picture 1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839948" y="5437037"/>
                <a:ext cx="977811" cy="82004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179" y="5431684"/>
                <a:ext cx="640761" cy="681661"/>
              </a:xfrm>
              <a:prstGeom prst="rect">
                <a:avLst/>
              </a:prstGeom>
            </p:spPr>
          </p:pic>
        </p:grpSp>
      </p:grpSp>
      <p:sp>
        <p:nvSpPr>
          <p:cNvPr id="17" name="TextBox 16"/>
          <p:cNvSpPr txBox="1"/>
          <p:nvPr/>
        </p:nvSpPr>
        <p:spPr>
          <a:xfrm>
            <a:off x="548210" y="6034353"/>
            <a:ext cx="3452050" cy="584775"/>
          </a:xfrm>
          <a:prstGeom prst="rect">
            <a:avLst/>
          </a:prstGeom>
          <a:solidFill>
            <a:schemeClr val="bg1">
              <a:lumMod val="85000"/>
            </a:schemeClr>
          </a:solidFill>
          <a:ln>
            <a:noFill/>
          </a:ln>
        </p:spPr>
        <p:txBody>
          <a:bodyPr wrap="square" rtlCol="0">
            <a:spAutoFit/>
          </a:bodyPr>
          <a:lstStyle/>
          <a:p>
            <a:pPr algn="ctr"/>
            <a:r>
              <a:rPr lang="en-US" sz="1600" b="1" dirty="0">
                <a:latin typeface="+mj-lt"/>
              </a:rPr>
              <a:t>Reduces auto-dependency and promotes physical activity</a:t>
            </a:r>
          </a:p>
        </p:txBody>
      </p:sp>
      <p:pic>
        <p:nvPicPr>
          <p:cNvPr id="18" name="Picture 17"/>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rcRect t="13677"/>
          <a:stretch/>
        </p:blipFill>
        <p:spPr>
          <a:xfrm>
            <a:off x="173103" y="793102"/>
            <a:ext cx="4170697" cy="4357914"/>
          </a:xfrm>
          <a:prstGeom prst="rect">
            <a:avLst/>
          </a:prstGeom>
        </p:spPr>
      </p:pic>
      <p:pic>
        <p:nvPicPr>
          <p:cNvPr id="19" name="Picture 18"/>
          <p:cNvPicPr>
            <a:picLocks noChangeAspect="1"/>
          </p:cNvPicPr>
          <p:nvPr/>
        </p:nvPicPr>
        <p:blipFill rotWithShape="1">
          <a:blip r:embed="rId7">
            <a:duotone>
              <a:schemeClr val="accent3">
                <a:shade val="45000"/>
                <a:satMod val="135000"/>
              </a:schemeClr>
              <a:prstClr val="white"/>
            </a:duotone>
          </a:blip>
          <a:srcRect r="387" b="86211"/>
          <a:stretch/>
        </p:blipFill>
        <p:spPr>
          <a:xfrm>
            <a:off x="4343800" y="1184987"/>
            <a:ext cx="4154582" cy="696113"/>
          </a:xfrm>
          <a:prstGeom prst="rect">
            <a:avLst/>
          </a:prstGeom>
        </p:spPr>
      </p:pic>
      <p:pic>
        <p:nvPicPr>
          <p:cNvPr id="20" name="Picture 19"/>
          <p:cNvPicPr>
            <a:picLocks noChangeAspect="1"/>
          </p:cNvPicPr>
          <p:nvPr/>
        </p:nvPicPr>
        <p:blipFill>
          <a:blip r:embed="rId8"/>
          <a:stretch>
            <a:fillRect/>
          </a:stretch>
        </p:blipFill>
        <p:spPr>
          <a:xfrm>
            <a:off x="5648074" y="1870682"/>
            <a:ext cx="2954505" cy="210566"/>
          </a:xfrm>
          <a:prstGeom prst="rect">
            <a:avLst/>
          </a:prstGeom>
          <a:solidFill>
            <a:schemeClr val="tx2"/>
          </a:solidFill>
        </p:spPr>
      </p:pic>
    </p:spTree>
    <p:extLst>
      <p:ext uri="{BB962C8B-B14F-4D97-AF65-F5344CB8AC3E}">
        <p14:creationId xmlns:p14="http://schemas.microsoft.com/office/powerpoint/2010/main" val="1226291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82778" y="309150"/>
            <a:ext cx="3422889" cy="707886"/>
          </a:xfrm>
          <a:prstGeom prst="rect">
            <a:avLst/>
          </a:prstGeom>
          <a:noFill/>
        </p:spPr>
        <p:txBody>
          <a:bodyPr wrap="square" rtlCol="0">
            <a:spAutoFit/>
          </a:bodyPr>
          <a:lstStyle/>
          <a:p>
            <a:r>
              <a:rPr lang="en-US" sz="4000" b="1" dirty="0"/>
              <a:t>Transportation</a:t>
            </a:r>
          </a:p>
        </p:txBody>
      </p:sp>
      <p:pic>
        <p:nvPicPr>
          <p:cNvPr id="4" name="Picture 3"/>
          <p:cNvPicPr>
            <a:picLocks noChangeAspect="1"/>
          </p:cNvPicPr>
          <p:nvPr/>
        </p:nvPicPr>
        <p:blipFill>
          <a:blip r:embed="rId2"/>
          <a:stretch>
            <a:fillRect/>
          </a:stretch>
        </p:blipFill>
        <p:spPr>
          <a:xfrm>
            <a:off x="4217034" y="2272985"/>
            <a:ext cx="4585068" cy="3840360"/>
          </a:xfrm>
          <a:prstGeom prst="rect">
            <a:avLst/>
          </a:prstGeom>
        </p:spPr>
      </p:pic>
      <p:sp>
        <p:nvSpPr>
          <p:cNvPr id="12" name="TextBox 11"/>
          <p:cNvSpPr txBox="1"/>
          <p:nvPr/>
        </p:nvSpPr>
        <p:spPr>
          <a:xfrm>
            <a:off x="6853621" y="6113345"/>
            <a:ext cx="1948481" cy="276999"/>
          </a:xfrm>
          <a:prstGeom prst="rect">
            <a:avLst/>
          </a:prstGeom>
          <a:noFill/>
        </p:spPr>
        <p:txBody>
          <a:bodyPr wrap="square" rtlCol="0">
            <a:spAutoFit/>
          </a:bodyPr>
          <a:lstStyle/>
          <a:p>
            <a:pPr algn="ctr"/>
            <a:r>
              <a:rPr lang="en-US" sz="1200" dirty="0">
                <a:solidFill>
                  <a:schemeClr val="bg2">
                    <a:lumMod val="50000"/>
                  </a:schemeClr>
                </a:solidFill>
              </a:rPr>
              <a:t>*Robert Woods Foundation</a:t>
            </a:r>
            <a:endParaRPr lang="en-US" sz="1600" dirty="0">
              <a:solidFill>
                <a:schemeClr val="bg2">
                  <a:lumMod val="50000"/>
                </a:schemeClr>
              </a:solidFill>
            </a:endParaRPr>
          </a:p>
        </p:txBody>
      </p:sp>
      <p:grpSp>
        <p:nvGrpSpPr>
          <p:cNvPr id="20" name="Group 19"/>
          <p:cNvGrpSpPr/>
          <p:nvPr/>
        </p:nvGrpSpPr>
        <p:grpSpPr>
          <a:xfrm>
            <a:off x="728792" y="5151016"/>
            <a:ext cx="3054694" cy="825401"/>
            <a:chOff x="777275" y="5420889"/>
            <a:chExt cx="3054694" cy="825401"/>
          </a:xfrm>
        </p:grpSpPr>
        <p:grpSp>
          <p:nvGrpSpPr>
            <p:cNvPr id="21" name="Group 20"/>
            <p:cNvGrpSpPr/>
            <p:nvPr/>
          </p:nvGrpSpPr>
          <p:grpSpPr>
            <a:xfrm>
              <a:off x="2854158" y="5420889"/>
              <a:ext cx="977811" cy="825401"/>
              <a:chOff x="2839948" y="5431684"/>
              <a:chExt cx="977811" cy="825401"/>
            </a:xfrm>
          </p:grpSpPr>
          <p:pic>
            <p:nvPicPr>
              <p:cNvPr id="30" name="Picture 2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839948" y="5437037"/>
                <a:ext cx="977811" cy="820048"/>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179" y="5431684"/>
                <a:ext cx="640761" cy="681661"/>
              </a:xfrm>
              <a:prstGeom prst="rect">
                <a:avLst/>
              </a:prstGeom>
            </p:spPr>
          </p:pic>
        </p:grpSp>
        <p:pic>
          <p:nvPicPr>
            <p:cNvPr id="26" name="Picture 25"/>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1898" y="5426242"/>
              <a:ext cx="977811" cy="820048"/>
            </a:xfrm>
            <a:prstGeom prst="rect">
              <a:avLst/>
            </a:prstGeom>
          </p:spPr>
        </p:pic>
        <p:grpSp>
          <p:nvGrpSpPr>
            <p:cNvPr id="27" name="Group 26"/>
            <p:cNvGrpSpPr/>
            <p:nvPr/>
          </p:nvGrpSpPr>
          <p:grpSpPr>
            <a:xfrm>
              <a:off x="777275" y="5420889"/>
              <a:ext cx="2014347" cy="825401"/>
              <a:chOff x="1803412" y="5431684"/>
              <a:chExt cx="2014347" cy="825401"/>
            </a:xfrm>
          </p:grpSpPr>
          <p:pic>
            <p:nvPicPr>
              <p:cNvPr id="33" name="Picture 3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803412" y="5437037"/>
                <a:ext cx="977811" cy="820048"/>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643" y="5431684"/>
                <a:ext cx="640761" cy="681661"/>
              </a:xfrm>
              <a:prstGeom prst="rect">
                <a:avLst/>
              </a:prstGeom>
            </p:spPr>
          </p:pic>
          <p:pic>
            <p:nvPicPr>
              <p:cNvPr id="28" name="Picture 2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839948" y="5437037"/>
                <a:ext cx="977811" cy="820048"/>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179" y="5431684"/>
                <a:ext cx="640761" cy="681661"/>
              </a:xfrm>
              <a:prstGeom prst="rect">
                <a:avLst/>
              </a:prstGeom>
            </p:spPr>
          </p:pic>
        </p:grpSp>
      </p:grpSp>
      <p:sp>
        <p:nvSpPr>
          <p:cNvPr id="32" name="TextBox 31"/>
          <p:cNvSpPr txBox="1"/>
          <p:nvPr/>
        </p:nvSpPr>
        <p:spPr>
          <a:xfrm>
            <a:off x="548210" y="6034353"/>
            <a:ext cx="3452050" cy="584775"/>
          </a:xfrm>
          <a:prstGeom prst="rect">
            <a:avLst/>
          </a:prstGeom>
          <a:solidFill>
            <a:schemeClr val="bg1">
              <a:lumMod val="85000"/>
            </a:schemeClr>
          </a:solidFill>
          <a:ln>
            <a:noFill/>
          </a:ln>
        </p:spPr>
        <p:txBody>
          <a:bodyPr wrap="square" rtlCol="0">
            <a:spAutoFit/>
          </a:bodyPr>
          <a:lstStyle/>
          <a:p>
            <a:pPr algn="ctr"/>
            <a:r>
              <a:rPr lang="en-US" sz="1600" b="1" dirty="0">
                <a:latin typeface="+mj-lt"/>
              </a:rPr>
              <a:t>Reduces auto-dependency and promotes physical activity</a:t>
            </a:r>
          </a:p>
        </p:txBody>
      </p:sp>
      <p:pic>
        <p:nvPicPr>
          <p:cNvPr id="19" name="Picture 18"/>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rcRect t="13677"/>
          <a:stretch/>
        </p:blipFill>
        <p:spPr>
          <a:xfrm>
            <a:off x="173103" y="793102"/>
            <a:ext cx="4170697" cy="4357914"/>
          </a:xfrm>
          <a:prstGeom prst="rect">
            <a:avLst/>
          </a:prstGeom>
        </p:spPr>
      </p:pic>
      <p:pic>
        <p:nvPicPr>
          <p:cNvPr id="22" name="Picture 21"/>
          <p:cNvPicPr>
            <a:picLocks noChangeAspect="1"/>
          </p:cNvPicPr>
          <p:nvPr/>
        </p:nvPicPr>
        <p:blipFill rotWithShape="1">
          <a:blip r:embed="rId7">
            <a:duotone>
              <a:schemeClr val="accent3">
                <a:shade val="45000"/>
                <a:satMod val="135000"/>
              </a:schemeClr>
              <a:prstClr val="white"/>
            </a:duotone>
          </a:blip>
          <a:srcRect r="387" b="86211"/>
          <a:stretch/>
        </p:blipFill>
        <p:spPr>
          <a:xfrm>
            <a:off x="4343800" y="1184987"/>
            <a:ext cx="4154582" cy="696113"/>
          </a:xfrm>
          <a:prstGeom prst="rect">
            <a:avLst/>
          </a:prstGeom>
        </p:spPr>
      </p:pic>
      <p:pic>
        <p:nvPicPr>
          <p:cNvPr id="23" name="Picture 22"/>
          <p:cNvPicPr>
            <a:picLocks noChangeAspect="1"/>
          </p:cNvPicPr>
          <p:nvPr/>
        </p:nvPicPr>
        <p:blipFill>
          <a:blip r:embed="rId8"/>
          <a:stretch>
            <a:fillRect/>
          </a:stretch>
        </p:blipFill>
        <p:spPr>
          <a:xfrm>
            <a:off x="5648074" y="1870682"/>
            <a:ext cx="2954505" cy="210566"/>
          </a:xfrm>
          <a:prstGeom prst="rect">
            <a:avLst/>
          </a:prstGeom>
          <a:solidFill>
            <a:schemeClr val="tx2"/>
          </a:solidFill>
        </p:spPr>
      </p:pic>
    </p:spTree>
    <p:extLst>
      <p:ext uri="{BB962C8B-B14F-4D97-AF65-F5344CB8AC3E}">
        <p14:creationId xmlns:p14="http://schemas.microsoft.com/office/powerpoint/2010/main" val="1547271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16747" t="73628" r="61579" b="9524"/>
          <a:stretch/>
        </p:blipFill>
        <p:spPr>
          <a:xfrm>
            <a:off x="5181181" y="-1228970"/>
            <a:ext cx="2586073" cy="1003438"/>
          </a:xfrm>
          <a:prstGeom prst="rect">
            <a:avLst/>
          </a:prstGeom>
        </p:spPr>
      </p:pic>
      <p:grpSp>
        <p:nvGrpSpPr>
          <p:cNvPr id="5" name="Group 4"/>
          <p:cNvGrpSpPr/>
          <p:nvPr/>
        </p:nvGrpSpPr>
        <p:grpSpPr>
          <a:xfrm>
            <a:off x="5090366" y="339038"/>
            <a:ext cx="3899785" cy="1323439"/>
            <a:chOff x="765825" y="3364203"/>
            <a:chExt cx="3899785" cy="1323439"/>
          </a:xfrm>
        </p:grpSpPr>
        <p:sp>
          <p:nvSpPr>
            <p:cNvPr id="6" name="TextBox 5"/>
            <p:cNvSpPr txBox="1"/>
            <p:nvPr/>
          </p:nvSpPr>
          <p:spPr>
            <a:xfrm>
              <a:off x="1242721" y="3364203"/>
              <a:ext cx="3422889" cy="1323439"/>
            </a:xfrm>
            <a:prstGeom prst="rect">
              <a:avLst/>
            </a:prstGeom>
            <a:noFill/>
          </p:spPr>
          <p:txBody>
            <a:bodyPr wrap="square" rtlCol="0">
              <a:spAutoFit/>
            </a:bodyPr>
            <a:lstStyle/>
            <a:p>
              <a:r>
                <a:rPr lang="en-US" sz="4000" b="1" dirty="0"/>
                <a:t>Streets &amp; Sidewalks</a:t>
              </a:r>
            </a:p>
          </p:txBody>
        </p:sp>
        <p:cxnSp>
          <p:nvCxnSpPr>
            <p:cNvPr id="13" name="Straight Arrow Connector 12"/>
            <p:cNvCxnSpPr/>
            <p:nvPr/>
          </p:nvCxnSpPr>
          <p:spPr>
            <a:xfrm flipH="1">
              <a:off x="765825" y="3963334"/>
              <a:ext cx="28570" cy="72430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9489185" y="2159436"/>
            <a:ext cx="2679615" cy="2503641"/>
            <a:chOff x="5938901" y="1828130"/>
            <a:chExt cx="2679615" cy="2503641"/>
          </a:xfrm>
        </p:grpSpPr>
        <p:sp>
          <p:nvSpPr>
            <p:cNvPr id="17" name="TextBox 16"/>
            <p:cNvSpPr txBox="1"/>
            <p:nvPr/>
          </p:nvSpPr>
          <p:spPr>
            <a:xfrm>
              <a:off x="7278708" y="4054772"/>
              <a:ext cx="1220088" cy="276999"/>
            </a:xfrm>
            <a:prstGeom prst="rect">
              <a:avLst/>
            </a:prstGeom>
            <a:noFill/>
          </p:spPr>
          <p:txBody>
            <a:bodyPr wrap="square" rtlCol="0">
              <a:spAutoFit/>
            </a:bodyPr>
            <a:lstStyle/>
            <a:p>
              <a:pPr algn="ctr"/>
              <a:r>
                <a:rPr lang="en-US" sz="1200" dirty="0">
                  <a:solidFill>
                    <a:schemeClr val="bg2">
                      <a:lumMod val="50000"/>
                    </a:schemeClr>
                  </a:solidFill>
                </a:rPr>
                <a:t>*</a:t>
              </a:r>
              <a:r>
                <a:rPr lang="en-US" sz="1200" dirty="0" err="1">
                  <a:solidFill>
                    <a:schemeClr val="bg2">
                      <a:lumMod val="50000"/>
                    </a:schemeClr>
                  </a:solidFill>
                </a:rPr>
                <a:t>PeopleForBikes</a:t>
              </a:r>
              <a:endParaRPr lang="en-US" sz="1600" dirty="0">
                <a:solidFill>
                  <a:schemeClr val="bg2">
                    <a:lumMod val="50000"/>
                  </a:schemeClr>
                </a:solidFill>
              </a:endParaRP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40422" t="53708" r="38755" b="10704"/>
            <a:stretch/>
          </p:blipFill>
          <p:spPr>
            <a:xfrm>
              <a:off x="5938901" y="1828130"/>
              <a:ext cx="2679615" cy="2286000"/>
            </a:xfrm>
            <a:prstGeom prst="rect">
              <a:avLst/>
            </a:prstGeom>
          </p:spPr>
        </p:pic>
      </p:grpSp>
      <p:pic>
        <p:nvPicPr>
          <p:cNvPr id="3" name="Picture 2"/>
          <p:cNvPicPr>
            <a:picLocks noChangeAspect="1"/>
          </p:cNvPicPr>
          <p:nvPr/>
        </p:nvPicPr>
        <p:blipFill rotWithShape="1">
          <a:blip r:embed="rId4"/>
          <a:srcRect l="4187" b="3134"/>
          <a:stretch/>
        </p:blipFill>
        <p:spPr>
          <a:xfrm>
            <a:off x="678006" y="2820715"/>
            <a:ext cx="2108151" cy="3072426"/>
          </a:xfrm>
          <a:prstGeom prst="rect">
            <a:avLst/>
          </a:prstGeom>
        </p:spPr>
      </p:pic>
      <p:sp>
        <p:nvSpPr>
          <p:cNvPr id="14" name="Rectangle 13"/>
          <p:cNvSpPr/>
          <p:nvPr/>
        </p:nvSpPr>
        <p:spPr>
          <a:xfrm>
            <a:off x="678006" y="1022139"/>
            <a:ext cx="3897329" cy="677108"/>
          </a:xfrm>
          <a:prstGeom prst="rect">
            <a:avLst/>
          </a:prstGeom>
          <a:ln>
            <a:solidFill>
              <a:schemeClr val="accent3"/>
            </a:solidFill>
          </a:ln>
        </p:spPr>
        <p:txBody>
          <a:bodyPr wrap="square">
            <a:spAutoFit/>
          </a:bodyPr>
          <a:lstStyle/>
          <a:p>
            <a:pPr algn="ctr"/>
            <a:r>
              <a:rPr lang="en-US" dirty="0">
                <a:solidFill>
                  <a:srgbClr val="48413C"/>
                </a:solidFill>
                <a:latin typeface="+mj-lt"/>
              </a:rPr>
              <a:t>Streets and sidewalks take up </a:t>
            </a:r>
            <a:r>
              <a:rPr lang="en-US" sz="2000" b="1" dirty="0">
                <a:solidFill>
                  <a:srgbClr val="48413C"/>
                </a:solidFill>
                <a:latin typeface="+mj-lt"/>
              </a:rPr>
              <a:t>25-50 % </a:t>
            </a:r>
            <a:r>
              <a:rPr lang="en-US" dirty="0">
                <a:solidFill>
                  <a:srgbClr val="48413C"/>
                </a:solidFill>
                <a:latin typeface="+mj-lt"/>
              </a:rPr>
              <a:t>of a typical U.S. city’s land</a:t>
            </a:r>
            <a:endParaRPr lang="en-US" dirty="0">
              <a:latin typeface="+mj-lt"/>
            </a:endParaRPr>
          </a:p>
        </p:txBody>
      </p:sp>
      <p:sp>
        <p:nvSpPr>
          <p:cNvPr id="15" name="Rectangle 14"/>
          <p:cNvSpPr/>
          <p:nvPr/>
        </p:nvSpPr>
        <p:spPr>
          <a:xfrm>
            <a:off x="3199312" y="3097603"/>
            <a:ext cx="5151441" cy="646331"/>
          </a:xfrm>
          <a:prstGeom prst="rect">
            <a:avLst/>
          </a:prstGeom>
        </p:spPr>
        <p:txBody>
          <a:bodyPr wrap="square">
            <a:spAutoFit/>
          </a:bodyPr>
          <a:lstStyle/>
          <a:p>
            <a:pPr algn="ctr"/>
            <a:r>
              <a:rPr lang="en-US" dirty="0">
                <a:solidFill>
                  <a:srgbClr val="48413C"/>
                </a:solidFill>
                <a:latin typeface="+mj-lt"/>
              </a:rPr>
              <a:t>Poor sidewalks (or lack-of) can deter people from engaging in an inexpensive way to exercise </a:t>
            </a:r>
            <a:endParaRPr lang="en-US" dirty="0">
              <a:latin typeface="+mj-lt"/>
            </a:endParaRPr>
          </a:p>
        </p:txBody>
      </p:sp>
      <p:grpSp>
        <p:nvGrpSpPr>
          <p:cNvPr id="19" name="Group 18"/>
          <p:cNvGrpSpPr/>
          <p:nvPr/>
        </p:nvGrpSpPr>
        <p:grpSpPr>
          <a:xfrm>
            <a:off x="1356829" y="1987971"/>
            <a:ext cx="6437011" cy="965689"/>
            <a:chOff x="5453948" y="3066349"/>
            <a:chExt cx="6437011" cy="965689"/>
          </a:xfrm>
        </p:grpSpPr>
        <p:sp>
          <p:nvSpPr>
            <p:cNvPr id="23" name="TextBox 22"/>
            <p:cNvSpPr txBox="1"/>
            <p:nvPr/>
          </p:nvSpPr>
          <p:spPr>
            <a:xfrm>
              <a:off x="10433504" y="3755039"/>
              <a:ext cx="1457455" cy="276999"/>
            </a:xfrm>
            <a:prstGeom prst="rect">
              <a:avLst/>
            </a:prstGeom>
            <a:noFill/>
          </p:spPr>
          <p:txBody>
            <a:bodyPr wrap="square" rtlCol="0">
              <a:spAutoFit/>
            </a:bodyPr>
            <a:lstStyle/>
            <a:p>
              <a:pPr algn="ctr"/>
              <a:r>
                <a:rPr lang="en-US" sz="1200" dirty="0">
                  <a:solidFill>
                    <a:schemeClr val="bg2">
                      <a:lumMod val="50000"/>
                    </a:schemeClr>
                  </a:solidFill>
                </a:rPr>
                <a:t>*</a:t>
              </a:r>
              <a:r>
                <a:rPr lang="en-US" sz="1200" dirty="0" err="1">
                  <a:solidFill>
                    <a:schemeClr val="bg2">
                      <a:lumMod val="50000"/>
                    </a:schemeClr>
                  </a:solidFill>
                </a:rPr>
                <a:t>PeopleForBikes</a:t>
              </a:r>
              <a:endParaRPr lang="en-US" sz="1600" dirty="0">
                <a:solidFill>
                  <a:schemeClr val="bg2">
                    <a:lumMod val="50000"/>
                  </a:schemeClr>
                </a:solidFill>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40422" t="53708" r="38755" b="35314"/>
            <a:stretch/>
          </p:blipFill>
          <p:spPr>
            <a:xfrm>
              <a:off x="5453948" y="3106294"/>
              <a:ext cx="2679615" cy="705144"/>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42678" t="65019" r="41615" b="24003"/>
            <a:stretch/>
          </p:blipFill>
          <p:spPr>
            <a:xfrm>
              <a:off x="7753889" y="3066349"/>
              <a:ext cx="2021305" cy="705144"/>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42753" t="77121" r="40587" b="11901"/>
            <a:stretch/>
          </p:blipFill>
          <p:spPr>
            <a:xfrm>
              <a:off x="9720407" y="3086089"/>
              <a:ext cx="2143966" cy="705144"/>
            </a:xfrm>
            <a:prstGeom prst="rect">
              <a:avLst/>
            </a:prstGeom>
          </p:spPr>
        </p:pic>
      </p:grpSp>
      <p:sp>
        <p:nvSpPr>
          <p:cNvPr id="35" name="Rectangle 34"/>
          <p:cNvSpPr/>
          <p:nvPr/>
        </p:nvSpPr>
        <p:spPr>
          <a:xfrm>
            <a:off x="3331567" y="3834063"/>
            <a:ext cx="5151441" cy="369332"/>
          </a:xfrm>
          <a:prstGeom prst="rect">
            <a:avLst/>
          </a:prstGeom>
        </p:spPr>
        <p:txBody>
          <a:bodyPr wrap="square">
            <a:spAutoFit/>
          </a:bodyPr>
          <a:lstStyle/>
          <a:p>
            <a:pPr algn="ctr"/>
            <a:r>
              <a:rPr lang="en-US" dirty="0">
                <a:solidFill>
                  <a:srgbClr val="48413C"/>
                </a:solidFill>
                <a:latin typeface="+mj-lt"/>
              </a:rPr>
              <a:t>Sidewalks help provide access to disabled and elderly</a:t>
            </a:r>
            <a:endParaRPr lang="en-US" dirty="0">
              <a:latin typeface="+mj-lt"/>
            </a:endParaRPr>
          </a:p>
        </p:txBody>
      </p:sp>
      <p:sp>
        <p:nvSpPr>
          <p:cNvPr id="42" name="TextBox 41"/>
          <p:cNvSpPr txBox="1"/>
          <p:nvPr/>
        </p:nvSpPr>
        <p:spPr>
          <a:xfrm>
            <a:off x="678007" y="5893141"/>
            <a:ext cx="5545086" cy="646331"/>
          </a:xfrm>
          <a:prstGeom prst="rect">
            <a:avLst/>
          </a:prstGeom>
          <a:solidFill>
            <a:schemeClr val="bg2"/>
          </a:solidFill>
          <a:ln>
            <a:solidFill>
              <a:schemeClr val="bg2"/>
            </a:solidFill>
          </a:ln>
        </p:spPr>
        <p:txBody>
          <a:bodyPr wrap="square" rtlCol="0">
            <a:spAutoFit/>
          </a:bodyPr>
          <a:lstStyle/>
          <a:p>
            <a:r>
              <a:rPr lang="en-US" dirty="0"/>
              <a:t>People are more inclined to walk with inviting streets and sidewalks made for pedestrians vs. automobiles</a:t>
            </a:r>
          </a:p>
        </p:txBody>
      </p:sp>
      <p:pic>
        <p:nvPicPr>
          <p:cNvPr id="44" name="Picture 2" descr="Walk street"/>
          <p:cNvPicPr>
            <a:picLocks noChangeAspect="1" noChangeArrowheads="1"/>
          </p:cNvPicPr>
          <p:nvPr/>
        </p:nvPicPr>
        <p:blipFill rotWithShape="1">
          <a:blip r:embed="rId5">
            <a:extLst>
              <a:ext uri="{28A0092B-C50C-407E-A947-70E740481C1C}">
                <a14:useLocalDpi xmlns:a14="http://schemas.microsoft.com/office/drawing/2010/main" val="0"/>
              </a:ext>
            </a:extLst>
          </a:blip>
          <a:srcRect l="349" t="51852" r="1"/>
          <a:stretch/>
        </p:blipFill>
        <p:spPr bwMode="auto">
          <a:xfrm>
            <a:off x="3199312" y="4549974"/>
            <a:ext cx="2936220" cy="1031878"/>
          </a:xfrm>
          <a:prstGeom prst="rect">
            <a:avLst/>
          </a:prstGeom>
          <a:extLst>
            <a:ext uri="{909E8E84-426E-40DD-AFC4-6F175D3DCCD1}">
              <a14:hiddenFill xmlns:a14="http://schemas.microsoft.com/office/drawing/2010/main">
                <a:solidFill>
                  <a:srgbClr val="FFFFFF"/>
                </a:solidFill>
              </a14:hiddenFill>
            </a:ext>
          </a:extLst>
        </p:spPr>
      </p:pic>
      <p:pic>
        <p:nvPicPr>
          <p:cNvPr id="45" name="Picture 4" descr="Shop street"/>
          <p:cNvPicPr>
            <a:picLocks noChangeAspect="1" noChangeArrowheads="1"/>
          </p:cNvPicPr>
          <p:nvPr/>
        </p:nvPicPr>
        <p:blipFill rotWithShape="1">
          <a:blip r:embed="rId6">
            <a:extLst>
              <a:ext uri="{28A0092B-C50C-407E-A947-70E740481C1C}">
                <a14:useLocalDpi xmlns:a14="http://schemas.microsoft.com/office/drawing/2010/main" val="0"/>
              </a:ext>
            </a:extLst>
          </a:blip>
          <a:srcRect l="10173"/>
          <a:stretch/>
        </p:blipFill>
        <p:spPr bwMode="auto">
          <a:xfrm>
            <a:off x="6308878" y="4524577"/>
            <a:ext cx="2566807"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273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082987" y="491183"/>
            <a:ext cx="3422889" cy="1323439"/>
          </a:xfrm>
          <a:prstGeom prst="rect">
            <a:avLst/>
          </a:prstGeom>
          <a:noFill/>
        </p:spPr>
        <p:txBody>
          <a:bodyPr wrap="square" rtlCol="0">
            <a:spAutoFit/>
          </a:bodyPr>
          <a:lstStyle/>
          <a:p>
            <a:r>
              <a:rPr lang="en-US" sz="4000" b="1" dirty="0"/>
              <a:t>Streets &amp; Sidewalks</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1742" y="274601"/>
            <a:ext cx="1518383" cy="948989"/>
          </a:xfrm>
          <a:prstGeom prst="rect">
            <a:avLst/>
          </a:prstGeom>
        </p:spPr>
      </p:pic>
      <p:sp>
        <p:nvSpPr>
          <p:cNvPr id="31" name="Rectangle 30"/>
          <p:cNvSpPr/>
          <p:nvPr/>
        </p:nvSpPr>
        <p:spPr>
          <a:xfrm>
            <a:off x="709376" y="337294"/>
            <a:ext cx="3179234" cy="1631216"/>
          </a:xfrm>
          <a:prstGeom prst="rect">
            <a:avLst/>
          </a:prstGeom>
          <a:ln>
            <a:solidFill>
              <a:schemeClr val="accent3"/>
            </a:solidFill>
          </a:ln>
        </p:spPr>
        <p:txBody>
          <a:bodyPr wrap="square">
            <a:spAutoFit/>
          </a:bodyPr>
          <a:lstStyle/>
          <a:p>
            <a:pPr algn="ctr"/>
            <a:r>
              <a:rPr lang="en-US" sz="2000" b="1" dirty="0">
                <a:solidFill>
                  <a:srgbClr val="48413C"/>
                </a:solidFill>
                <a:latin typeface="+mj-lt"/>
              </a:rPr>
              <a:t>Safe-Routes-to-School</a:t>
            </a:r>
          </a:p>
          <a:p>
            <a:pPr algn="ctr"/>
            <a:r>
              <a:rPr lang="en-US" sz="2000" dirty="0">
                <a:solidFill>
                  <a:srgbClr val="48413C"/>
                </a:solidFill>
                <a:latin typeface="+mj-lt"/>
              </a:rPr>
              <a:t>Providing kids safe ways to travel to school aside from cars can reduce childhood obesity.</a:t>
            </a:r>
            <a:endParaRPr lang="en-US" sz="2000" dirty="0">
              <a:latin typeface="+mj-lt"/>
            </a:endParaRPr>
          </a:p>
        </p:txBody>
      </p:sp>
      <p:grpSp>
        <p:nvGrpSpPr>
          <p:cNvPr id="5" name="Group 4"/>
          <p:cNvGrpSpPr/>
          <p:nvPr/>
        </p:nvGrpSpPr>
        <p:grpSpPr>
          <a:xfrm>
            <a:off x="-101833" y="2214088"/>
            <a:ext cx="9189561" cy="4411795"/>
            <a:chOff x="-59630" y="1960864"/>
            <a:chExt cx="9189561" cy="4411795"/>
          </a:xfrm>
        </p:grpSpPr>
        <p:pic>
          <p:nvPicPr>
            <p:cNvPr id="3" name="Picture 2"/>
            <p:cNvPicPr>
              <a:picLocks noChangeAspect="1"/>
            </p:cNvPicPr>
            <p:nvPr/>
          </p:nvPicPr>
          <p:blipFill rotWithShape="1">
            <a:blip r:embed="rId4"/>
            <a:srcRect b="3855"/>
            <a:stretch/>
          </p:blipFill>
          <p:spPr>
            <a:xfrm>
              <a:off x="-59630" y="2031204"/>
              <a:ext cx="9189561" cy="4341455"/>
            </a:xfrm>
            <a:prstGeom prst="rect">
              <a:avLst/>
            </a:prstGeom>
          </p:spPr>
        </p:pic>
        <p:sp>
          <p:nvSpPr>
            <p:cNvPr id="4" name="Rectangle 3"/>
            <p:cNvSpPr/>
            <p:nvPr/>
          </p:nvSpPr>
          <p:spPr>
            <a:xfrm>
              <a:off x="2031781" y="1960864"/>
              <a:ext cx="1499210" cy="461665"/>
            </a:xfrm>
            <a:prstGeom prst="rect">
              <a:avLst/>
            </a:prstGeom>
          </p:spPr>
          <p:txBody>
            <a:bodyPr wrap="square">
              <a:spAutoFit/>
            </a:bodyPr>
            <a:lstStyle/>
            <a:p>
              <a:r>
                <a:rPr lang="en-US" sz="2400" dirty="0">
                  <a:solidFill>
                    <a:schemeClr val="tx1">
                      <a:lumMod val="75000"/>
                      <a:lumOff val="25000"/>
                    </a:schemeClr>
                  </a:solidFill>
                </a:rPr>
                <a:t>in Arizona</a:t>
              </a:r>
            </a:p>
          </p:txBody>
        </p:sp>
      </p:grpSp>
    </p:spTree>
    <p:extLst>
      <p:ext uri="{BB962C8B-B14F-4D97-AF65-F5344CB8AC3E}">
        <p14:creationId xmlns:p14="http://schemas.microsoft.com/office/powerpoint/2010/main" val="3857703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4426" y="144116"/>
            <a:ext cx="3180170" cy="707886"/>
          </a:xfrm>
          <a:prstGeom prst="rect">
            <a:avLst/>
          </a:prstGeom>
          <a:noFill/>
        </p:spPr>
        <p:txBody>
          <a:bodyPr wrap="square" rtlCol="0">
            <a:spAutoFit/>
          </a:bodyPr>
          <a:lstStyle/>
          <a:p>
            <a:r>
              <a:rPr lang="en-US" sz="4000" b="1" dirty="0"/>
              <a:t>Parks &amp; Trails</a:t>
            </a:r>
          </a:p>
        </p:txBody>
      </p:sp>
      <p:grpSp>
        <p:nvGrpSpPr>
          <p:cNvPr id="5" name="Group 4"/>
          <p:cNvGrpSpPr/>
          <p:nvPr/>
        </p:nvGrpSpPr>
        <p:grpSpPr>
          <a:xfrm>
            <a:off x="492244" y="906104"/>
            <a:ext cx="4821825" cy="1464200"/>
            <a:chOff x="492244" y="1293304"/>
            <a:chExt cx="4821825" cy="1464200"/>
          </a:xfrm>
        </p:grpSpPr>
        <p:sp>
          <p:nvSpPr>
            <p:cNvPr id="9" name="Rectangle 8"/>
            <p:cNvSpPr/>
            <p:nvPr/>
          </p:nvSpPr>
          <p:spPr>
            <a:xfrm>
              <a:off x="492244" y="1293304"/>
              <a:ext cx="4079756" cy="646331"/>
            </a:xfrm>
            <a:prstGeom prst="rect">
              <a:avLst/>
            </a:prstGeom>
          </p:spPr>
          <p:txBody>
            <a:bodyPr wrap="square">
              <a:spAutoFit/>
            </a:bodyPr>
            <a:lstStyle/>
            <a:p>
              <a:r>
                <a:rPr lang="en-US" dirty="0"/>
                <a:t>Provides activities to alleviate stress and build cardio</a:t>
              </a:r>
            </a:p>
          </p:txBody>
        </p:sp>
        <p:sp>
          <p:nvSpPr>
            <p:cNvPr id="11" name="Rectangle 10"/>
            <p:cNvSpPr/>
            <p:nvPr/>
          </p:nvSpPr>
          <p:spPr>
            <a:xfrm>
              <a:off x="742069" y="1926507"/>
              <a:ext cx="4572000" cy="830997"/>
            </a:xfrm>
            <a:prstGeom prst="rect">
              <a:avLst/>
            </a:prstGeom>
          </p:spPr>
          <p:txBody>
            <a:bodyPr>
              <a:spAutoFit/>
            </a:bodyPr>
            <a:lstStyle/>
            <a:p>
              <a:r>
                <a:rPr lang="en-US" sz="1600" dirty="0">
                  <a:solidFill>
                    <a:schemeClr val="tx2">
                      <a:lumMod val="60000"/>
                      <a:lumOff val="40000"/>
                    </a:schemeClr>
                  </a:solidFill>
                  <a:latin typeface="+mj-lt"/>
                </a:rPr>
                <a:t>Parks can provide infrastructure to support community gardens, sports courts, and open space for passive meditating activities like yoga. </a:t>
              </a:r>
            </a:p>
          </p:txBody>
        </p:sp>
      </p:grpSp>
      <p:pic>
        <p:nvPicPr>
          <p:cNvPr id="102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040" y="872583"/>
            <a:ext cx="3736979" cy="206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02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4426" y="144116"/>
            <a:ext cx="3180170" cy="707886"/>
          </a:xfrm>
          <a:prstGeom prst="rect">
            <a:avLst/>
          </a:prstGeom>
          <a:noFill/>
        </p:spPr>
        <p:txBody>
          <a:bodyPr wrap="square" rtlCol="0">
            <a:spAutoFit/>
          </a:bodyPr>
          <a:lstStyle/>
          <a:p>
            <a:r>
              <a:rPr lang="en-US" sz="4000" b="1" dirty="0"/>
              <a:t>Parks &amp; Trails</a:t>
            </a:r>
          </a:p>
        </p:txBody>
      </p:sp>
      <p:grpSp>
        <p:nvGrpSpPr>
          <p:cNvPr id="14" name="Group 13"/>
          <p:cNvGrpSpPr/>
          <p:nvPr/>
        </p:nvGrpSpPr>
        <p:grpSpPr>
          <a:xfrm>
            <a:off x="4914596" y="3021907"/>
            <a:ext cx="4622800" cy="1446550"/>
            <a:chOff x="441444" y="2963307"/>
            <a:chExt cx="4622800" cy="1446550"/>
          </a:xfrm>
        </p:grpSpPr>
        <p:sp>
          <p:nvSpPr>
            <p:cNvPr id="10" name="Rectangle 9"/>
            <p:cNvSpPr/>
            <p:nvPr/>
          </p:nvSpPr>
          <p:spPr>
            <a:xfrm>
              <a:off x="441444" y="2963307"/>
              <a:ext cx="3883511" cy="369332"/>
            </a:xfrm>
            <a:prstGeom prst="rect">
              <a:avLst/>
            </a:prstGeom>
          </p:spPr>
          <p:txBody>
            <a:bodyPr wrap="square">
              <a:spAutoFit/>
            </a:bodyPr>
            <a:lstStyle/>
            <a:p>
              <a:r>
                <a:rPr lang="en-US" dirty="0"/>
                <a:t>Provides safe place to exercise and play</a:t>
              </a:r>
            </a:p>
          </p:txBody>
        </p:sp>
        <p:sp>
          <p:nvSpPr>
            <p:cNvPr id="2" name="Rectangle 1"/>
            <p:cNvSpPr/>
            <p:nvPr/>
          </p:nvSpPr>
          <p:spPr>
            <a:xfrm>
              <a:off x="492244" y="3332639"/>
              <a:ext cx="4572000" cy="1077218"/>
            </a:xfrm>
            <a:prstGeom prst="rect">
              <a:avLst/>
            </a:prstGeom>
          </p:spPr>
          <p:txBody>
            <a:bodyPr>
              <a:spAutoFit/>
            </a:bodyPr>
            <a:lstStyle/>
            <a:p>
              <a:r>
                <a:rPr lang="en-US" sz="1600" dirty="0">
                  <a:solidFill>
                    <a:schemeClr val="tx2">
                      <a:lumMod val="60000"/>
                      <a:lumOff val="40000"/>
                    </a:schemeClr>
                  </a:solidFill>
                  <a:latin typeface="+mj-lt"/>
                </a:rPr>
                <a:t>In a 2005 report, the US Department of Health and Human Services demonstrated that a lack of built environment appropriate for safe physical activity increases risk of obesity and type 2 diabetes</a:t>
              </a:r>
            </a:p>
          </p:txBody>
        </p:sp>
      </p:grpSp>
      <p:grpSp>
        <p:nvGrpSpPr>
          <p:cNvPr id="5" name="Group 4"/>
          <p:cNvGrpSpPr/>
          <p:nvPr/>
        </p:nvGrpSpPr>
        <p:grpSpPr>
          <a:xfrm>
            <a:off x="492244" y="906104"/>
            <a:ext cx="4821825" cy="1464200"/>
            <a:chOff x="492244" y="1293304"/>
            <a:chExt cx="4821825" cy="1464200"/>
          </a:xfrm>
        </p:grpSpPr>
        <p:sp>
          <p:nvSpPr>
            <p:cNvPr id="9" name="Rectangle 8"/>
            <p:cNvSpPr/>
            <p:nvPr/>
          </p:nvSpPr>
          <p:spPr>
            <a:xfrm>
              <a:off x="492244" y="1293304"/>
              <a:ext cx="4079756" cy="646331"/>
            </a:xfrm>
            <a:prstGeom prst="rect">
              <a:avLst/>
            </a:prstGeom>
          </p:spPr>
          <p:txBody>
            <a:bodyPr wrap="square">
              <a:spAutoFit/>
            </a:bodyPr>
            <a:lstStyle/>
            <a:p>
              <a:r>
                <a:rPr lang="en-US" dirty="0"/>
                <a:t>Provides activities to alleviate stress and build cardio</a:t>
              </a:r>
            </a:p>
          </p:txBody>
        </p:sp>
        <p:sp>
          <p:nvSpPr>
            <p:cNvPr id="11" name="Rectangle 10"/>
            <p:cNvSpPr/>
            <p:nvPr/>
          </p:nvSpPr>
          <p:spPr>
            <a:xfrm>
              <a:off x="742069" y="1926507"/>
              <a:ext cx="4572000" cy="830997"/>
            </a:xfrm>
            <a:prstGeom prst="rect">
              <a:avLst/>
            </a:prstGeom>
          </p:spPr>
          <p:txBody>
            <a:bodyPr>
              <a:spAutoFit/>
            </a:bodyPr>
            <a:lstStyle/>
            <a:p>
              <a:r>
                <a:rPr lang="en-US" sz="1600" dirty="0">
                  <a:solidFill>
                    <a:schemeClr val="tx2">
                      <a:lumMod val="60000"/>
                      <a:lumOff val="40000"/>
                    </a:schemeClr>
                  </a:solidFill>
                  <a:latin typeface="+mj-lt"/>
                </a:rPr>
                <a:t>Parks can provide infrastructure to support community gardens, sports courts, and open space for passive meditating activities like yoga. </a:t>
              </a:r>
            </a:p>
          </p:txBody>
        </p:sp>
      </p:grpSp>
      <p:pic>
        <p:nvPicPr>
          <p:cNvPr id="102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040" y="872583"/>
            <a:ext cx="3736979" cy="20617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18" y="2518082"/>
            <a:ext cx="4079756" cy="1991143"/>
          </a:xfrm>
          <a:prstGeom prst="rect">
            <a:avLst/>
          </a:prstGeom>
        </p:spPr>
      </p:pic>
    </p:spTree>
    <p:extLst>
      <p:ext uri="{BB962C8B-B14F-4D97-AF65-F5344CB8AC3E}">
        <p14:creationId xmlns:p14="http://schemas.microsoft.com/office/powerpoint/2010/main" val="3756683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8182"/>
          <a:stretch/>
        </p:blipFill>
        <p:spPr>
          <a:xfrm>
            <a:off x="5314069" y="4871361"/>
            <a:ext cx="3823855" cy="1371600"/>
          </a:xfrm>
          <a:prstGeom prst="rect">
            <a:avLst/>
          </a:prstGeom>
        </p:spPr>
      </p:pic>
      <p:sp>
        <p:nvSpPr>
          <p:cNvPr id="4" name="TextBox 3"/>
          <p:cNvSpPr txBox="1"/>
          <p:nvPr/>
        </p:nvSpPr>
        <p:spPr>
          <a:xfrm>
            <a:off x="7787528" y="6242961"/>
            <a:ext cx="1220088" cy="276999"/>
          </a:xfrm>
          <a:prstGeom prst="rect">
            <a:avLst/>
          </a:prstGeom>
          <a:noFill/>
        </p:spPr>
        <p:txBody>
          <a:bodyPr wrap="square" rtlCol="0">
            <a:spAutoFit/>
          </a:bodyPr>
          <a:lstStyle/>
          <a:p>
            <a:pPr algn="ctr"/>
            <a:r>
              <a:rPr lang="en-US" sz="1200" dirty="0">
                <a:solidFill>
                  <a:schemeClr val="bg2">
                    <a:lumMod val="50000"/>
                  </a:schemeClr>
                </a:solidFill>
              </a:rPr>
              <a:t>*</a:t>
            </a:r>
            <a:r>
              <a:rPr lang="en-US" sz="1200" dirty="0" err="1">
                <a:solidFill>
                  <a:schemeClr val="bg2">
                    <a:lumMod val="50000"/>
                  </a:schemeClr>
                </a:solidFill>
              </a:rPr>
              <a:t>PeopleForBikes</a:t>
            </a:r>
            <a:endParaRPr lang="en-US" sz="1600" dirty="0">
              <a:solidFill>
                <a:schemeClr val="bg2">
                  <a:lumMod val="50000"/>
                </a:schemeClr>
              </a:solidFill>
            </a:endParaRPr>
          </a:p>
        </p:txBody>
      </p:sp>
      <p:sp>
        <p:nvSpPr>
          <p:cNvPr id="3" name="TextBox 2"/>
          <p:cNvSpPr txBox="1"/>
          <p:nvPr/>
        </p:nvSpPr>
        <p:spPr>
          <a:xfrm>
            <a:off x="1734426" y="144116"/>
            <a:ext cx="3180170" cy="707886"/>
          </a:xfrm>
          <a:prstGeom prst="rect">
            <a:avLst/>
          </a:prstGeom>
          <a:noFill/>
        </p:spPr>
        <p:txBody>
          <a:bodyPr wrap="square" rtlCol="0">
            <a:spAutoFit/>
          </a:bodyPr>
          <a:lstStyle/>
          <a:p>
            <a:r>
              <a:rPr lang="en-US" sz="4000" b="1" dirty="0"/>
              <a:t>Parks &amp; Trails</a:t>
            </a:r>
          </a:p>
        </p:txBody>
      </p:sp>
      <p:grpSp>
        <p:nvGrpSpPr>
          <p:cNvPr id="14" name="Group 13"/>
          <p:cNvGrpSpPr/>
          <p:nvPr/>
        </p:nvGrpSpPr>
        <p:grpSpPr>
          <a:xfrm>
            <a:off x="4914596" y="3021907"/>
            <a:ext cx="4622800" cy="1446550"/>
            <a:chOff x="441444" y="2963307"/>
            <a:chExt cx="4622800" cy="1446550"/>
          </a:xfrm>
        </p:grpSpPr>
        <p:sp>
          <p:nvSpPr>
            <p:cNvPr id="10" name="Rectangle 9"/>
            <p:cNvSpPr/>
            <p:nvPr/>
          </p:nvSpPr>
          <p:spPr>
            <a:xfrm>
              <a:off x="441444" y="2963307"/>
              <a:ext cx="3883511" cy="369332"/>
            </a:xfrm>
            <a:prstGeom prst="rect">
              <a:avLst/>
            </a:prstGeom>
          </p:spPr>
          <p:txBody>
            <a:bodyPr wrap="square">
              <a:spAutoFit/>
            </a:bodyPr>
            <a:lstStyle/>
            <a:p>
              <a:r>
                <a:rPr lang="en-US" dirty="0"/>
                <a:t>Provides safe place to exercise and play</a:t>
              </a:r>
            </a:p>
          </p:txBody>
        </p:sp>
        <p:sp>
          <p:nvSpPr>
            <p:cNvPr id="2" name="Rectangle 1"/>
            <p:cNvSpPr/>
            <p:nvPr/>
          </p:nvSpPr>
          <p:spPr>
            <a:xfrm>
              <a:off x="492244" y="3332639"/>
              <a:ext cx="4572000" cy="1077218"/>
            </a:xfrm>
            <a:prstGeom prst="rect">
              <a:avLst/>
            </a:prstGeom>
          </p:spPr>
          <p:txBody>
            <a:bodyPr>
              <a:spAutoFit/>
            </a:bodyPr>
            <a:lstStyle/>
            <a:p>
              <a:r>
                <a:rPr lang="en-US" sz="1600" dirty="0">
                  <a:solidFill>
                    <a:schemeClr val="tx2">
                      <a:lumMod val="60000"/>
                      <a:lumOff val="40000"/>
                    </a:schemeClr>
                  </a:solidFill>
                  <a:latin typeface="+mj-lt"/>
                </a:rPr>
                <a:t>In a 2005 report, the US Department of Health and Human Services demonstrated that a lack of built environment appropriate for safe physical activity increases risk of obesity and type 2 diabetes</a:t>
              </a:r>
            </a:p>
          </p:txBody>
        </p:sp>
      </p:grpSp>
      <p:grpSp>
        <p:nvGrpSpPr>
          <p:cNvPr id="5" name="Group 4"/>
          <p:cNvGrpSpPr/>
          <p:nvPr/>
        </p:nvGrpSpPr>
        <p:grpSpPr>
          <a:xfrm>
            <a:off x="492244" y="906104"/>
            <a:ext cx="4821825" cy="1464200"/>
            <a:chOff x="492244" y="1293304"/>
            <a:chExt cx="4821825" cy="1464200"/>
          </a:xfrm>
        </p:grpSpPr>
        <p:sp>
          <p:nvSpPr>
            <p:cNvPr id="9" name="Rectangle 8"/>
            <p:cNvSpPr/>
            <p:nvPr/>
          </p:nvSpPr>
          <p:spPr>
            <a:xfrm>
              <a:off x="492244" y="1293304"/>
              <a:ext cx="4079756" cy="646331"/>
            </a:xfrm>
            <a:prstGeom prst="rect">
              <a:avLst/>
            </a:prstGeom>
          </p:spPr>
          <p:txBody>
            <a:bodyPr wrap="square">
              <a:spAutoFit/>
            </a:bodyPr>
            <a:lstStyle/>
            <a:p>
              <a:r>
                <a:rPr lang="en-US" dirty="0"/>
                <a:t>Provides activities to alleviate stress and build cardio</a:t>
              </a:r>
            </a:p>
          </p:txBody>
        </p:sp>
        <p:sp>
          <p:nvSpPr>
            <p:cNvPr id="11" name="Rectangle 10"/>
            <p:cNvSpPr/>
            <p:nvPr/>
          </p:nvSpPr>
          <p:spPr>
            <a:xfrm>
              <a:off x="742069" y="1926507"/>
              <a:ext cx="4572000" cy="830997"/>
            </a:xfrm>
            <a:prstGeom prst="rect">
              <a:avLst/>
            </a:prstGeom>
          </p:spPr>
          <p:txBody>
            <a:bodyPr>
              <a:spAutoFit/>
            </a:bodyPr>
            <a:lstStyle/>
            <a:p>
              <a:r>
                <a:rPr lang="en-US" sz="1600" dirty="0">
                  <a:solidFill>
                    <a:schemeClr val="tx2">
                      <a:lumMod val="60000"/>
                      <a:lumOff val="40000"/>
                    </a:schemeClr>
                  </a:solidFill>
                  <a:latin typeface="+mj-lt"/>
                </a:rPr>
                <a:t>Parks can provide infrastructure to support community gardens, sports courts, and open space for passive meditating activities like yoga. </a:t>
              </a:r>
            </a:p>
          </p:txBody>
        </p:sp>
      </p:grpSp>
      <p:sp>
        <p:nvSpPr>
          <p:cNvPr id="13" name="Rectangle 12"/>
          <p:cNvSpPr/>
          <p:nvPr/>
        </p:nvSpPr>
        <p:spPr>
          <a:xfrm>
            <a:off x="492244" y="4561325"/>
            <a:ext cx="4572000" cy="584775"/>
          </a:xfrm>
          <a:prstGeom prst="rect">
            <a:avLst/>
          </a:prstGeom>
        </p:spPr>
        <p:txBody>
          <a:bodyPr>
            <a:spAutoFit/>
          </a:bodyPr>
          <a:lstStyle/>
          <a:p>
            <a:r>
              <a:rPr lang="en-US" sz="1600" dirty="0"/>
              <a:t>People who live closer to a park are more likely to walk to and use the park. </a:t>
            </a:r>
          </a:p>
        </p:txBody>
      </p:sp>
      <p:sp>
        <p:nvSpPr>
          <p:cNvPr id="15" name="Rectangle 14"/>
          <p:cNvSpPr/>
          <p:nvPr/>
        </p:nvSpPr>
        <p:spPr>
          <a:xfrm>
            <a:off x="492244" y="5089207"/>
            <a:ext cx="4572000" cy="830997"/>
          </a:xfrm>
          <a:prstGeom prst="rect">
            <a:avLst/>
          </a:prstGeom>
        </p:spPr>
        <p:txBody>
          <a:bodyPr>
            <a:spAutoFit/>
          </a:bodyPr>
          <a:lstStyle/>
          <a:p>
            <a:r>
              <a:rPr lang="en-US" sz="1600" dirty="0">
                <a:solidFill>
                  <a:schemeClr val="tx2">
                    <a:lumMod val="60000"/>
                    <a:lumOff val="40000"/>
                  </a:schemeClr>
                </a:solidFill>
                <a:latin typeface="+mj-lt"/>
              </a:rPr>
              <a:t>Exposure to nature may lead to decreased levels of stress, greater job satisfaction, and faster recovery from fatigue </a:t>
            </a:r>
          </a:p>
        </p:txBody>
      </p:sp>
      <p:sp>
        <p:nvSpPr>
          <p:cNvPr id="6" name="Rectangle 5"/>
          <p:cNvSpPr/>
          <p:nvPr/>
        </p:nvSpPr>
        <p:spPr>
          <a:xfrm>
            <a:off x="492244" y="5924866"/>
            <a:ext cx="4572000" cy="523220"/>
          </a:xfrm>
          <a:prstGeom prst="rect">
            <a:avLst/>
          </a:prstGeom>
        </p:spPr>
        <p:txBody>
          <a:bodyPr>
            <a:spAutoFit/>
          </a:bodyPr>
          <a:lstStyle/>
          <a:p>
            <a:r>
              <a:rPr lang="en-US" sz="1400" dirty="0">
                <a:solidFill>
                  <a:schemeClr val="bg1">
                    <a:lumMod val="65000"/>
                  </a:schemeClr>
                </a:solidFill>
                <a:latin typeface="+mj-lt"/>
              </a:rPr>
              <a:t>(Kaplan and Kaplan 1989; Ulrich 1984; Ulrich et al. 1991; </a:t>
            </a:r>
            <a:r>
              <a:rPr lang="en-US" sz="1400" dirty="0" err="1">
                <a:solidFill>
                  <a:schemeClr val="bg1">
                    <a:lumMod val="65000"/>
                  </a:schemeClr>
                </a:solidFill>
                <a:latin typeface="+mj-lt"/>
              </a:rPr>
              <a:t>Maller</a:t>
            </a:r>
            <a:r>
              <a:rPr lang="en-US" sz="1400" dirty="0">
                <a:solidFill>
                  <a:schemeClr val="bg1">
                    <a:lumMod val="65000"/>
                  </a:schemeClr>
                </a:solidFill>
                <a:latin typeface="+mj-lt"/>
              </a:rPr>
              <a:t> et al. 2005)</a:t>
            </a:r>
          </a:p>
        </p:txBody>
      </p:sp>
      <p:pic>
        <p:nvPicPr>
          <p:cNvPr id="1026"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5040" y="872583"/>
            <a:ext cx="3736979" cy="20617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18" y="2518082"/>
            <a:ext cx="4079756" cy="1991143"/>
          </a:xfrm>
          <a:prstGeom prst="rect">
            <a:avLst/>
          </a:prstGeom>
        </p:spPr>
      </p:pic>
    </p:spTree>
    <p:extLst>
      <p:ext uri="{BB962C8B-B14F-4D97-AF65-F5344CB8AC3E}">
        <p14:creationId xmlns:p14="http://schemas.microsoft.com/office/powerpoint/2010/main" val="1654513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2867" y="525687"/>
            <a:ext cx="2958153" cy="2605016"/>
            <a:chOff x="8096508" y="-101337"/>
            <a:chExt cx="3944204" cy="3473355"/>
          </a:xfrm>
        </p:grpSpPr>
        <p:sp>
          <p:nvSpPr>
            <p:cNvPr id="26" name="Rectangle 25"/>
            <p:cNvSpPr/>
            <p:nvPr/>
          </p:nvSpPr>
          <p:spPr>
            <a:xfrm>
              <a:off x="8096508" y="-101337"/>
              <a:ext cx="3944204" cy="34733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26"/>
            <p:cNvGrpSpPr/>
            <p:nvPr/>
          </p:nvGrpSpPr>
          <p:grpSpPr>
            <a:xfrm>
              <a:off x="8180331" y="109390"/>
              <a:ext cx="2931968" cy="2632219"/>
              <a:chOff x="4094295" y="2365604"/>
              <a:chExt cx="2931968" cy="2632219"/>
            </a:xfrm>
          </p:grpSpPr>
          <p:sp>
            <p:nvSpPr>
              <p:cNvPr id="32" name="TextBox 31"/>
              <p:cNvSpPr txBox="1"/>
              <p:nvPr/>
            </p:nvSpPr>
            <p:spPr>
              <a:xfrm>
                <a:off x="4094295" y="4597714"/>
                <a:ext cx="2931968" cy="400109"/>
              </a:xfrm>
              <a:prstGeom prst="rect">
                <a:avLst/>
              </a:prstGeom>
              <a:solidFill>
                <a:schemeClr val="bg2">
                  <a:lumMod val="90000"/>
                </a:schemeClr>
              </a:solidFill>
              <a:ln>
                <a:noFill/>
              </a:ln>
            </p:spPr>
            <p:txBody>
              <a:bodyPr wrap="square" rtlCol="0">
                <a:spAutoFit/>
              </a:bodyPr>
              <a:lstStyle/>
              <a:p>
                <a:pPr algn="ctr"/>
                <a:r>
                  <a:rPr lang="en-US" sz="1350" b="1" dirty="0"/>
                  <a:t>Christiane Quintans</a:t>
                </a:r>
              </a:p>
            </p:txBody>
          </p:sp>
          <p:sp>
            <p:nvSpPr>
              <p:cNvPr id="33" name="TextBox 32"/>
              <p:cNvSpPr txBox="1"/>
              <p:nvPr/>
            </p:nvSpPr>
            <p:spPr>
              <a:xfrm>
                <a:off x="5223978" y="2365604"/>
                <a:ext cx="1517195" cy="400109"/>
              </a:xfrm>
              <a:prstGeom prst="rect">
                <a:avLst/>
              </a:prstGeom>
              <a:noFill/>
              <a:ln>
                <a:noFill/>
              </a:ln>
            </p:spPr>
            <p:txBody>
              <a:bodyPr wrap="square" rtlCol="0">
                <a:spAutoFit/>
              </a:bodyPr>
              <a:lstStyle/>
              <a:p>
                <a:r>
                  <a:rPr lang="en-US" sz="1350" b="1" dirty="0"/>
                  <a:t>Moderators:</a:t>
                </a:r>
                <a:endParaRPr lang="en-US" sz="1350" dirty="0"/>
              </a:p>
            </p:txBody>
          </p:sp>
        </p:grpSp>
        <p:grpSp>
          <p:nvGrpSpPr>
            <p:cNvPr id="28" name="Group 27"/>
            <p:cNvGrpSpPr/>
            <p:nvPr/>
          </p:nvGrpSpPr>
          <p:grpSpPr>
            <a:xfrm>
              <a:off x="8180331" y="734307"/>
              <a:ext cx="2959452" cy="1218351"/>
              <a:chOff x="3875913" y="3512890"/>
              <a:chExt cx="2959452" cy="1218351"/>
            </a:xfrm>
          </p:grpSpPr>
          <p:sp>
            <p:nvSpPr>
              <p:cNvPr id="30" name="TextBox 29"/>
              <p:cNvSpPr txBox="1"/>
              <p:nvPr/>
            </p:nvSpPr>
            <p:spPr>
              <a:xfrm>
                <a:off x="3875913" y="3512890"/>
                <a:ext cx="2959452" cy="400109"/>
              </a:xfrm>
              <a:prstGeom prst="rect">
                <a:avLst/>
              </a:prstGeom>
              <a:solidFill>
                <a:schemeClr val="bg2">
                  <a:lumMod val="90000"/>
                </a:schemeClr>
              </a:solidFill>
              <a:ln>
                <a:noFill/>
              </a:ln>
            </p:spPr>
            <p:txBody>
              <a:bodyPr wrap="square" rtlCol="0">
                <a:spAutoFit/>
              </a:bodyPr>
              <a:lstStyle/>
              <a:p>
                <a:pPr algn="ctr"/>
                <a:r>
                  <a:rPr lang="en-US" sz="1350" b="1" dirty="0"/>
                  <a:t>Stephanie </a:t>
                </a:r>
                <a:r>
                  <a:rPr lang="en-US" sz="1350" b="1" dirty="0"/>
                  <a:t>Martinez</a:t>
                </a:r>
                <a:endParaRPr lang="en-US" sz="1350" b="1" dirty="0"/>
              </a:p>
            </p:txBody>
          </p:sp>
          <p:sp>
            <p:nvSpPr>
              <p:cNvPr id="46" name="TextBox 45"/>
              <p:cNvSpPr txBox="1"/>
              <p:nvPr/>
            </p:nvSpPr>
            <p:spPr>
              <a:xfrm>
                <a:off x="3875913" y="4316001"/>
                <a:ext cx="2945708" cy="415240"/>
              </a:xfrm>
              <a:prstGeom prst="rect">
                <a:avLst/>
              </a:prstGeom>
              <a:solidFill>
                <a:schemeClr val="bg2">
                  <a:lumMod val="90000"/>
                </a:schemeClr>
              </a:solidFill>
              <a:ln>
                <a:noFill/>
              </a:ln>
            </p:spPr>
            <p:txBody>
              <a:bodyPr wrap="square" rtlCol="0">
                <a:spAutoFit/>
              </a:bodyPr>
              <a:lstStyle/>
              <a:p>
                <a:pPr algn="ctr"/>
                <a:r>
                  <a:rPr lang="en-US" sz="1350" b="1" dirty="0"/>
                  <a:t>Leslie </a:t>
                </a:r>
                <a:r>
                  <a:rPr lang="en-US" sz="1350" b="1" dirty="0" err="1"/>
                  <a:t>Dornfeld</a:t>
                </a:r>
                <a:endParaRPr lang="en-US" sz="1350" b="1" dirty="0"/>
              </a:p>
            </p:txBody>
          </p:sp>
        </p:grpSp>
      </p:grpSp>
      <p:sp>
        <p:nvSpPr>
          <p:cNvPr id="34" name="TextBox 33"/>
          <p:cNvSpPr txBox="1"/>
          <p:nvPr/>
        </p:nvSpPr>
        <p:spPr>
          <a:xfrm>
            <a:off x="601507" y="3690565"/>
            <a:ext cx="1670818" cy="1131079"/>
          </a:xfrm>
          <a:prstGeom prst="rect">
            <a:avLst/>
          </a:prstGeom>
          <a:noFill/>
          <a:ln>
            <a:solidFill>
              <a:schemeClr val="bg1">
                <a:lumMod val="75000"/>
              </a:schemeClr>
            </a:solidFill>
          </a:ln>
        </p:spPr>
        <p:txBody>
          <a:bodyPr wrap="square" rtlCol="0">
            <a:spAutoFit/>
          </a:bodyPr>
          <a:lstStyle/>
          <a:p>
            <a:pPr marL="214313" indent="-214313">
              <a:buFont typeface="Arial" panose="020B0604020202020204" pitchFamily="34" charset="0"/>
              <a:buChar char="•"/>
            </a:pPr>
            <a:r>
              <a:rPr lang="en-US" sz="1350" dirty="0"/>
              <a:t>5 Min. Introduction</a:t>
            </a:r>
          </a:p>
          <a:p>
            <a:pPr marL="214313" indent="-214313">
              <a:buFont typeface="Arial" panose="020B0604020202020204" pitchFamily="34" charset="0"/>
              <a:buChar char="•"/>
            </a:pPr>
            <a:r>
              <a:rPr lang="en-US" sz="1350" dirty="0"/>
              <a:t>Webinar 1 – 40m</a:t>
            </a:r>
          </a:p>
          <a:p>
            <a:pPr marL="214313" indent="-214313">
              <a:buFont typeface="Arial" panose="020B0604020202020204" pitchFamily="34" charset="0"/>
              <a:buChar char="•"/>
            </a:pPr>
            <a:r>
              <a:rPr lang="en-US" sz="1350" dirty="0"/>
              <a:t>Q&amp;A- 20 min</a:t>
            </a:r>
          </a:p>
          <a:p>
            <a:pPr marL="214313" indent="-214313">
              <a:buFont typeface="Arial" panose="020B0604020202020204" pitchFamily="34" charset="0"/>
              <a:buChar char="•"/>
            </a:pPr>
            <a:r>
              <a:rPr lang="en-US" sz="1350" dirty="0"/>
              <a:t>Posted Online</a:t>
            </a:r>
          </a:p>
        </p:txBody>
      </p:sp>
      <p:grpSp>
        <p:nvGrpSpPr>
          <p:cNvPr id="36" name="Group 35"/>
          <p:cNvGrpSpPr/>
          <p:nvPr/>
        </p:nvGrpSpPr>
        <p:grpSpPr>
          <a:xfrm>
            <a:off x="960086" y="4948591"/>
            <a:ext cx="953661" cy="1269758"/>
            <a:chOff x="10582814" y="4213128"/>
            <a:chExt cx="1271548" cy="1693011"/>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209" y="4213128"/>
              <a:ext cx="1258153" cy="805218"/>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2814" y="5407190"/>
              <a:ext cx="1271548" cy="498949"/>
            </a:xfrm>
            <a:prstGeom prst="rect">
              <a:avLst/>
            </a:prstGeom>
          </p:spPr>
        </p:pic>
      </p:grpSp>
      <p:sp>
        <p:nvSpPr>
          <p:cNvPr id="37" name="Oval 36"/>
          <p:cNvSpPr/>
          <p:nvPr/>
        </p:nvSpPr>
        <p:spPr>
          <a:xfrm>
            <a:off x="3849988" y="2756621"/>
            <a:ext cx="1562237" cy="1562237"/>
          </a:xfrm>
          <a:prstGeom prst="ellipse">
            <a:avLst/>
          </a:prstGeom>
          <a:blipFill>
            <a:blip r:embed="rId5">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p:cNvSpPr/>
          <p:nvPr/>
        </p:nvSpPr>
        <p:spPr>
          <a:xfrm>
            <a:off x="3857974" y="1292969"/>
            <a:ext cx="1562237" cy="1562237"/>
          </a:xfrm>
          <a:prstGeom prst="ellipse">
            <a:avLst/>
          </a:prstGeom>
          <a:blipFill>
            <a:blip r:embed="rId6">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itle 1"/>
          <p:cNvSpPr txBox="1">
            <a:spLocks/>
          </p:cNvSpPr>
          <p:nvPr/>
        </p:nvSpPr>
        <p:spPr>
          <a:xfrm>
            <a:off x="5537589" y="780573"/>
            <a:ext cx="2421398" cy="531587"/>
          </a:xfrm>
          <a:prstGeom prst="rect">
            <a:avLst/>
          </a:prstGeom>
          <a:noFill/>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accent2"/>
                </a:solidFill>
                <a:latin typeface="Adobe Gothic Std B" panose="020B0800000000000000" pitchFamily="34" charset="-128"/>
                <a:ea typeface="Adobe Gothic Std B" panose="020B0800000000000000" pitchFamily="34" charset="-128"/>
              </a:rPr>
              <a:t>Agenda Items</a:t>
            </a:r>
          </a:p>
        </p:txBody>
      </p:sp>
      <p:sp>
        <p:nvSpPr>
          <p:cNvPr id="53" name="Oval 52"/>
          <p:cNvSpPr/>
          <p:nvPr/>
        </p:nvSpPr>
        <p:spPr>
          <a:xfrm>
            <a:off x="3857783" y="1280880"/>
            <a:ext cx="1562237" cy="1562237"/>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p:nvPr/>
        </p:nvSpPr>
        <p:spPr>
          <a:xfrm>
            <a:off x="3849414" y="2753104"/>
            <a:ext cx="1562237" cy="1562237"/>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p:cNvSpPr txBox="1"/>
          <p:nvPr/>
        </p:nvSpPr>
        <p:spPr>
          <a:xfrm>
            <a:off x="5500148" y="1828195"/>
            <a:ext cx="2960360" cy="300082"/>
          </a:xfrm>
          <a:prstGeom prst="rect">
            <a:avLst/>
          </a:prstGeom>
          <a:noFill/>
          <a:ln>
            <a:noFill/>
          </a:ln>
        </p:spPr>
        <p:txBody>
          <a:bodyPr wrap="square" rtlCol="0">
            <a:spAutoFit/>
          </a:bodyPr>
          <a:lstStyle/>
          <a:p>
            <a:pPr algn="ctr"/>
            <a:r>
              <a:rPr lang="en-US" sz="1350" b="1" dirty="0"/>
              <a:t>What Creates Our Built Environment? </a:t>
            </a:r>
          </a:p>
        </p:txBody>
      </p:sp>
      <p:sp>
        <p:nvSpPr>
          <p:cNvPr id="57" name="TextBox 56"/>
          <p:cNvSpPr txBox="1"/>
          <p:nvPr/>
        </p:nvSpPr>
        <p:spPr>
          <a:xfrm>
            <a:off x="5537588" y="3367574"/>
            <a:ext cx="2960360" cy="507831"/>
          </a:xfrm>
          <a:prstGeom prst="rect">
            <a:avLst/>
          </a:prstGeom>
          <a:noFill/>
          <a:ln>
            <a:noFill/>
          </a:ln>
        </p:spPr>
        <p:txBody>
          <a:bodyPr wrap="square" rtlCol="0">
            <a:spAutoFit/>
          </a:bodyPr>
          <a:lstStyle/>
          <a:p>
            <a:pPr algn="ctr"/>
            <a:r>
              <a:rPr lang="en-US" sz="1350" b="1" dirty="0"/>
              <a:t>How to Become a Change Agent for Healthier Environments</a:t>
            </a:r>
          </a:p>
        </p:txBody>
      </p:sp>
      <p:cxnSp>
        <p:nvCxnSpPr>
          <p:cNvPr id="59" name="Straight Connector 58"/>
          <p:cNvCxnSpPr/>
          <p:nvPr/>
        </p:nvCxnSpPr>
        <p:spPr>
          <a:xfrm>
            <a:off x="3187327" y="288031"/>
            <a:ext cx="0" cy="6051884"/>
          </a:xfrm>
          <a:prstGeom prst="line">
            <a:avLst/>
          </a:prstGeom>
          <a:ln w="28575">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500148" y="1515415"/>
            <a:ext cx="2960360" cy="300082"/>
          </a:xfrm>
          <a:prstGeom prst="rect">
            <a:avLst/>
          </a:prstGeom>
          <a:noFill/>
          <a:ln>
            <a:noFill/>
          </a:ln>
        </p:spPr>
        <p:txBody>
          <a:bodyPr wrap="square" rtlCol="0">
            <a:spAutoFit/>
          </a:bodyPr>
          <a:lstStyle/>
          <a:p>
            <a:pPr algn="ctr"/>
            <a:r>
              <a:rPr lang="en-US" sz="1350" b="1" dirty="0">
                <a:solidFill>
                  <a:schemeClr val="accent6">
                    <a:lumMod val="50000"/>
                  </a:schemeClr>
                </a:solidFill>
              </a:rPr>
              <a:t>Webinar 1</a:t>
            </a:r>
          </a:p>
        </p:txBody>
      </p:sp>
      <p:sp>
        <p:nvSpPr>
          <p:cNvPr id="61" name="TextBox 60"/>
          <p:cNvSpPr txBox="1"/>
          <p:nvPr/>
        </p:nvSpPr>
        <p:spPr>
          <a:xfrm>
            <a:off x="5475302" y="3070777"/>
            <a:ext cx="2960360" cy="300082"/>
          </a:xfrm>
          <a:prstGeom prst="rect">
            <a:avLst/>
          </a:prstGeom>
          <a:noFill/>
          <a:ln>
            <a:noFill/>
          </a:ln>
        </p:spPr>
        <p:txBody>
          <a:bodyPr wrap="square" rtlCol="0">
            <a:spAutoFit/>
          </a:bodyPr>
          <a:lstStyle/>
          <a:p>
            <a:pPr algn="ctr"/>
            <a:r>
              <a:rPr lang="en-US" sz="1350" b="1" dirty="0">
                <a:solidFill>
                  <a:schemeClr val="accent6">
                    <a:lumMod val="50000"/>
                  </a:schemeClr>
                </a:solidFill>
              </a:rPr>
              <a:t>Webinar 2</a:t>
            </a:r>
          </a:p>
        </p:txBody>
      </p:sp>
      <p:sp>
        <p:nvSpPr>
          <p:cNvPr id="35" name="Oval 34"/>
          <p:cNvSpPr/>
          <p:nvPr/>
        </p:nvSpPr>
        <p:spPr>
          <a:xfrm>
            <a:off x="3851910" y="4175687"/>
            <a:ext cx="1562237" cy="1562237"/>
          </a:xfrm>
          <a:prstGeom prst="ellipse">
            <a:avLst/>
          </a:prstGeom>
          <a:blipFill>
            <a:blip r:embed="rId8">
              <a:duotone>
                <a:prstClr val="black"/>
                <a:srgbClr val="D9C3A5">
                  <a:tint val="50000"/>
                  <a:satMod val="180000"/>
                </a:srgb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1555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419315" y="5068214"/>
            <a:ext cx="3457561" cy="1629509"/>
            <a:chOff x="4632506" y="421786"/>
            <a:chExt cx="3457561" cy="1629509"/>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6632" r="35555"/>
            <a:stretch/>
          </p:blipFill>
          <p:spPr>
            <a:xfrm>
              <a:off x="4632506" y="421786"/>
              <a:ext cx="3457561" cy="1425222"/>
            </a:xfrm>
            <a:prstGeom prst="rect">
              <a:avLst/>
            </a:prstGeom>
          </p:spPr>
        </p:pic>
        <p:sp>
          <p:nvSpPr>
            <p:cNvPr id="4" name="TextBox 3"/>
            <p:cNvSpPr txBox="1"/>
            <p:nvPr/>
          </p:nvSpPr>
          <p:spPr>
            <a:xfrm>
              <a:off x="6813760" y="1774296"/>
              <a:ext cx="1220088" cy="276999"/>
            </a:xfrm>
            <a:prstGeom prst="rect">
              <a:avLst/>
            </a:prstGeom>
            <a:noFill/>
          </p:spPr>
          <p:txBody>
            <a:bodyPr wrap="square" rtlCol="0">
              <a:spAutoFit/>
            </a:bodyPr>
            <a:lstStyle/>
            <a:p>
              <a:pPr algn="ctr"/>
              <a:r>
                <a:rPr lang="en-US" sz="1200" dirty="0">
                  <a:solidFill>
                    <a:schemeClr val="bg2">
                      <a:lumMod val="50000"/>
                    </a:schemeClr>
                  </a:solidFill>
                </a:rPr>
                <a:t>*</a:t>
              </a:r>
              <a:r>
                <a:rPr lang="en-US" sz="1200" dirty="0" err="1">
                  <a:solidFill>
                    <a:schemeClr val="bg2">
                      <a:lumMod val="50000"/>
                    </a:schemeClr>
                  </a:solidFill>
                </a:rPr>
                <a:t>PeopleForBikes</a:t>
              </a:r>
              <a:endParaRPr lang="en-US" sz="1600" dirty="0">
                <a:solidFill>
                  <a:schemeClr val="bg2">
                    <a:lumMod val="50000"/>
                  </a:schemeClr>
                </a:solidFill>
              </a:endParaRPr>
            </a:p>
          </p:txBody>
        </p:sp>
      </p:grpSp>
      <p:sp>
        <p:nvSpPr>
          <p:cNvPr id="3" name="TextBox 2"/>
          <p:cNvSpPr txBox="1"/>
          <p:nvPr/>
        </p:nvSpPr>
        <p:spPr>
          <a:xfrm>
            <a:off x="610414" y="413094"/>
            <a:ext cx="3777891" cy="707886"/>
          </a:xfrm>
          <a:prstGeom prst="rect">
            <a:avLst/>
          </a:prstGeom>
          <a:noFill/>
        </p:spPr>
        <p:txBody>
          <a:bodyPr wrap="square" rtlCol="0">
            <a:spAutoFit/>
          </a:bodyPr>
          <a:lstStyle/>
          <a:p>
            <a:r>
              <a:rPr lang="en-US" sz="4000" b="1" dirty="0"/>
              <a:t>Communities</a:t>
            </a:r>
          </a:p>
        </p:txBody>
      </p:sp>
      <p:sp>
        <p:nvSpPr>
          <p:cNvPr id="6" name="Rectangle 5"/>
          <p:cNvSpPr/>
          <p:nvPr/>
        </p:nvSpPr>
        <p:spPr>
          <a:xfrm>
            <a:off x="4147301" y="1918191"/>
            <a:ext cx="4422542" cy="1200329"/>
          </a:xfrm>
          <a:prstGeom prst="rect">
            <a:avLst/>
          </a:prstGeom>
          <a:solidFill>
            <a:schemeClr val="accent4">
              <a:lumMod val="20000"/>
              <a:lumOff val="80000"/>
            </a:schemeClr>
          </a:solidFill>
        </p:spPr>
        <p:txBody>
          <a:bodyPr wrap="square">
            <a:spAutoFit/>
          </a:bodyPr>
          <a:lstStyle/>
          <a:p>
            <a:r>
              <a:rPr lang="en-US" dirty="0"/>
              <a:t>Thinking of health in neighborhood design can promote walkable activities,&amp; allow for interactions to create and strengthen social bonds</a:t>
            </a:r>
          </a:p>
        </p:txBody>
      </p:sp>
      <p:sp>
        <p:nvSpPr>
          <p:cNvPr id="9" name="Rectangle 8"/>
          <p:cNvSpPr/>
          <p:nvPr/>
        </p:nvSpPr>
        <p:spPr>
          <a:xfrm>
            <a:off x="4147301" y="1108214"/>
            <a:ext cx="4157216" cy="646331"/>
          </a:xfrm>
          <a:prstGeom prst="rect">
            <a:avLst/>
          </a:prstGeom>
        </p:spPr>
        <p:txBody>
          <a:bodyPr wrap="square">
            <a:spAutoFit/>
          </a:bodyPr>
          <a:lstStyle/>
          <a:p>
            <a:r>
              <a:rPr lang="en-US" dirty="0"/>
              <a:t>Sense of community can aid depression and isolation</a:t>
            </a:r>
          </a:p>
        </p:txBody>
      </p:sp>
      <p:sp>
        <p:nvSpPr>
          <p:cNvPr id="11" name="Rectangle 10"/>
          <p:cNvSpPr/>
          <p:nvPr/>
        </p:nvSpPr>
        <p:spPr>
          <a:xfrm>
            <a:off x="610413" y="3362819"/>
            <a:ext cx="7959429" cy="120032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chemeClr val="bg2">
                    <a:lumMod val="25000"/>
                  </a:schemeClr>
                </a:solidFill>
                <a:latin typeface="+mj-lt"/>
              </a:rPr>
              <a:t>An HIA in Denver Housing Authority allowed for redesign of public housing to allow for buildings with </a:t>
            </a:r>
            <a:r>
              <a:rPr lang="en-US" i="1" dirty="0">
                <a:solidFill>
                  <a:schemeClr val="accent5">
                    <a:lumMod val="75000"/>
                  </a:schemeClr>
                </a:solidFill>
                <a:latin typeface="+mj-lt"/>
              </a:rPr>
              <a:t>day lighted stairwells, pedestrian and bicycle links to nearby parks and transit stations, outdoor play areas for children, indoor bike storage, and bicycle repair stations</a:t>
            </a:r>
            <a:r>
              <a:rPr lang="en-US" dirty="0">
                <a:solidFill>
                  <a:schemeClr val="accent5">
                    <a:lumMod val="75000"/>
                  </a:schemeClr>
                </a:solidFill>
                <a:latin typeface="+mj-lt"/>
              </a:rPr>
              <a:t>. </a:t>
            </a:r>
          </a:p>
        </p:txBody>
      </p:sp>
      <p:sp>
        <p:nvSpPr>
          <p:cNvPr id="12" name="Rectangle 11"/>
          <p:cNvSpPr/>
          <p:nvPr/>
        </p:nvSpPr>
        <p:spPr>
          <a:xfrm>
            <a:off x="610414" y="4882714"/>
            <a:ext cx="5082083" cy="830997"/>
          </a:xfrm>
          <a:prstGeom prst="rect">
            <a:avLst/>
          </a:prstGeom>
        </p:spPr>
        <p:txBody>
          <a:bodyPr wrap="square">
            <a:spAutoFit/>
          </a:bodyPr>
          <a:lstStyle/>
          <a:p>
            <a:r>
              <a:rPr lang="en-US" sz="1600" dirty="0">
                <a:solidFill>
                  <a:srgbClr val="000000"/>
                </a:solidFill>
                <a:latin typeface="Roboto"/>
              </a:rPr>
              <a:t>People who live in </a:t>
            </a:r>
            <a:r>
              <a:rPr lang="en-US" sz="1600" b="1" dirty="0">
                <a:solidFill>
                  <a:srgbClr val="000000"/>
                </a:solidFill>
                <a:latin typeface="Roboto"/>
              </a:rPr>
              <a:t>neighborhoods with parks, trails, and greenways are 2x as healthy </a:t>
            </a:r>
            <a:r>
              <a:rPr lang="en-US" sz="1600" dirty="0">
                <a:solidFill>
                  <a:srgbClr val="000000"/>
                </a:solidFill>
                <a:latin typeface="Roboto"/>
              </a:rPr>
              <a:t>as people who live in neighborhoods without such facilities.</a:t>
            </a:r>
            <a:endParaRPr lang="en-US" sz="1600" dirty="0"/>
          </a:p>
        </p:txBody>
      </p:sp>
      <p:sp>
        <p:nvSpPr>
          <p:cNvPr id="13" name="Rectangle 12"/>
          <p:cNvSpPr/>
          <p:nvPr/>
        </p:nvSpPr>
        <p:spPr>
          <a:xfrm>
            <a:off x="2071518" y="5688075"/>
            <a:ext cx="3023585" cy="276999"/>
          </a:xfrm>
          <a:prstGeom prst="rect">
            <a:avLst/>
          </a:prstGeom>
        </p:spPr>
        <p:txBody>
          <a:bodyPr wrap="none">
            <a:spAutoFit/>
          </a:bodyPr>
          <a:lstStyle/>
          <a:p>
            <a:r>
              <a:rPr lang="en-US" sz="1200" i="1" dirty="0">
                <a:solidFill>
                  <a:schemeClr val="bg2">
                    <a:lumMod val="50000"/>
                  </a:schemeClr>
                </a:solidFill>
                <a:latin typeface="Roboto"/>
              </a:rPr>
              <a:t>-American Journal of Preventive Medicine</a:t>
            </a:r>
            <a:endParaRPr lang="en-US" sz="1200" dirty="0">
              <a:solidFill>
                <a:schemeClr val="bg2">
                  <a:lumMod val="50000"/>
                </a:schemeClr>
              </a:solidFill>
            </a:endParaRPr>
          </a:p>
        </p:txBody>
      </p:sp>
      <p:pic>
        <p:nvPicPr>
          <p:cNvPr id="5" name="Picture 4"/>
          <p:cNvPicPr>
            <a:picLocks noChangeAspect="1"/>
          </p:cNvPicPr>
          <p:nvPr/>
        </p:nvPicPr>
        <p:blipFill>
          <a:blip r:embed="rId5"/>
          <a:stretch>
            <a:fillRect/>
          </a:stretch>
        </p:blipFill>
        <p:spPr>
          <a:xfrm>
            <a:off x="840680" y="1116784"/>
            <a:ext cx="2931286" cy="1959774"/>
          </a:xfrm>
          <a:prstGeom prst="rect">
            <a:avLst/>
          </a:prstGeom>
        </p:spPr>
      </p:pic>
    </p:spTree>
    <p:extLst>
      <p:ext uri="{BB962C8B-B14F-4D97-AF65-F5344CB8AC3E}">
        <p14:creationId xmlns:p14="http://schemas.microsoft.com/office/powerpoint/2010/main" val="2937504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89138" y="3755890"/>
            <a:ext cx="1652580" cy="1840328"/>
            <a:chOff x="5233496" y="2293569"/>
            <a:chExt cx="1652580" cy="1840328"/>
          </a:xfrm>
        </p:grpSpPr>
        <p:sp>
          <p:nvSpPr>
            <p:cNvPr id="16" name="TextBox 15"/>
            <p:cNvSpPr txBox="1"/>
            <p:nvPr/>
          </p:nvSpPr>
          <p:spPr>
            <a:xfrm>
              <a:off x="5233496" y="3764565"/>
              <a:ext cx="1652580" cy="369332"/>
            </a:xfrm>
            <a:prstGeom prst="rect">
              <a:avLst/>
            </a:prstGeom>
            <a:noFill/>
          </p:spPr>
          <p:txBody>
            <a:bodyPr wrap="square" rtlCol="0">
              <a:spAutoFit/>
            </a:bodyPr>
            <a:lstStyle/>
            <a:p>
              <a:r>
                <a:rPr lang="en-US" i="1" dirty="0">
                  <a:solidFill>
                    <a:schemeClr val="accent2">
                      <a:lumMod val="75000"/>
                    </a:schemeClr>
                  </a:solidFill>
                </a:rPr>
                <a:t>Parks and trails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00123" y="2293569"/>
              <a:ext cx="1528319" cy="1436620"/>
            </a:xfrm>
            <a:prstGeom prst="rect">
              <a:avLst/>
            </a:prstGeom>
          </p:spPr>
        </p:pic>
      </p:grpSp>
      <p:sp>
        <p:nvSpPr>
          <p:cNvPr id="2" name="TextBox 1"/>
          <p:cNvSpPr txBox="1"/>
          <p:nvPr/>
        </p:nvSpPr>
        <p:spPr>
          <a:xfrm>
            <a:off x="1176742" y="832522"/>
            <a:ext cx="3020167" cy="1200329"/>
          </a:xfrm>
          <a:prstGeom prst="rect">
            <a:avLst/>
          </a:prstGeom>
          <a:noFill/>
        </p:spPr>
        <p:txBody>
          <a:bodyPr wrap="square" rtlCol="0">
            <a:spAutoFit/>
          </a:bodyPr>
          <a:lstStyle/>
          <a:p>
            <a:pPr algn="ctr"/>
            <a:r>
              <a:rPr lang="en-US" sz="3600" b="1" dirty="0">
                <a:solidFill>
                  <a:schemeClr val="bg1"/>
                </a:solidFill>
              </a:rPr>
              <a:t>How did these get there?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486" y="2124082"/>
            <a:ext cx="822131" cy="1381733"/>
          </a:xfrm>
          <a:prstGeom prst="rect">
            <a:avLst/>
          </a:prstGeom>
        </p:spPr>
      </p:pic>
      <p:grpSp>
        <p:nvGrpSpPr>
          <p:cNvPr id="8" name="Group 7"/>
          <p:cNvGrpSpPr/>
          <p:nvPr/>
        </p:nvGrpSpPr>
        <p:grpSpPr>
          <a:xfrm>
            <a:off x="5708354" y="1909832"/>
            <a:ext cx="1834610" cy="1961434"/>
            <a:chOff x="5162464" y="34140"/>
            <a:chExt cx="2020920" cy="2160623"/>
          </a:xfrm>
        </p:grpSpPr>
        <p:sp>
          <p:nvSpPr>
            <p:cNvPr id="3" name="Rectangle: Rounded Corners 2"/>
            <p:cNvSpPr/>
            <p:nvPr/>
          </p:nvSpPr>
          <p:spPr>
            <a:xfrm>
              <a:off x="5162464" y="34140"/>
              <a:ext cx="2020920" cy="1791291"/>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461320" y="1825431"/>
              <a:ext cx="1196932" cy="369332"/>
            </a:xfrm>
            <a:prstGeom prst="rect">
              <a:avLst/>
            </a:prstGeom>
            <a:noFill/>
          </p:spPr>
          <p:txBody>
            <a:bodyPr wrap="square" rtlCol="0">
              <a:spAutoFit/>
            </a:bodyPr>
            <a:lstStyle/>
            <a:p>
              <a:r>
                <a:rPr lang="en-US" i="1" dirty="0">
                  <a:solidFill>
                    <a:schemeClr val="accent2">
                      <a:lumMod val="75000"/>
                    </a:schemeClr>
                  </a:solidFill>
                </a:rPr>
                <a:t>Housing</a:t>
              </a:r>
            </a:p>
          </p:txBody>
        </p:sp>
      </p:grpSp>
      <p:grpSp>
        <p:nvGrpSpPr>
          <p:cNvPr id="17" name="Group 16"/>
          <p:cNvGrpSpPr/>
          <p:nvPr/>
        </p:nvGrpSpPr>
        <p:grpSpPr>
          <a:xfrm>
            <a:off x="4196909" y="3723423"/>
            <a:ext cx="1691416" cy="1688129"/>
            <a:chOff x="3338943" y="1628729"/>
            <a:chExt cx="1691416" cy="1688129"/>
          </a:xfrm>
        </p:grpSpPr>
        <p:pic>
          <p:nvPicPr>
            <p:cNvPr id="1028" name="Picture 4" descr="http://pic.sc.chinaz.com/files/pic/pic8/xpic24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1561" y="1628729"/>
              <a:ext cx="1318798" cy="13187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38943" y="2947526"/>
              <a:ext cx="1605306" cy="369332"/>
            </a:xfrm>
            <a:prstGeom prst="rect">
              <a:avLst/>
            </a:prstGeom>
            <a:noFill/>
          </p:spPr>
          <p:txBody>
            <a:bodyPr wrap="square" rtlCol="0">
              <a:spAutoFit/>
            </a:bodyPr>
            <a:lstStyle/>
            <a:p>
              <a:r>
                <a:rPr lang="en-US" i="1" dirty="0">
                  <a:solidFill>
                    <a:schemeClr val="accent2">
                      <a:lumMod val="75000"/>
                    </a:schemeClr>
                  </a:solidFill>
                </a:rPr>
                <a:t>Transportation</a:t>
              </a:r>
            </a:p>
          </p:txBody>
        </p:sp>
      </p:grpSp>
      <p:grpSp>
        <p:nvGrpSpPr>
          <p:cNvPr id="12" name="Group 11"/>
          <p:cNvGrpSpPr/>
          <p:nvPr/>
        </p:nvGrpSpPr>
        <p:grpSpPr>
          <a:xfrm>
            <a:off x="7197738" y="3654446"/>
            <a:ext cx="1472143" cy="1757106"/>
            <a:chOff x="5536820" y="4216764"/>
            <a:chExt cx="1472143" cy="1757106"/>
          </a:xfrm>
        </p:grpSpPr>
        <p:sp>
          <p:nvSpPr>
            <p:cNvPr id="18" name="TextBox 17"/>
            <p:cNvSpPr txBox="1"/>
            <p:nvPr/>
          </p:nvSpPr>
          <p:spPr>
            <a:xfrm>
              <a:off x="5536820" y="5604538"/>
              <a:ext cx="1472143" cy="369332"/>
            </a:xfrm>
            <a:prstGeom prst="rect">
              <a:avLst/>
            </a:prstGeom>
            <a:noFill/>
          </p:spPr>
          <p:txBody>
            <a:bodyPr wrap="square" rtlCol="0">
              <a:spAutoFit/>
            </a:bodyPr>
            <a:lstStyle/>
            <a:p>
              <a:r>
                <a:rPr lang="en-US" i="1" dirty="0">
                  <a:solidFill>
                    <a:schemeClr val="accent2">
                      <a:lumMod val="75000"/>
                    </a:schemeClr>
                  </a:solidFill>
                </a:rPr>
                <a:t>Infrastructure</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1221" y="4216764"/>
              <a:ext cx="1343340" cy="1343340"/>
            </a:xfrm>
            <a:prstGeom prst="rect">
              <a:avLst/>
            </a:prstGeom>
          </p:spPr>
        </p:pic>
      </p:grpSp>
      <p:grpSp>
        <p:nvGrpSpPr>
          <p:cNvPr id="22" name="Group 21"/>
          <p:cNvGrpSpPr/>
          <p:nvPr/>
        </p:nvGrpSpPr>
        <p:grpSpPr>
          <a:xfrm>
            <a:off x="3044909" y="2548059"/>
            <a:ext cx="1653420" cy="1308798"/>
            <a:chOff x="5122729" y="2146559"/>
            <a:chExt cx="1653420" cy="1308798"/>
          </a:xfrm>
        </p:grpSpPr>
        <p:sp>
          <p:nvSpPr>
            <p:cNvPr id="21" name="TextBox 20"/>
            <p:cNvSpPr txBox="1"/>
            <p:nvPr/>
          </p:nvSpPr>
          <p:spPr>
            <a:xfrm>
              <a:off x="5122729" y="2809026"/>
              <a:ext cx="1605306" cy="646331"/>
            </a:xfrm>
            <a:prstGeom prst="rect">
              <a:avLst/>
            </a:prstGeom>
            <a:noFill/>
          </p:spPr>
          <p:txBody>
            <a:bodyPr wrap="square" rtlCol="0">
              <a:spAutoFit/>
            </a:bodyPr>
            <a:lstStyle/>
            <a:p>
              <a:pPr algn="ctr"/>
              <a:r>
                <a:rPr lang="en-US" i="1" dirty="0">
                  <a:solidFill>
                    <a:schemeClr val="accent2">
                      <a:lumMod val="75000"/>
                    </a:schemeClr>
                  </a:solidFill>
                </a:rPr>
                <a:t>Sidewalks and street</a:t>
              </a:r>
            </a:p>
          </p:txBody>
        </p:sp>
        <p:pic>
          <p:nvPicPr>
            <p:cNvPr id="4" name="Picture 3" descr="Log in | Sign Up Upload Clipar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7805" y="2146559"/>
              <a:ext cx="1538344" cy="535216"/>
            </a:xfrm>
            <a:prstGeom prst="rect">
              <a:avLst/>
            </a:prstGeom>
          </p:spPr>
        </p:pic>
      </p:grpSp>
      <p:sp>
        <p:nvSpPr>
          <p:cNvPr id="20" name="Cloud Callout 19"/>
          <p:cNvSpPr/>
          <p:nvPr/>
        </p:nvSpPr>
        <p:spPr>
          <a:xfrm rot="206240">
            <a:off x="1107833" y="325112"/>
            <a:ext cx="3127000" cy="2013955"/>
          </a:xfrm>
          <a:prstGeom prst="cloud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8683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89138" y="3755890"/>
            <a:ext cx="1652580" cy="1840328"/>
            <a:chOff x="5233496" y="2293569"/>
            <a:chExt cx="1652580" cy="1840328"/>
          </a:xfrm>
        </p:grpSpPr>
        <p:sp>
          <p:nvSpPr>
            <p:cNvPr id="16" name="TextBox 15"/>
            <p:cNvSpPr txBox="1"/>
            <p:nvPr/>
          </p:nvSpPr>
          <p:spPr>
            <a:xfrm>
              <a:off x="5233496" y="3764565"/>
              <a:ext cx="1652580" cy="369332"/>
            </a:xfrm>
            <a:prstGeom prst="rect">
              <a:avLst/>
            </a:prstGeom>
            <a:noFill/>
          </p:spPr>
          <p:txBody>
            <a:bodyPr wrap="square" rtlCol="0">
              <a:spAutoFit/>
            </a:bodyPr>
            <a:lstStyle/>
            <a:p>
              <a:r>
                <a:rPr lang="en-US" i="1" dirty="0">
                  <a:solidFill>
                    <a:schemeClr val="accent2">
                      <a:lumMod val="75000"/>
                    </a:schemeClr>
                  </a:solidFill>
                </a:rPr>
                <a:t>Parks and trails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123" y="2293569"/>
              <a:ext cx="1528319" cy="1436620"/>
            </a:xfrm>
            <a:prstGeom prst="rect">
              <a:avLst/>
            </a:prstGeom>
          </p:spPr>
        </p:pic>
      </p:grpSp>
      <p:sp>
        <p:nvSpPr>
          <p:cNvPr id="10" name="Cloud Callout 9"/>
          <p:cNvSpPr/>
          <p:nvPr/>
        </p:nvSpPr>
        <p:spPr>
          <a:xfrm rot="206240">
            <a:off x="1107833" y="325112"/>
            <a:ext cx="3127000" cy="2013955"/>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176742" y="832522"/>
            <a:ext cx="3020167" cy="1200329"/>
          </a:xfrm>
          <a:prstGeom prst="rect">
            <a:avLst/>
          </a:prstGeom>
          <a:noFill/>
        </p:spPr>
        <p:txBody>
          <a:bodyPr wrap="square" rtlCol="0">
            <a:spAutoFit/>
          </a:bodyPr>
          <a:lstStyle/>
          <a:p>
            <a:pPr algn="ctr"/>
            <a:r>
              <a:rPr lang="en-US" sz="3600" b="1" dirty="0">
                <a:solidFill>
                  <a:schemeClr val="bg1"/>
                </a:solidFill>
              </a:rPr>
              <a:t>How did these get there?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86" y="2124082"/>
            <a:ext cx="822131" cy="1381733"/>
          </a:xfrm>
          <a:prstGeom prst="rect">
            <a:avLst/>
          </a:prstGeom>
        </p:spPr>
      </p:pic>
      <p:grpSp>
        <p:nvGrpSpPr>
          <p:cNvPr id="8" name="Group 7"/>
          <p:cNvGrpSpPr/>
          <p:nvPr/>
        </p:nvGrpSpPr>
        <p:grpSpPr>
          <a:xfrm>
            <a:off x="5708354" y="1909832"/>
            <a:ext cx="1834610" cy="1961434"/>
            <a:chOff x="5162464" y="34140"/>
            <a:chExt cx="2020920" cy="2160623"/>
          </a:xfrm>
        </p:grpSpPr>
        <p:sp>
          <p:nvSpPr>
            <p:cNvPr id="3" name="Rectangle: Rounded Corners 2"/>
            <p:cNvSpPr/>
            <p:nvPr/>
          </p:nvSpPr>
          <p:spPr>
            <a:xfrm>
              <a:off x="5162464" y="34140"/>
              <a:ext cx="2020920" cy="1791291"/>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461320" y="1825431"/>
              <a:ext cx="1196932" cy="369332"/>
            </a:xfrm>
            <a:prstGeom prst="rect">
              <a:avLst/>
            </a:prstGeom>
            <a:noFill/>
          </p:spPr>
          <p:txBody>
            <a:bodyPr wrap="square" rtlCol="0">
              <a:spAutoFit/>
            </a:bodyPr>
            <a:lstStyle/>
            <a:p>
              <a:r>
                <a:rPr lang="en-US" i="1" dirty="0">
                  <a:solidFill>
                    <a:schemeClr val="accent2">
                      <a:lumMod val="75000"/>
                    </a:schemeClr>
                  </a:solidFill>
                </a:rPr>
                <a:t>Housing</a:t>
              </a:r>
            </a:p>
          </p:txBody>
        </p:sp>
      </p:grpSp>
      <p:grpSp>
        <p:nvGrpSpPr>
          <p:cNvPr id="17" name="Group 16"/>
          <p:cNvGrpSpPr/>
          <p:nvPr/>
        </p:nvGrpSpPr>
        <p:grpSpPr>
          <a:xfrm>
            <a:off x="4196909" y="3723423"/>
            <a:ext cx="1691416" cy="1688129"/>
            <a:chOff x="3338943" y="1628729"/>
            <a:chExt cx="1691416" cy="1688129"/>
          </a:xfrm>
        </p:grpSpPr>
        <p:pic>
          <p:nvPicPr>
            <p:cNvPr id="1028" name="Picture 4" descr="http://pic.sc.chinaz.com/files/pic/pic8/xpic24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1561" y="1628729"/>
              <a:ext cx="1318798" cy="13187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38943" y="2947526"/>
              <a:ext cx="1605306" cy="369332"/>
            </a:xfrm>
            <a:prstGeom prst="rect">
              <a:avLst/>
            </a:prstGeom>
            <a:noFill/>
          </p:spPr>
          <p:txBody>
            <a:bodyPr wrap="square" rtlCol="0">
              <a:spAutoFit/>
            </a:bodyPr>
            <a:lstStyle/>
            <a:p>
              <a:r>
                <a:rPr lang="en-US" i="1" dirty="0">
                  <a:solidFill>
                    <a:schemeClr val="accent2">
                      <a:lumMod val="75000"/>
                    </a:schemeClr>
                  </a:solidFill>
                </a:rPr>
                <a:t>Transportation</a:t>
              </a:r>
            </a:p>
          </p:txBody>
        </p:sp>
      </p:grpSp>
      <p:grpSp>
        <p:nvGrpSpPr>
          <p:cNvPr id="12" name="Group 11"/>
          <p:cNvGrpSpPr/>
          <p:nvPr/>
        </p:nvGrpSpPr>
        <p:grpSpPr>
          <a:xfrm>
            <a:off x="7197738" y="3654446"/>
            <a:ext cx="1472143" cy="1757106"/>
            <a:chOff x="5536820" y="4216764"/>
            <a:chExt cx="1472143" cy="1757106"/>
          </a:xfrm>
        </p:grpSpPr>
        <p:sp>
          <p:nvSpPr>
            <p:cNvPr id="18" name="TextBox 17"/>
            <p:cNvSpPr txBox="1"/>
            <p:nvPr/>
          </p:nvSpPr>
          <p:spPr>
            <a:xfrm>
              <a:off x="5536820" y="5604538"/>
              <a:ext cx="1472143" cy="369332"/>
            </a:xfrm>
            <a:prstGeom prst="rect">
              <a:avLst/>
            </a:prstGeom>
            <a:noFill/>
          </p:spPr>
          <p:txBody>
            <a:bodyPr wrap="square" rtlCol="0">
              <a:spAutoFit/>
            </a:bodyPr>
            <a:lstStyle/>
            <a:p>
              <a:r>
                <a:rPr lang="en-US" i="1" dirty="0">
                  <a:solidFill>
                    <a:schemeClr val="accent2">
                      <a:lumMod val="75000"/>
                    </a:schemeClr>
                  </a:solidFill>
                </a:rPr>
                <a:t>Infrastructure</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1221" y="4216764"/>
              <a:ext cx="1343340" cy="1343340"/>
            </a:xfrm>
            <a:prstGeom prst="rect">
              <a:avLst/>
            </a:prstGeom>
          </p:spPr>
        </p:pic>
      </p:grpSp>
      <p:grpSp>
        <p:nvGrpSpPr>
          <p:cNvPr id="22" name="Group 21"/>
          <p:cNvGrpSpPr/>
          <p:nvPr/>
        </p:nvGrpSpPr>
        <p:grpSpPr>
          <a:xfrm>
            <a:off x="3044909" y="2548059"/>
            <a:ext cx="1653420" cy="1308798"/>
            <a:chOff x="5122729" y="2146559"/>
            <a:chExt cx="1653420" cy="1308798"/>
          </a:xfrm>
        </p:grpSpPr>
        <p:sp>
          <p:nvSpPr>
            <p:cNvPr id="21" name="TextBox 20"/>
            <p:cNvSpPr txBox="1"/>
            <p:nvPr/>
          </p:nvSpPr>
          <p:spPr>
            <a:xfrm>
              <a:off x="5122729" y="2809026"/>
              <a:ext cx="1605306" cy="646331"/>
            </a:xfrm>
            <a:prstGeom prst="rect">
              <a:avLst/>
            </a:prstGeom>
            <a:noFill/>
          </p:spPr>
          <p:txBody>
            <a:bodyPr wrap="square" rtlCol="0">
              <a:spAutoFit/>
            </a:bodyPr>
            <a:lstStyle/>
            <a:p>
              <a:pPr algn="ctr"/>
              <a:r>
                <a:rPr lang="en-US" i="1" dirty="0">
                  <a:solidFill>
                    <a:schemeClr val="accent2">
                      <a:lumMod val="75000"/>
                    </a:schemeClr>
                  </a:solidFill>
                </a:rPr>
                <a:t>Sidewalks and street</a:t>
              </a:r>
            </a:p>
          </p:txBody>
        </p:sp>
        <p:pic>
          <p:nvPicPr>
            <p:cNvPr id="4" name="Picture 3" descr="Log in | Sign Up Upload Clipar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7805" y="2146559"/>
              <a:ext cx="1538344" cy="535216"/>
            </a:xfrm>
            <a:prstGeom prst="rect">
              <a:avLst/>
            </a:prstGeom>
          </p:spPr>
        </p:pic>
      </p:grpSp>
    </p:spTree>
    <p:extLst>
      <p:ext uri="{BB962C8B-B14F-4D97-AF65-F5344CB8AC3E}">
        <p14:creationId xmlns:p14="http://schemas.microsoft.com/office/powerpoint/2010/main" val="4231867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rot="206240">
            <a:off x="1122817" y="303313"/>
            <a:ext cx="2385499" cy="153638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163566" y="656008"/>
            <a:ext cx="2304000" cy="830997"/>
          </a:xfrm>
          <a:prstGeom prst="rect">
            <a:avLst/>
          </a:prstGeom>
          <a:noFill/>
        </p:spPr>
        <p:txBody>
          <a:bodyPr wrap="square" rtlCol="0">
            <a:spAutoFit/>
          </a:bodyPr>
          <a:lstStyle/>
          <a:p>
            <a:pPr algn="ctr"/>
            <a:r>
              <a:rPr lang="en-US" sz="2400" b="1" dirty="0">
                <a:solidFill>
                  <a:schemeClr val="bg1"/>
                </a:solidFill>
              </a:rPr>
              <a:t>How did these get there?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486" y="2124082"/>
            <a:ext cx="822131" cy="1381733"/>
          </a:xfrm>
          <a:prstGeom prst="rect">
            <a:avLst/>
          </a:prstGeom>
        </p:spPr>
      </p:pic>
      <p:sp>
        <p:nvSpPr>
          <p:cNvPr id="13" name="TextBox 12"/>
          <p:cNvSpPr txBox="1"/>
          <p:nvPr/>
        </p:nvSpPr>
        <p:spPr>
          <a:xfrm>
            <a:off x="3467566" y="2814948"/>
            <a:ext cx="3899264" cy="1569660"/>
          </a:xfrm>
          <a:prstGeom prst="rect">
            <a:avLst/>
          </a:prstGeom>
          <a:noFill/>
        </p:spPr>
        <p:txBody>
          <a:bodyPr wrap="square" rtlCol="0">
            <a:spAutoFit/>
          </a:bodyPr>
          <a:lstStyle/>
          <a:p>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PLANS!</a:t>
            </a:r>
          </a:p>
        </p:txBody>
      </p:sp>
    </p:spTree>
    <p:extLst>
      <p:ext uri="{BB962C8B-B14F-4D97-AF65-F5344CB8AC3E}">
        <p14:creationId xmlns:p14="http://schemas.microsoft.com/office/powerpoint/2010/main" val="3705162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rot="206240">
            <a:off x="3067027" y="1848027"/>
            <a:ext cx="2385499" cy="1536389"/>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3107776" y="2200722"/>
            <a:ext cx="2304000" cy="830997"/>
          </a:xfrm>
          <a:prstGeom prst="rect">
            <a:avLst/>
          </a:prstGeom>
          <a:noFill/>
        </p:spPr>
        <p:txBody>
          <a:bodyPr wrap="square" rtlCol="0">
            <a:spAutoFit/>
          </a:bodyPr>
          <a:lstStyle/>
          <a:p>
            <a:pPr algn="ctr"/>
            <a:r>
              <a:rPr lang="en-US" sz="2400" b="1" dirty="0">
                <a:solidFill>
                  <a:schemeClr val="bg1"/>
                </a:solidFill>
              </a:rPr>
              <a:t>Who Makes These Plans?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142" y="3294749"/>
            <a:ext cx="1195071" cy="1804562"/>
          </a:xfrm>
          <a:prstGeom prst="rect">
            <a:avLst/>
          </a:prstGeom>
        </p:spPr>
      </p:pic>
    </p:spTree>
    <p:extLst>
      <p:ext uri="{BB962C8B-B14F-4D97-AF65-F5344CB8AC3E}">
        <p14:creationId xmlns:p14="http://schemas.microsoft.com/office/powerpoint/2010/main" val="682748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218"/>
            <a:ext cx="9144000" cy="56555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6" y="507004"/>
            <a:ext cx="9144000" cy="618134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8770" y="260892"/>
            <a:ext cx="633745" cy="693061"/>
          </a:xfrm>
          <a:prstGeom prst="rect">
            <a:avLst/>
          </a:prstGeom>
        </p:spPr>
      </p:pic>
      <p:sp>
        <p:nvSpPr>
          <p:cNvPr id="3" name="TextBox 2"/>
          <p:cNvSpPr txBox="1"/>
          <p:nvPr/>
        </p:nvSpPr>
        <p:spPr>
          <a:xfrm>
            <a:off x="6085643" y="665825"/>
            <a:ext cx="2068497" cy="707886"/>
          </a:xfrm>
          <a:prstGeom prst="rect">
            <a:avLst/>
          </a:prstGeom>
          <a:noFill/>
        </p:spPr>
        <p:txBody>
          <a:bodyPr wrap="square" rtlCol="0">
            <a:spAutoFit/>
          </a:bodyPr>
          <a:lstStyle/>
          <a:p>
            <a:r>
              <a:rPr lang="en-US" sz="4000" b="1" dirty="0">
                <a:latin typeface="Century Gothic" panose="020B0502020202020204" pitchFamily="34" charset="0"/>
              </a:rPr>
              <a:t>Federal</a:t>
            </a:r>
          </a:p>
        </p:txBody>
      </p:sp>
      <p:sp>
        <p:nvSpPr>
          <p:cNvPr id="6" name="TextBox 5"/>
          <p:cNvSpPr txBox="1"/>
          <p:nvPr/>
        </p:nvSpPr>
        <p:spPr>
          <a:xfrm>
            <a:off x="572609" y="4957975"/>
            <a:ext cx="2068497" cy="1200329"/>
          </a:xfrm>
          <a:prstGeom prst="rect">
            <a:avLst/>
          </a:prstGeom>
          <a:noFill/>
        </p:spPr>
        <p:txBody>
          <a:bodyPr wrap="square" rtlCol="0">
            <a:spAutoFit/>
          </a:bodyPr>
          <a:lstStyle/>
          <a:p>
            <a:pPr algn="ctr"/>
            <a:r>
              <a:rPr lang="en-US" sz="3600" b="1" dirty="0">
                <a:solidFill>
                  <a:schemeClr val="accent2">
                    <a:lumMod val="60000"/>
                    <a:lumOff val="40000"/>
                  </a:schemeClr>
                </a:solidFill>
                <a:latin typeface="Century Gothic" panose="020B0502020202020204" pitchFamily="34" charset="0"/>
              </a:rPr>
              <a:t>United States</a:t>
            </a:r>
          </a:p>
        </p:txBody>
      </p:sp>
    </p:spTree>
    <p:extLst>
      <p:ext uri="{BB962C8B-B14F-4D97-AF65-F5344CB8AC3E}">
        <p14:creationId xmlns:p14="http://schemas.microsoft.com/office/powerpoint/2010/main" val="1374105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3107" t="6160" r="1844" b="7093"/>
          <a:stretch/>
        </p:blipFill>
        <p:spPr>
          <a:xfrm>
            <a:off x="372862" y="887767"/>
            <a:ext cx="8691239" cy="5362114"/>
          </a:xfrm>
          <a:prstGeom prst="rect">
            <a:avLst/>
          </a:prstGeom>
        </p:spPr>
      </p:pic>
      <p:pic>
        <p:nvPicPr>
          <p:cNvPr id="3" name="Picture 2"/>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1349406" y="3364637"/>
            <a:ext cx="1624613" cy="1669002"/>
          </a:xfrm>
          <a:prstGeom prst="rect">
            <a:avLst/>
          </a:prstGeom>
        </p:spPr>
      </p:pic>
      <p:sp>
        <p:nvSpPr>
          <p:cNvPr id="4" name="TextBox 3"/>
          <p:cNvSpPr txBox="1"/>
          <p:nvPr/>
        </p:nvSpPr>
        <p:spPr>
          <a:xfrm>
            <a:off x="6085643" y="665825"/>
            <a:ext cx="2068497" cy="707886"/>
          </a:xfrm>
          <a:prstGeom prst="rect">
            <a:avLst/>
          </a:prstGeom>
          <a:noFill/>
        </p:spPr>
        <p:txBody>
          <a:bodyPr wrap="square" rtlCol="0">
            <a:spAutoFit/>
          </a:bodyPr>
          <a:lstStyle/>
          <a:p>
            <a:pPr algn="ctr"/>
            <a:r>
              <a:rPr lang="en-US" sz="4000" b="1" dirty="0">
                <a:latin typeface="Century Gothic" panose="020B0502020202020204" pitchFamily="34" charset="0"/>
              </a:rPr>
              <a:t>State</a:t>
            </a:r>
          </a:p>
        </p:txBody>
      </p:sp>
      <p:sp>
        <p:nvSpPr>
          <p:cNvPr id="5" name="TextBox 4"/>
          <p:cNvSpPr txBox="1"/>
          <p:nvPr/>
        </p:nvSpPr>
        <p:spPr>
          <a:xfrm>
            <a:off x="572609" y="4957975"/>
            <a:ext cx="2068497" cy="646331"/>
          </a:xfrm>
          <a:prstGeom prst="rect">
            <a:avLst/>
          </a:prstGeom>
          <a:noFill/>
        </p:spPr>
        <p:txBody>
          <a:bodyPr wrap="square" rtlCol="0">
            <a:spAutoFit/>
          </a:bodyPr>
          <a:lstStyle/>
          <a:p>
            <a:pPr algn="ctr"/>
            <a:r>
              <a:rPr lang="en-US" sz="3600" b="1" dirty="0">
                <a:solidFill>
                  <a:schemeClr val="accent2">
                    <a:lumMod val="60000"/>
                    <a:lumOff val="40000"/>
                  </a:schemeClr>
                </a:solidFill>
                <a:latin typeface="Century Gothic" panose="020B0502020202020204" pitchFamily="34" charset="0"/>
              </a:rPr>
              <a:t>Arizona</a:t>
            </a:r>
          </a:p>
        </p:txBody>
      </p:sp>
    </p:spTree>
    <p:extLst>
      <p:ext uri="{BB962C8B-B14F-4D97-AF65-F5344CB8AC3E}">
        <p14:creationId xmlns:p14="http://schemas.microsoft.com/office/powerpoint/2010/main" val="477552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2565" y="569712"/>
            <a:ext cx="2736888" cy="707886"/>
          </a:xfrm>
          <a:prstGeom prst="rect">
            <a:avLst/>
          </a:prstGeom>
          <a:noFill/>
        </p:spPr>
        <p:txBody>
          <a:bodyPr wrap="square" rtlCol="0">
            <a:spAutoFit/>
          </a:bodyPr>
          <a:lstStyle/>
          <a:p>
            <a:pPr algn="ctr"/>
            <a:r>
              <a:rPr lang="en-US" sz="4000" b="1" dirty="0">
                <a:latin typeface="Century Gothic" panose="020B0502020202020204" pitchFamily="34" charset="0"/>
              </a:rPr>
              <a:t>*Regional</a:t>
            </a:r>
          </a:p>
        </p:txBody>
      </p:sp>
      <p:sp>
        <p:nvSpPr>
          <p:cNvPr id="6" name="TextBox 5"/>
          <p:cNvSpPr txBox="1"/>
          <p:nvPr/>
        </p:nvSpPr>
        <p:spPr>
          <a:xfrm>
            <a:off x="-326876" y="5227676"/>
            <a:ext cx="2500418" cy="707886"/>
          </a:xfrm>
          <a:prstGeom prst="rect">
            <a:avLst/>
          </a:prstGeom>
          <a:noFill/>
        </p:spPr>
        <p:txBody>
          <a:bodyPr wrap="square" rtlCol="0">
            <a:spAutoFit/>
          </a:bodyPr>
          <a:lstStyle/>
          <a:p>
            <a:pPr algn="ctr"/>
            <a:r>
              <a:rPr lang="en-US" sz="4000" b="1" dirty="0">
                <a:latin typeface="Century Gothic" panose="020B0502020202020204" pitchFamily="34" charset="0"/>
              </a:rPr>
              <a:t>COGs</a:t>
            </a:r>
          </a:p>
        </p:txBody>
      </p:sp>
      <p:pic>
        <p:nvPicPr>
          <p:cNvPr id="2" name="Picture 2" descr="A map showing how Arizona countys are grouped into Councils of Govern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16" y="569712"/>
            <a:ext cx="4250178" cy="5365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49272" y="5227676"/>
            <a:ext cx="1806585" cy="707886"/>
          </a:xfrm>
          <a:prstGeom prst="rect">
            <a:avLst/>
          </a:prstGeom>
          <a:noFill/>
        </p:spPr>
        <p:txBody>
          <a:bodyPr wrap="square" rtlCol="0">
            <a:spAutoFit/>
          </a:bodyPr>
          <a:lstStyle/>
          <a:p>
            <a:pPr algn="ctr"/>
            <a:r>
              <a:rPr lang="en-US" sz="4000" b="1" dirty="0">
                <a:latin typeface="Century Gothic" panose="020B0502020202020204" pitchFamily="34" charset="0"/>
              </a:rPr>
              <a:t>MPOs</a:t>
            </a:r>
          </a:p>
        </p:txBody>
      </p:sp>
      <p:sp>
        <p:nvSpPr>
          <p:cNvPr id="7" name="Rectangle 6"/>
          <p:cNvSpPr/>
          <p:nvPr/>
        </p:nvSpPr>
        <p:spPr>
          <a:xfrm>
            <a:off x="4943382" y="1198784"/>
            <a:ext cx="4572000" cy="307777"/>
          </a:xfrm>
          <a:prstGeom prst="rect">
            <a:avLst/>
          </a:prstGeom>
        </p:spPr>
        <p:txBody>
          <a:bodyPr>
            <a:spAutoFit/>
          </a:bodyPr>
          <a:lstStyle/>
          <a:p>
            <a:r>
              <a:rPr lang="en-US" sz="1400" dirty="0">
                <a:solidFill>
                  <a:schemeClr val="bg1">
                    <a:lumMod val="50000"/>
                  </a:schemeClr>
                </a:solidFill>
                <a:latin typeface="+mj-lt"/>
              </a:rPr>
              <a:t>https://www.azmag.gov/archive/AZ-COGs/index.asp</a:t>
            </a:r>
          </a:p>
        </p:txBody>
      </p:sp>
      <p:pic>
        <p:nvPicPr>
          <p:cNvPr id="1028" name="Picture 4" descr="https://www.azmag.gov/archive/AZ-COGs/AZ_MPOs_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435" y="1891785"/>
            <a:ext cx="3414994" cy="37765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3155" y="6125722"/>
            <a:ext cx="2581600" cy="369332"/>
          </a:xfrm>
          <a:prstGeom prst="rect">
            <a:avLst/>
          </a:prstGeom>
          <a:noFill/>
        </p:spPr>
        <p:txBody>
          <a:bodyPr wrap="square" rtlCol="0">
            <a:spAutoFit/>
          </a:bodyPr>
          <a:lstStyle/>
          <a:p>
            <a:r>
              <a:rPr lang="en-US" i="1" dirty="0">
                <a:solidFill>
                  <a:schemeClr val="accent2">
                    <a:lumMod val="75000"/>
                  </a:schemeClr>
                </a:solidFill>
              </a:rPr>
              <a:t>Intercounty partnerships</a:t>
            </a:r>
          </a:p>
        </p:txBody>
      </p:sp>
      <p:sp>
        <p:nvSpPr>
          <p:cNvPr id="14" name="TextBox 13"/>
          <p:cNvSpPr txBox="1"/>
          <p:nvPr/>
        </p:nvSpPr>
        <p:spPr>
          <a:xfrm>
            <a:off x="4900435" y="6126292"/>
            <a:ext cx="4270082" cy="369332"/>
          </a:xfrm>
          <a:prstGeom prst="rect">
            <a:avLst/>
          </a:prstGeom>
          <a:noFill/>
        </p:spPr>
        <p:txBody>
          <a:bodyPr wrap="square" rtlCol="0">
            <a:spAutoFit/>
          </a:bodyPr>
          <a:lstStyle/>
          <a:p>
            <a:r>
              <a:rPr lang="en-US" i="1" dirty="0">
                <a:solidFill>
                  <a:schemeClr val="accent2">
                    <a:lumMod val="75000"/>
                  </a:schemeClr>
                </a:solidFill>
              </a:rPr>
              <a:t>Fed. Recognized urban areas (pop. 50,000+)</a:t>
            </a:r>
          </a:p>
        </p:txBody>
      </p:sp>
      <p:sp>
        <p:nvSpPr>
          <p:cNvPr id="9" name="Rectangle 8"/>
          <p:cNvSpPr/>
          <p:nvPr/>
        </p:nvSpPr>
        <p:spPr>
          <a:xfrm>
            <a:off x="4708090" y="5818515"/>
            <a:ext cx="4225837" cy="369332"/>
          </a:xfrm>
          <a:prstGeom prst="rect">
            <a:avLst/>
          </a:prstGeom>
        </p:spPr>
        <p:txBody>
          <a:bodyPr wrap="none">
            <a:spAutoFit/>
          </a:bodyPr>
          <a:lstStyle/>
          <a:p>
            <a:r>
              <a:rPr lang="en-US" b="1" dirty="0">
                <a:solidFill>
                  <a:schemeClr val="bg1">
                    <a:lumMod val="50000"/>
                  </a:schemeClr>
                </a:solidFill>
                <a:latin typeface="Century Gothic" panose="020B0502020202020204" pitchFamily="34" charset="0"/>
              </a:rPr>
              <a:t>Metropolitan Planning Organizations</a:t>
            </a:r>
            <a:endParaRPr lang="en-US" dirty="0">
              <a:solidFill>
                <a:schemeClr val="bg1">
                  <a:lumMod val="50000"/>
                </a:schemeClr>
              </a:solidFill>
            </a:endParaRPr>
          </a:p>
        </p:txBody>
      </p:sp>
      <p:sp>
        <p:nvSpPr>
          <p:cNvPr id="16" name="Rectangle 15"/>
          <p:cNvSpPr/>
          <p:nvPr/>
        </p:nvSpPr>
        <p:spPr>
          <a:xfrm>
            <a:off x="169489" y="5826107"/>
            <a:ext cx="2888932" cy="369332"/>
          </a:xfrm>
          <a:prstGeom prst="rect">
            <a:avLst/>
          </a:prstGeom>
        </p:spPr>
        <p:txBody>
          <a:bodyPr wrap="none">
            <a:spAutoFit/>
          </a:bodyPr>
          <a:lstStyle/>
          <a:p>
            <a:r>
              <a:rPr lang="en-US" b="1" dirty="0">
                <a:solidFill>
                  <a:schemeClr val="bg1">
                    <a:lumMod val="50000"/>
                  </a:schemeClr>
                </a:solidFill>
                <a:latin typeface="Century Gothic" panose="020B0502020202020204" pitchFamily="34" charset="0"/>
              </a:rPr>
              <a:t>Council of Governments</a:t>
            </a:r>
            <a:endParaRPr lang="en-US" dirty="0">
              <a:solidFill>
                <a:schemeClr val="bg1">
                  <a:lumMod val="50000"/>
                </a:schemeClr>
              </a:solidFill>
            </a:endParaRPr>
          </a:p>
        </p:txBody>
      </p:sp>
    </p:spTree>
    <p:extLst>
      <p:ext uri="{BB962C8B-B14F-4D97-AF65-F5344CB8AC3E}">
        <p14:creationId xmlns:p14="http://schemas.microsoft.com/office/powerpoint/2010/main" val="1982254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5643" y="665825"/>
            <a:ext cx="2068497" cy="707886"/>
          </a:xfrm>
          <a:prstGeom prst="rect">
            <a:avLst/>
          </a:prstGeom>
          <a:noFill/>
        </p:spPr>
        <p:txBody>
          <a:bodyPr wrap="square" rtlCol="0">
            <a:spAutoFit/>
          </a:bodyPr>
          <a:lstStyle/>
          <a:p>
            <a:pPr algn="ctr"/>
            <a:r>
              <a:rPr lang="en-US" sz="4000" b="1" dirty="0">
                <a:latin typeface="Century Gothic" panose="020B0502020202020204" pitchFamily="34" charset="0"/>
              </a:rPr>
              <a:t>County</a:t>
            </a:r>
          </a:p>
        </p:txBody>
      </p:sp>
      <p:sp>
        <p:nvSpPr>
          <p:cNvPr id="5" name="TextBox 4"/>
          <p:cNvSpPr txBox="1"/>
          <p:nvPr/>
        </p:nvSpPr>
        <p:spPr>
          <a:xfrm>
            <a:off x="307677" y="5432587"/>
            <a:ext cx="2854172" cy="646331"/>
          </a:xfrm>
          <a:prstGeom prst="rect">
            <a:avLst/>
          </a:prstGeom>
          <a:noFill/>
        </p:spPr>
        <p:txBody>
          <a:bodyPr wrap="square" rtlCol="0">
            <a:spAutoFit/>
          </a:bodyPr>
          <a:lstStyle/>
          <a:p>
            <a:pPr algn="ctr"/>
            <a:r>
              <a:rPr lang="en-US" sz="3600" b="1" dirty="0">
                <a:solidFill>
                  <a:schemeClr val="accent2">
                    <a:lumMod val="60000"/>
                    <a:lumOff val="40000"/>
                  </a:schemeClr>
                </a:solidFill>
                <a:latin typeface="Century Gothic" panose="020B0502020202020204" pitchFamily="34" charset="0"/>
              </a:rPr>
              <a:t>Coconino</a:t>
            </a:r>
          </a:p>
        </p:txBody>
      </p:sp>
      <p:grpSp>
        <p:nvGrpSpPr>
          <p:cNvPr id="3" name="Group 2"/>
          <p:cNvGrpSpPr/>
          <p:nvPr/>
        </p:nvGrpSpPr>
        <p:grpSpPr>
          <a:xfrm>
            <a:off x="5896464" y="2547147"/>
            <a:ext cx="2446853" cy="2885440"/>
            <a:chOff x="1098259" y="732351"/>
            <a:chExt cx="4727197" cy="5574525"/>
          </a:xfrm>
        </p:grpSpPr>
        <p:pic>
          <p:nvPicPr>
            <p:cNvPr id="6" name="Picture 2" descr="http://geology.com/county-map/arizona-county-ma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259" y="732351"/>
              <a:ext cx="4727197" cy="5574525"/>
            </a:xfrm>
            <a:prstGeom prst="rect">
              <a:avLst/>
            </a:prstGeom>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45903" y="744169"/>
              <a:ext cx="2498140" cy="2795539"/>
            </a:xfrm>
            <a:prstGeom prst="rect">
              <a:avLst/>
            </a:prstGeom>
          </p:spPr>
        </p:pic>
      </p:grpSp>
      <p:sp>
        <p:nvSpPr>
          <p:cNvPr id="9" name="Rectangle 8"/>
          <p:cNvSpPr/>
          <p:nvPr/>
        </p:nvSpPr>
        <p:spPr>
          <a:xfrm>
            <a:off x="5506720" y="5019040"/>
            <a:ext cx="822960" cy="537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01085" y="566639"/>
            <a:ext cx="4459090" cy="4989934"/>
            <a:chOff x="401085" y="566639"/>
            <a:chExt cx="4459090" cy="4989934"/>
          </a:xfrm>
        </p:grpSpPr>
        <p:pic>
          <p:nvPicPr>
            <p:cNvPr id="7" name="Picture 6"/>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1085" y="566639"/>
              <a:ext cx="4459090" cy="4989934"/>
            </a:xfrm>
            <a:prstGeom prst="rect">
              <a:avLst/>
            </a:prstGeom>
          </p:spPr>
        </p:pic>
        <p:grpSp>
          <p:nvGrpSpPr>
            <p:cNvPr id="10" name="Group 9"/>
            <p:cNvGrpSpPr/>
            <p:nvPr/>
          </p:nvGrpSpPr>
          <p:grpSpPr>
            <a:xfrm>
              <a:off x="2642787" y="2440335"/>
              <a:ext cx="739490" cy="85786"/>
              <a:chOff x="2642787" y="2440335"/>
              <a:chExt cx="739490" cy="85786"/>
            </a:xfrm>
          </p:grpSpPr>
          <p:sp>
            <p:nvSpPr>
              <p:cNvPr id="11" name="Oval 10"/>
              <p:cNvSpPr/>
              <p:nvPr/>
            </p:nvSpPr>
            <p:spPr>
              <a:xfrm flipV="1">
                <a:off x="2642787" y="2440335"/>
                <a:ext cx="80039" cy="85786"/>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flipV="1">
                <a:off x="2873136" y="2445549"/>
                <a:ext cx="75174" cy="80572"/>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flipV="1">
                <a:off x="3307103" y="2440335"/>
                <a:ext cx="75174" cy="80572"/>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970570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5581" y="665825"/>
            <a:ext cx="2898559" cy="707886"/>
          </a:xfrm>
          <a:prstGeom prst="rect">
            <a:avLst/>
          </a:prstGeom>
          <a:noFill/>
        </p:spPr>
        <p:txBody>
          <a:bodyPr wrap="square" rtlCol="0">
            <a:spAutoFit/>
          </a:bodyPr>
          <a:lstStyle/>
          <a:p>
            <a:pPr algn="ctr"/>
            <a:r>
              <a:rPr lang="en-US" sz="4000" b="1" dirty="0">
                <a:latin typeface="Century Gothic" panose="020B0502020202020204" pitchFamily="34" charset="0"/>
              </a:rPr>
              <a:t>Municipal</a:t>
            </a:r>
          </a:p>
        </p:txBody>
      </p:sp>
      <p:sp>
        <p:nvSpPr>
          <p:cNvPr id="5" name="TextBox 4"/>
          <p:cNvSpPr txBox="1"/>
          <p:nvPr/>
        </p:nvSpPr>
        <p:spPr>
          <a:xfrm>
            <a:off x="298799" y="4826582"/>
            <a:ext cx="2854172" cy="1200329"/>
          </a:xfrm>
          <a:prstGeom prst="rect">
            <a:avLst/>
          </a:prstGeom>
          <a:noFill/>
        </p:spPr>
        <p:txBody>
          <a:bodyPr wrap="square" rtlCol="0">
            <a:spAutoFit/>
          </a:bodyPr>
          <a:lstStyle/>
          <a:p>
            <a:pPr algn="ctr"/>
            <a:r>
              <a:rPr lang="en-US" sz="3600" b="1" dirty="0">
                <a:solidFill>
                  <a:schemeClr val="accent2">
                    <a:lumMod val="60000"/>
                    <a:lumOff val="40000"/>
                  </a:schemeClr>
                </a:solidFill>
                <a:latin typeface="Century Gothic" panose="020B0502020202020204" pitchFamily="34" charset="0"/>
              </a:rPr>
              <a:t>Cities and Towns</a:t>
            </a:r>
          </a:p>
        </p:txBody>
      </p:sp>
      <p:pic>
        <p:nvPicPr>
          <p:cNvPr id="3" name="Picture 2"/>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96260" y="593273"/>
            <a:ext cx="89389" cy="223474"/>
          </a:xfrm>
          <a:prstGeom prst="rect">
            <a:avLst/>
          </a:prstGeom>
        </p:spPr>
      </p:pic>
      <p:pic>
        <p:nvPicPr>
          <p:cNvPr id="6" name="Picture 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896960" y="3373515"/>
            <a:ext cx="862142" cy="630768"/>
          </a:xfrm>
          <a:prstGeom prst="rect">
            <a:avLst/>
          </a:prstGeom>
        </p:spPr>
      </p:pic>
      <p:pic>
        <p:nvPicPr>
          <p:cNvPr id="8" name="Picture 7"/>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81096" y="4223451"/>
            <a:ext cx="671875" cy="570312"/>
          </a:xfrm>
          <a:prstGeom prst="rect">
            <a:avLst/>
          </a:prstGeom>
        </p:spPr>
      </p:pic>
      <p:grpSp>
        <p:nvGrpSpPr>
          <p:cNvPr id="2" name="Group 1"/>
          <p:cNvGrpSpPr/>
          <p:nvPr/>
        </p:nvGrpSpPr>
        <p:grpSpPr>
          <a:xfrm>
            <a:off x="401085" y="566639"/>
            <a:ext cx="4459090" cy="4989934"/>
            <a:chOff x="401085" y="566639"/>
            <a:chExt cx="4459090" cy="4989934"/>
          </a:xfrm>
        </p:grpSpPr>
        <p:pic>
          <p:nvPicPr>
            <p:cNvPr id="7" name="Picture 6"/>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1085" y="566639"/>
              <a:ext cx="4459090" cy="4989934"/>
            </a:xfrm>
            <a:prstGeom prst="rect">
              <a:avLst/>
            </a:prstGeom>
          </p:spPr>
        </p:pic>
        <p:grpSp>
          <p:nvGrpSpPr>
            <p:cNvPr id="9" name="Group 8"/>
            <p:cNvGrpSpPr/>
            <p:nvPr/>
          </p:nvGrpSpPr>
          <p:grpSpPr>
            <a:xfrm>
              <a:off x="2642787" y="2440335"/>
              <a:ext cx="739490" cy="85786"/>
              <a:chOff x="2642787" y="2440335"/>
              <a:chExt cx="739490" cy="85786"/>
            </a:xfrm>
          </p:grpSpPr>
          <p:sp>
            <p:nvSpPr>
              <p:cNvPr id="10" name="Oval 9"/>
              <p:cNvSpPr/>
              <p:nvPr/>
            </p:nvSpPr>
            <p:spPr>
              <a:xfrm flipV="1">
                <a:off x="2642787" y="2440335"/>
                <a:ext cx="80039" cy="85786"/>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flipV="1">
                <a:off x="2873136" y="2445549"/>
                <a:ext cx="75174" cy="80572"/>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flipV="1">
                <a:off x="3307103" y="2440335"/>
                <a:ext cx="75174" cy="80572"/>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32377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2867" y="525687"/>
            <a:ext cx="2958153" cy="2605016"/>
            <a:chOff x="8096508" y="-101337"/>
            <a:chExt cx="3944204" cy="3473355"/>
          </a:xfrm>
        </p:grpSpPr>
        <p:sp>
          <p:nvSpPr>
            <p:cNvPr id="26" name="Rectangle 25"/>
            <p:cNvSpPr/>
            <p:nvPr/>
          </p:nvSpPr>
          <p:spPr>
            <a:xfrm>
              <a:off x="8096508" y="-101337"/>
              <a:ext cx="3944204" cy="34733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26"/>
            <p:cNvGrpSpPr/>
            <p:nvPr/>
          </p:nvGrpSpPr>
          <p:grpSpPr>
            <a:xfrm>
              <a:off x="8180331" y="109390"/>
              <a:ext cx="2931968" cy="2632219"/>
              <a:chOff x="4094295" y="2365604"/>
              <a:chExt cx="2931968" cy="2632219"/>
            </a:xfrm>
          </p:grpSpPr>
          <p:sp>
            <p:nvSpPr>
              <p:cNvPr id="32" name="TextBox 31"/>
              <p:cNvSpPr txBox="1"/>
              <p:nvPr/>
            </p:nvSpPr>
            <p:spPr>
              <a:xfrm>
                <a:off x="4094295" y="4597714"/>
                <a:ext cx="2931968" cy="400109"/>
              </a:xfrm>
              <a:prstGeom prst="rect">
                <a:avLst/>
              </a:prstGeom>
              <a:solidFill>
                <a:schemeClr val="bg2">
                  <a:lumMod val="90000"/>
                </a:schemeClr>
              </a:solidFill>
              <a:ln>
                <a:noFill/>
              </a:ln>
            </p:spPr>
            <p:txBody>
              <a:bodyPr wrap="square" rtlCol="0">
                <a:spAutoFit/>
              </a:bodyPr>
              <a:lstStyle/>
              <a:p>
                <a:pPr algn="ctr"/>
                <a:r>
                  <a:rPr lang="en-US" sz="1350" b="1" dirty="0"/>
                  <a:t>Christiane Quintans</a:t>
                </a:r>
              </a:p>
            </p:txBody>
          </p:sp>
          <p:sp>
            <p:nvSpPr>
              <p:cNvPr id="33" name="TextBox 32"/>
              <p:cNvSpPr txBox="1"/>
              <p:nvPr/>
            </p:nvSpPr>
            <p:spPr>
              <a:xfrm>
                <a:off x="5223978" y="2365604"/>
                <a:ext cx="1517195" cy="400109"/>
              </a:xfrm>
              <a:prstGeom prst="rect">
                <a:avLst/>
              </a:prstGeom>
              <a:noFill/>
              <a:ln>
                <a:noFill/>
              </a:ln>
            </p:spPr>
            <p:txBody>
              <a:bodyPr wrap="square" rtlCol="0">
                <a:spAutoFit/>
              </a:bodyPr>
              <a:lstStyle/>
              <a:p>
                <a:r>
                  <a:rPr lang="en-US" sz="1350" b="1" dirty="0"/>
                  <a:t>Moderators:</a:t>
                </a:r>
                <a:endParaRPr lang="en-US" sz="1350" dirty="0"/>
              </a:p>
            </p:txBody>
          </p:sp>
        </p:grpSp>
        <p:grpSp>
          <p:nvGrpSpPr>
            <p:cNvPr id="28" name="Group 27"/>
            <p:cNvGrpSpPr/>
            <p:nvPr/>
          </p:nvGrpSpPr>
          <p:grpSpPr>
            <a:xfrm>
              <a:off x="8180331" y="734307"/>
              <a:ext cx="2959452" cy="1218351"/>
              <a:chOff x="3875913" y="3512890"/>
              <a:chExt cx="2959452" cy="1218351"/>
            </a:xfrm>
          </p:grpSpPr>
          <p:sp>
            <p:nvSpPr>
              <p:cNvPr id="30" name="TextBox 29"/>
              <p:cNvSpPr txBox="1"/>
              <p:nvPr/>
            </p:nvSpPr>
            <p:spPr>
              <a:xfrm>
                <a:off x="3875913" y="3512890"/>
                <a:ext cx="2959452" cy="400109"/>
              </a:xfrm>
              <a:prstGeom prst="rect">
                <a:avLst/>
              </a:prstGeom>
              <a:solidFill>
                <a:schemeClr val="bg2">
                  <a:lumMod val="90000"/>
                </a:schemeClr>
              </a:solidFill>
              <a:ln>
                <a:noFill/>
              </a:ln>
            </p:spPr>
            <p:txBody>
              <a:bodyPr wrap="square" rtlCol="0">
                <a:spAutoFit/>
              </a:bodyPr>
              <a:lstStyle/>
              <a:p>
                <a:pPr algn="ctr"/>
                <a:r>
                  <a:rPr lang="en-US" sz="1350" b="1" dirty="0"/>
                  <a:t>Stephanie </a:t>
                </a:r>
                <a:r>
                  <a:rPr lang="en-US" sz="1350" b="1" dirty="0"/>
                  <a:t>Martinez</a:t>
                </a:r>
                <a:endParaRPr lang="en-US" sz="1350" b="1" dirty="0"/>
              </a:p>
            </p:txBody>
          </p:sp>
          <p:sp>
            <p:nvSpPr>
              <p:cNvPr id="46" name="TextBox 45"/>
              <p:cNvSpPr txBox="1"/>
              <p:nvPr/>
            </p:nvSpPr>
            <p:spPr>
              <a:xfrm>
                <a:off x="3875913" y="4316001"/>
                <a:ext cx="2945708" cy="415240"/>
              </a:xfrm>
              <a:prstGeom prst="rect">
                <a:avLst/>
              </a:prstGeom>
              <a:solidFill>
                <a:schemeClr val="bg2">
                  <a:lumMod val="90000"/>
                </a:schemeClr>
              </a:solidFill>
              <a:ln>
                <a:noFill/>
              </a:ln>
            </p:spPr>
            <p:txBody>
              <a:bodyPr wrap="square" rtlCol="0">
                <a:spAutoFit/>
              </a:bodyPr>
              <a:lstStyle/>
              <a:p>
                <a:pPr algn="ctr"/>
                <a:r>
                  <a:rPr lang="en-US" sz="1350" b="1" dirty="0"/>
                  <a:t>Leslie </a:t>
                </a:r>
                <a:r>
                  <a:rPr lang="en-US" sz="1350" b="1" dirty="0" err="1"/>
                  <a:t>Dornfeld</a:t>
                </a:r>
                <a:endParaRPr lang="en-US" sz="1350" b="1" dirty="0"/>
              </a:p>
            </p:txBody>
          </p:sp>
        </p:grpSp>
      </p:grpSp>
      <p:sp>
        <p:nvSpPr>
          <p:cNvPr id="34" name="TextBox 33"/>
          <p:cNvSpPr txBox="1"/>
          <p:nvPr/>
        </p:nvSpPr>
        <p:spPr>
          <a:xfrm>
            <a:off x="601507" y="3690565"/>
            <a:ext cx="1670818" cy="1131079"/>
          </a:xfrm>
          <a:prstGeom prst="rect">
            <a:avLst/>
          </a:prstGeom>
          <a:noFill/>
          <a:ln>
            <a:solidFill>
              <a:schemeClr val="bg1">
                <a:lumMod val="75000"/>
              </a:schemeClr>
            </a:solidFill>
          </a:ln>
        </p:spPr>
        <p:txBody>
          <a:bodyPr wrap="square" rtlCol="0">
            <a:spAutoFit/>
          </a:bodyPr>
          <a:lstStyle/>
          <a:p>
            <a:pPr marL="214313" indent="-214313">
              <a:buFont typeface="Arial" panose="020B0604020202020204" pitchFamily="34" charset="0"/>
              <a:buChar char="•"/>
            </a:pPr>
            <a:r>
              <a:rPr lang="en-US" sz="1350" dirty="0"/>
              <a:t>5 Min. Introduction</a:t>
            </a:r>
          </a:p>
          <a:p>
            <a:pPr marL="214313" indent="-214313">
              <a:buFont typeface="Arial" panose="020B0604020202020204" pitchFamily="34" charset="0"/>
              <a:buChar char="•"/>
            </a:pPr>
            <a:r>
              <a:rPr lang="en-US" sz="1350" dirty="0"/>
              <a:t>Webinar 1 – 40m</a:t>
            </a:r>
          </a:p>
          <a:p>
            <a:pPr marL="214313" indent="-214313">
              <a:buFont typeface="Arial" panose="020B0604020202020204" pitchFamily="34" charset="0"/>
              <a:buChar char="•"/>
            </a:pPr>
            <a:r>
              <a:rPr lang="en-US" sz="1350" dirty="0"/>
              <a:t>Q&amp;A- 20 min</a:t>
            </a:r>
          </a:p>
          <a:p>
            <a:pPr marL="214313" indent="-214313">
              <a:buFont typeface="Arial" panose="020B0604020202020204" pitchFamily="34" charset="0"/>
              <a:buChar char="•"/>
            </a:pPr>
            <a:r>
              <a:rPr lang="en-US" sz="1350" dirty="0"/>
              <a:t>Posted Online</a:t>
            </a:r>
          </a:p>
        </p:txBody>
      </p:sp>
      <p:grpSp>
        <p:nvGrpSpPr>
          <p:cNvPr id="36" name="Group 35"/>
          <p:cNvGrpSpPr/>
          <p:nvPr/>
        </p:nvGrpSpPr>
        <p:grpSpPr>
          <a:xfrm>
            <a:off x="960086" y="4948591"/>
            <a:ext cx="953661" cy="1269758"/>
            <a:chOff x="10582814" y="4213128"/>
            <a:chExt cx="1271548" cy="1693011"/>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209" y="4213128"/>
              <a:ext cx="1258153" cy="805218"/>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2814" y="5407190"/>
              <a:ext cx="1271548" cy="498949"/>
            </a:xfrm>
            <a:prstGeom prst="rect">
              <a:avLst/>
            </a:prstGeom>
          </p:spPr>
        </p:pic>
      </p:grpSp>
      <p:sp>
        <p:nvSpPr>
          <p:cNvPr id="35" name="Oval 34"/>
          <p:cNvSpPr/>
          <p:nvPr/>
        </p:nvSpPr>
        <p:spPr>
          <a:xfrm>
            <a:off x="3851910" y="4175687"/>
            <a:ext cx="1562237" cy="1562237"/>
          </a:xfrm>
          <a:prstGeom prst="ellipse">
            <a:avLst/>
          </a:prstGeom>
          <a:blipFill>
            <a:blip r:embed="rId5">
              <a:duotone>
                <a:prstClr val="black"/>
                <a:srgbClr val="D9C3A5">
                  <a:tint val="50000"/>
                  <a:satMod val="180000"/>
                </a:srgb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3849988" y="2756621"/>
            <a:ext cx="1562237" cy="1562237"/>
          </a:xfrm>
          <a:prstGeom prst="ellipse">
            <a:avLst/>
          </a:prstGeom>
          <a:blipFill>
            <a:blip r:embed="rId6">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p:cNvSpPr/>
          <p:nvPr/>
        </p:nvSpPr>
        <p:spPr>
          <a:xfrm>
            <a:off x="3857974" y="1292969"/>
            <a:ext cx="1562237" cy="1562237"/>
          </a:xfrm>
          <a:prstGeom prst="ellipse">
            <a:avLst/>
          </a:prstGeom>
          <a:blipFill>
            <a:blip r:embed="rId7">
              <a:duotone>
                <a:prstClr val="black"/>
                <a:schemeClr val="accent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itle 1"/>
          <p:cNvSpPr txBox="1">
            <a:spLocks/>
          </p:cNvSpPr>
          <p:nvPr/>
        </p:nvSpPr>
        <p:spPr>
          <a:xfrm>
            <a:off x="5537589" y="780573"/>
            <a:ext cx="2421398" cy="531587"/>
          </a:xfrm>
          <a:prstGeom prst="rect">
            <a:avLst/>
          </a:prstGeom>
          <a:noFill/>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accent2"/>
                </a:solidFill>
                <a:latin typeface="Adobe Gothic Std B" panose="020B0800000000000000" pitchFamily="34" charset="-128"/>
                <a:ea typeface="Adobe Gothic Std B" panose="020B0800000000000000" pitchFamily="34" charset="-128"/>
              </a:rPr>
              <a:t>Agenda Items</a:t>
            </a:r>
          </a:p>
        </p:txBody>
      </p:sp>
      <p:sp>
        <p:nvSpPr>
          <p:cNvPr id="53" name="Oval 52"/>
          <p:cNvSpPr/>
          <p:nvPr/>
        </p:nvSpPr>
        <p:spPr>
          <a:xfrm>
            <a:off x="3857783" y="1280880"/>
            <a:ext cx="1562237" cy="1562237"/>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p:nvPr/>
        </p:nvSpPr>
        <p:spPr>
          <a:xfrm>
            <a:off x="3849414" y="2753104"/>
            <a:ext cx="1562237" cy="1562237"/>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p:cNvSpPr/>
          <p:nvPr/>
        </p:nvSpPr>
        <p:spPr>
          <a:xfrm>
            <a:off x="3857783" y="4172170"/>
            <a:ext cx="1562237" cy="156223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p:cNvSpPr txBox="1"/>
          <p:nvPr/>
        </p:nvSpPr>
        <p:spPr>
          <a:xfrm>
            <a:off x="5500148" y="1828195"/>
            <a:ext cx="2960360" cy="300082"/>
          </a:xfrm>
          <a:prstGeom prst="rect">
            <a:avLst/>
          </a:prstGeom>
          <a:noFill/>
          <a:ln>
            <a:noFill/>
          </a:ln>
        </p:spPr>
        <p:txBody>
          <a:bodyPr wrap="square" rtlCol="0">
            <a:spAutoFit/>
          </a:bodyPr>
          <a:lstStyle/>
          <a:p>
            <a:pPr algn="ctr"/>
            <a:r>
              <a:rPr lang="en-US" sz="1350" b="1" dirty="0"/>
              <a:t>What Creates Our Built Environment? </a:t>
            </a:r>
          </a:p>
        </p:txBody>
      </p:sp>
      <p:sp>
        <p:nvSpPr>
          <p:cNvPr id="57" name="TextBox 56"/>
          <p:cNvSpPr txBox="1"/>
          <p:nvPr/>
        </p:nvSpPr>
        <p:spPr>
          <a:xfrm>
            <a:off x="5537588" y="3367574"/>
            <a:ext cx="2960360" cy="507831"/>
          </a:xfrm>
          <a:prstGeom prst="rect">
            <a:avLst/>
          </a:prstGeom>
          <a:noFill/>
          <a:ln>
            <a:noFill/>
          </a:ln>
        </p:spPr>
        <p:txBody>
          <a:bodyPr wrap="square" rtlCol="0">
            <a:spAutoFit/>
          </a:bodyPr>
          <a:lstStyle/>
          <a:p>
            <a:pPr algn="ctr"/>
            <a:r>
              <a:rPr lang="en-US" sz="1350" b="1" dirty="0"/>
              <a:t>How to Become a Change Agent for Healthier Environments</a:t>
            </a:r>
          </a:p>
        </p:txBody>
      </p:sp>
      <p:sp>
        <p:nvSpPr>
          <p:cNvPr id="58" name="TextBox 57"/>
          <p:cNvSpPr txBox="1"/>
          <p:nvPr/>
        </p:nvSpPr>
        <p:spPr>
          <a:xfrm>
            <a:off x="5500148" y="4789672"/>
            <a:ext cx="2960360" cy="300082"/>
          </a:xfrm>
          <a:prstGeom prst="rect">
            <a:avLst/>
          </a:prstGeom>
          <a:noFill/>
          <a:ln>
            <a:noFill/>
          </a:ln>
        </p:spPr>
        <p:txBody>
          <a:bodyPr wrap="square" rtlCol="0">
            <a:spAutoFit/>
          </a:bodyPr>
          <a:lstStyle/>
          <a:p>
            <a:pPr algn="ctr"/>
            <a:r>
              <a:rPr lang="en-US" sz="1350" b="1" dirty="0"/>
              <a:t>Who Can You Enlist to Help? </a:t>
            </a:r>
          </a:p>
        </p:txBody>
      </p:sp>
      <p:cxnSp>
        <p:nvCxnSpPr>
          <p:cNvPr id="59" name="Straight Connector 58"/>
          <p:cNvCxnSpPr/>
          <p:nvPr/>
        </p:nvCxnSpPr>
        <p:spPr>
          <a:xfrm>
            <a:off x="3187327" y="288031"/>
            <a:ext cx="0" cy="6051884"/>
          </a:xfrm>
          <a:prstGeom prst="line">
            <a:avLst/>
          </a:prstGeom>
          <a:ln w="28575">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500148" y="1515415"/>
            <a:ext cx="2960360" cy="300082"/>
          </a:xfrm>
          <a:prstGeom prst="rect">
            <a:avLst/>
          </a:prstGeom>
          <a:noFill/>
          <a:ln>
            <a:noFill/>
          </a:ln>
        </p:spPr>
        <p:txBody>
          <a:bodyPr wrap="square" rtlCol="0">
            <a:spAutoFit/>
          </a:bodyPr>
          <a:lstStyle/>
          <a:p>
            <a:pPr algn="ctr"/>
            <a:r>
              <a:rPr lang="en-US" sz="1350" b="1" dirty="0">
                <a:solidFill>
                  <a:schemeClr val="accent6">
                    <a:lumMod val="50000"/>
                  </a:schemeClr>
                </a:solidFill>
              </a:rPr>
              <a:t>Webinar 1</a:t>
            </a:r>
          </a:p>
        </p:txBody>
      </p:sp>
      <p:sp>
        <p:nvSpPr>
          <p:cNvPr id="61" name="TextBox 60"/>
          <p:cNvSpPr txBox="1"/>
          <p:nvPr/>
        </p:nvSpPr>
        <p:spPr>
          <a:xfrm>
            <a:off x="5475302" y="3070777"/>
            <a:ext cx="2960360" cy="300082"/>
          </a:xfrm>
          <a:prstGeom prst="rect">
            <a:avLst/>
          </a:prstGeom>
          <a:noFill/>
          <a:ln>
            <a:noFill/>
          </a:ln>
        </p:spPr>
        <p:txBody>
          <a:bodyPr wrap="square" rtlCol="0">
            <a:spAutoFit/>
          </a:bodyPr>
          <a:lstStyle/>
          <a:p>
            <a:pPr algn="ctr"/>
            <a:r>
              <a:rPr lang="en-US" sz="1350" b="1" dirty="0">
                <a:solidFill>
                  <a:schemeClr val="accent6">
                    <a:lumMod val="50000"/>
                  </a:schemeClr>
                </a:solidFill>
              </a:rPr>
              <a:t>Webinar 2</a:t>
            </a:r>
          </a:p>
        </p:txBody>
      </p:sp>
      <p:sp>
        <p:nvSpPr>
          <p:cNvPr id="62" name="TextBox 61"/>
          <p:cNvSpPr txBox="1"/>
          <p:nvPr/>
        </p:nvSpPr>
        <p:spPr>
          <a:xfrm>
            <a:off x="5463532" y="4514356"/>
            <a:ext cx="2960360" cy="300082"/>
          </a:xfrm>
          <a:prstGeom prst="rect">
            <a:avLst/>
          </a:prstGeom>
          <a:noFill/>
          <a:ln>
            <a:noFill/>
          </a:ln>
        </p:spPr>
        <p:txBody>
          <a:bodyPr wrap="square" rtlCol="0">
            <a:spAutoFit/>
          </a:bodyPr>
          <a:lstStyle/>
          <a:p>
            <a:pPr algn="ctr"/>
            <a:r>
              <a:rPr lang="en-US" sz="1350" b="1" dirty="0">
                <a:solidFill>
                  <a:schemeClr val="accent6">
                    <a:lumMod val="50000"/>
                  </a:schemeClr>
                </a:solidFill>
              </a:rPr>
              <a:t>Webinar 3</a:t>
            </a:r>
          </a:p>
        </p:txBody>
      </p:sp>
    </p:spTree>
    <p:extLst>
      <p:ext uri="{BB962C8B-B14F-4D97-AF65-F5344CB8AC3E}">
        <p14:creationId xmlns:p14="http://schemas.microsoft.com/office/powerpoint/2010/main" val="2561028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1085" y="566639"/>
            <a:ext cx="4459090" cy="4989934"/>
            <a:chOff x="401085" y="566639"/>
            <a:chExt cx="4459090" cy="4989934"/>
          </a:xfrm>
        </p:grpSpPr>
        <p:pic>
          <p:nvPicPr>
            <p:cNvPr id="7" name="Picture 6"/>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1085" y="566639"/>
              <a:ext cx="4459090" cy="4989934"/>
            </a:xfrm>
            <a:prstGeom prst="rect">
              <a:avLst/>
            </a:prstGeom>
          </p:spPr>
        </p:pic>
        <p:grpSp>
          <p:nvGrpSpPr>
            <p:cNvPr id="11" name="Group 10"/>
            <p:cNvGrpSpPr/>
            <p:nvPr/>
          </p:nvGrpSpPr>
          <p:grpSpPr>
            <a:xfrm>
              <a:off x="2642787" y="2440335"/>
              <a:ext cx="739490" cy="85786"/>
              <a:chOff x="2642787" y="2440335"/>
              <a:chExt cx="739490" cy="85786"/>
            </a:xfrm>
          </p:grpSpPr>
          <p:sp>
            <p:nvSpPr>
              <p:cNvPr id="2" name="Oval 1"/>
              <p:cNvSpPr/>
              <p:nvPr/>
            </p:nvSpPr>
            <p:spPr>
              <a:xfrm flipV="1">
                <a:off x="2642787" y="2440335"/>
                <a:ext cx="80039" cy="85786"/>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flipV="1">
                <a:off x="2873136" y="2445549"/>
                <a:ext cx="75174" cy="80572"/>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flipV="1">
                <a:off x="3307103" y="2440335"/>
                <a:ext cx="75174" cy="80572"/>
              </a:xfrm>
              <a:prstGeom prst="ellipse">
                <a:avLst/>
              </a:prstGeom>
              <a:solidFill>
                <a:srgbClr val="6F9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Box 3"/>
          <p:cNvSpPr txBox="1"/>
          <p:nvPr/>
        </p:nvSpPr>
        <p:spPr>
          <a:xfrm>
            <a:off x="5255581" y="665825"/>
            <a:ext cx="2898559" cy="707886"/>
          </a:xfrm>
          <a:prstGeom prst="rect">
            <a:avLst/>
          </a:prstGeom>
          <a:noFill/>
        </p:spPr>
        <p:txBody>
          <a:bodyPr wrap="square" rtlCol="0">
            <a:spAutoFit/>
          </a:bodyPr>
          <a:lstStyle/>
          <a:p>
            <a:pPr algn="ctr"/>
            <a:r>
              <a:rPr lang="en-US" sz="4000" b="1" dirty="0">
                <a:latin typeface="Century Gothic" panose="020B0502020202020204" pitchFamily="34" charset="0"/>
              </a:rPr>
              <a:t>Municipal</a:t>
            </a:r>
          </a:p>
        </p:txBody>
      </p:sp>
      <p:sp>
        <p:nvSpPr>
          <p:cNvPr id="5" name="TextBox 4"/>
          <p:cNvSpPr txBox="1"/>
          <p:nvPr/>
        </p:nvSpPr>
        <p:spPr>
          <a:xfrm>
            <a:off x="388113" y="4347805"/>
            <a:ext cx="1885966" cy="646331"/>
          </a:xfrm>
          <a:prstGeom prst="rect">
            <a:avLst/>
          </a:prstGeom>
          <a:noFill/>
        </p:spPr>
        <p:txBody>
          <a:bodyPr wrap="square" rtlCol="0">
            <a:spAutoFit/>
          </a:bodyPr>
          <a:lstStyle/>
          <a:p>
            <a:pPr algn="ctr"/>
            <a:r>
              <a:rPr lang="en-US" sz="3600" b="1" dirty="0">
                <a:solidFill>
                  <a:schemeClr val="accent2">
                    <a:lumMod val="40000"/>
                    <a:lumOff val="60000"/>
                  </a:schemeClr>
                </a:solidFill>
                <a:latin typeface="Century Gothic" panose="020B0502020202020204" pitchFamily="34" charset="0"/>
              </a:rPr>
              <a:t>(Cities)</a:t>
            </a:r>
          </a:p>
        </p:txBody>
      </p:sp>
      <p:pic>
        <p:nvPicPr>
          <p:cNvPr id="3" name="Picture 2"/>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96260" y="593273"/>
            <a:ext cx="89389" cy="223474"/>
          </a:xfrm>
          <a:prstGeom prst="rect">
            <a:avLst/>
          </a:prstGeom>
        </p:spPr>
      </p:pic>
      <p:pic>
        <p:nvPicPr>
          <p:cNvPr id="6" name="Picture 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2896960" y="3373515"/>
            <a:ext cx="862142" cy="630768"/>
          </a:xfrm>
          <a:prstGeom prst="rect">
            <a:avLst/>
          </a:prstGeom>
        </p:spPr>
      </p:pic>
      <p:pic>
        <p:nvPicPr>
          <p:cNvPr id="8" name="Picture 7"/>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81096" y="4223451"/>
            <a:ext cx="671875" cy="570312"/>
          </a:xfrm>
          <a:prstGeom prst="rect">
            <a:avLst/>
          </a:prstGeom>
        </p:spPr>
      </p:pic>
      <p:grpSp>
        <p:nvGrpSpPr>
          <p:cNvPr id="17" name="Group 16"/>
          <p:cNvGrpSpPr/>
          <p:nvPr/>
        </p:nvGrpSpPr>
        <p:grpSpPr>
          <a:xfrm>
            <a:off x="3606258" y="2911850"/>
            <a:ext cx="2097768" cy="626156"/>
            <a:chOff x="3606258" y="2911850"/>
            <a:chExt cx="2097768" cy="626156"/>
          </a:xfrm>
        </p:grpSpPr>
        <p:cxnSp>
          <p:nvCxnSpPr>
            <p:cNvPr id="12" name="Straight Arrow Connector 11"/>
            <p:cNvCxnSpPr/>
            <p:nvPr/>
          </p:nvCxnSpPr>
          <p:spPr>
            <a:xfrm flipH="1">
              <a:off x="3606258" y="3209021"/>
              <a:ext cx="652039" cy="32898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05453" y="2911850"/>
              <a:ext cx="159857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solidFill>
                    <a:schemeClr val="accent4"/>
                  </a:solidFill>
                  <a:latin typeface="Century Gothic" panose="020B0502020202020204" pitchFamily="34" charset="0"/>
                </a:rPr>
                <a:t>Flagstaff</a:t>
              </a:r>
            </a:p>
          </p:txBody>
        </p:sp>
      </p:grpSp>
      <p:grpSp>
        <p:nvGrpSpPr>
          <p:cNvPr id="16" name="Group 15"/>
          <p:cNvGrpSpPr/>
          <p:nvPr/>
        </p:nvGrpSpPr>
        <p:grpSpPr>
          <a:xfrm>
            <a:off x="1032057" y="3142682"/>
            <a:ext cx="1916252" cy="1099170"/>
            <a:chOff x="1032057" y="3142682"/>
            <a:chExt cx="1916252" cy="1099170"/>
          </a:xfrm>
        </p:grpSpPr>
        <p:cxnSp>
          <p:nvCxnSpPr>
            <p:cNvPr id="14" name="Straight Arrow Connector 13"/>
            <p:cNvCxnSpPr/>
            <p:nvPr/>
          </p:nvCxnSpPr>
          <p:spPr>
            <a:xfrm>
              <a:off x="2482595" y="3604347"/>
              <a:ext cx="465714" cy="63750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2057" y="3142682"/>
              <a:ext cx="159857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solidFill>
                    <a:schemeClr val="accent4"/>
                  </a:solidFill>
                  <a:latin typeface="Century Gothic" panose="020B0502020202020204" pitchFamily="34" charset="0"/>
                </a:rPr>
                <a:t>Sedona</a:t>
              </a:r>
            </a:p>
          </p:txBody>
        </p:sp>
      </p:grpSp>
      <p:grpSp>
        <p:nvGrpSpPr>
          <p:cNvPr id="19" name="Group 18"/>
          <p:cNvGrpSpPr/>
          <p:nvPr/>
        </p:nvGrpSpPr>
        <p:grpSpPr>
          <a:xfrm>
            <a:off x="2481096" y="866280"/>
            <a:ext cx="1625294" cy="1064796"/>
            <a:chOff x="4078732" y="2308719"/>
            <a:chExt cx="1625294" cy="1064796"/>
          </a:xfrm>
        </p:grpSpPr>
        <p:cxnSp>
          <p:nvCxnSpPr>
            <p:cNvPr id="20" name="Straight Arrow Connector 19"/>
            <p:cNvCxnSpPr/>
            <p:nvPr/>
          </p:nvCxnSpPr>
          <p:spPr>
            <a:xfrm flipH="1" flipV="1">
              <a:off x="4078732" y="2308719"/>
              <a:ext cx="100630" cy="70854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05453" y="2911850"/>
              <a:ext cx="159857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solidFill>
                    <a:schemeClr val="accent4"/>
                  </a:solidFill>
                  <a:latin typeface="Century Gothic" panose="020B0502020202020204" pitchFamily="34" charset="0"/>
                </a:rPr>
                <a:t>Fredonia</a:t>
              </a:r>
            </a:p>
          </p:txBody>
        </p:sp>
      </p:grpSp>
      <p:sp>
        <p:nvSpPr>
          <p:cNvPr id="24" name="TextBox 23"/>
          <p:cNvSpPr txBox="1"/>
          <p:nvPr/>
        </p:nvSpPr>
        <p:spPr>
          <a:xfrm>
            <a:off x="2715452" y="912046"/>
            <a:ext cx="1885966" cy="461665"/>
          </a:xfrm>
          <a:prstGeom prst="rect">
            <a:avLst/>
          </a:prstGeom>
          <a:noFill/>
        </p:spPr>
        <p:txBody>
          <a:bodyPr wrap="square" rtlCol="0">
            <a:spAutoFit/>
          </a:bodyPr>
          <a:lstStyle/>
          <a:p>
            <a:pPr algn="ctr"/>
            <a:r>
              <a:rPr lang="en-US" sz="2400" b="1" dirty="0">
                <a:solidFill>
                  <a:schemeClr val="accent2">
                    <a:lumMod val="40000"/>
                    <a:lumOff val="60000"/>
                  </a:schemeClr>
                </a:solidFill>
                <a:latin typeface="Century Gothic" panose="020B0502020202020204" pitchFamily="34" charset="0"/>
              </a:rPr>
              <a:t>(Towns)</a:t>
            </a:r>
          </a:p>
        </p:txBody>
      </p:sp>
      <p:sp>
        <p:nvSpPr>
          <p:cNvPr id="25" name="TextBox 24"/>
          <p:cNvSpPr txBox="1"/>
          <p:nvPr/>
        </p:nvSpPr>
        <p:spPr>
          <a:xfrm>
            <a:off x="1709056" y="5308476"/>
            <a:ext cx="1006396" cy="307777"/>
          </a:xfrm>
          <a:prstGeom prst="rect">
            <a:avLst/>
          </a:prstGeom>
          <a:noFill/>
        </p:spPr>
        <p:txBody>
          <a:bodyPr wrap="square" rtlCol="0">
            <a:spAutoFit/>
          </a:bodyPr>
          <a:lstStyle/>
          <a:p>
            <a:pPr algn="ctr"/>
            <a:r>
              <a:rPr lang="en-US" sz="1400" dirty="0">
                <a:solidFill>
                  <a:schemeClr val="tx2">
                    <a:lumMod val="60000"/>
                    <a:lumOff val="40000"/>
                  </a:schemeClr>
                </a:solidFill>
                <a:latin typeface="Century Gothic" panose="020B0502020202020204" pitchFamily="34" charset="0"/>
              </a:rPr>
              <a:t>Yavapai</a:t>
            </a:r>
          </a:p>
        </p:txBody>
      </p:sp>
      <p:sp>
        <p:nvSpPr>
          <p:cNvPr id="22" name="Rectangle 21"/>
          <p:cNvSpPr/>
          <p:nvPr/>
        </p:nvSpPr>
        <p:spPr>
          <a:xfrm>
            <a:off x="4772812" y="4347804"/>
            <a:ext cx="4114013" cy="646331"/>
          </a:xfrm>
          <a:prstGeom prst="rect">
            <a:avLst/>
          </a:prstGeom>
        </p:spPr>
        <p:txBody>
          <a:bodyPr wrap="square">
            <a:spAutoFit/>
          </a:bodyPr>
          <a:lstStyle/>
          <a:p>
            <a:r>
              <a:rPr lang="en-US" dirty="0"/>
              <a:t>*Note: Some cities can be classified in different counties, like Sedona. </a:t>
            </a:r>
          </a:p>
        </p:txBody>
      </p:sp>
    </p:spTree>
    <p:extLst>
      <p:ext uri="{BB962C8B-B14F-4D97-AF65-F5344CB8AC3E}">
        <p14:creationId xmlns:p14="http://schemas.microsoft.com/office/powerpoint/2010/main" val="1248375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52971" y="665825"/>
            <a:ext cx="5001169" cy="707886"/>
          </a:xfrm>
          <a:prstGeom prst="rect">
            <a:avLst/>
          </a:prstGeom>
          <a:noFill/>
        </p:spPr>
        <p:txBody>
          <a:bodyPr wrap="square" rtlCol="0">
            <a:spAutoFit/>
          </a:bodyPr>
          <a:lstStyle/>
          <a:p>
            <a:pPr algn="ctr"/>
            <a:r>
              <a:rPr lang="en-US" sz="4000" b="1" dirty="0">
                <a:latin typeface="Century Gothic" panose="020B0502020202020204" pitchFamily="34" charset="0"/>
              </a:rPr>
              <a:t>Neighborhoods</a:t>
            </a:r>
          </a:p>
        </p:txBody>
      </p:sp>
      <p:sp>
        <p:nvSpPr>
          <p:cNvPr id="5" name="TextBox 4"/>
          <p:cNvSpPr txBox="1"/>
          <p:nvPr/>
        </p:nvSpPr>
        <p:spPr>
          <a:xfrm>
            <a:off x="298799" y="4826582"/>
            <a:ext cx="2854172" cy="1200329"/>
          </a:xfrm>
          <a:prstGeom prst="rect">
            <a:avLst/>
          </a:prstGeom>
          <a:noFill/>
        </p:spPr>
        <p:txBody>
          <a:bodyPr wrap="square" rtlCol="0">
            <a:spAutoFit/>
          </a:bodyPr>
          <a:lstStyle/>
          <a:p>
            <a:pPr algn="ctr"/>
            <a:r>
              <a:rPr lang="en-US" sz="3600" b="1" dirty="0">
                <a:solidFill>
                  <a:schemeClr val="accent2">
                    <a:lumMod val="60000"/>
                    <a:lumOff val="40000"/>
                  </a:schemeClr>
                </a:solidFill>
                <a:latin typeface="Century Gothic" panose="020B0502020202020204" pitchFamily="34" charset="0"/>
              </a:rPr>
              <a:t>Cities and Towns</a:t>
            </a:r>
          </a:p>
        </p:txBody>
      </p:sp>
      <p:pic>
        <p:nvPicPr>
          <p:cNvPr id="3" name="Picture 2"/>
          <p:cNvPicPr>
            <a:picLocks noChangeAspect="1"/>
          </p:cNvPicPr>
          <p:nvPr/>
        </p:nvPicPr>
        <p:blipFill rotWithShape="1">
          <a:blip r:embed="rId2"/>
          <a:srcRect l="7860"/>
          <a:stretch/>
        </p:blipFill>
        <p:spPr>
          <a:xfrm>
            <a:off x="0" y="2096931"/>
            <a:ext cx="9241472" cy="2505075"/>
          </a:xfrm>
          <a:prstGeom prst="rect">
            <a:avLst/>
          </a:prstGeom>
        </p:spPr>
      </p:pic>
      <p:pic>
        <p:nvPicPr>
          <p:cNvPr id="8" name="Picture 7"/>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56674" y="1270957"/>
            <a:ext cx="4870419" cy="4134190"/>
          </a:xfrm>
          <a:prstGeom prst="rect">
            <a:avLst/>
          </a:prstGeom>
        </p:spPr>
      </p:pic>
      <p:sp>
        <p:nvSpPr>
          <p:cNvPr id="10" name="TextBox 9"/>
          <p:cNvSpPr txBox="1"/>
          <p:nvPr/>
        </p:nvSpPr>
        <p:spPr>
          <a:xfrm>
            <a:off x="1279248" y="2766762"/>
            <a:ext cx="1598573" cy="461665"/>
          </a:xfrm>
          <a:prstGeom prst="rect">
            <a:avLst/>
          </a:prstGeom>
          <a:solidFill>
            <a:srgbClr val="6633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solidFill>
                  <a:schemeClr val="accent4"/>
                </a:solidFill>
                <a:latin typeface="Century Gothic" panose="020B0502020202020204" pitchFamily="34" charset="0"/>
              </a:rPr>
              <a:t>Sedona</a:t>
            </a:r>
          </a:p>
        </p:txBody>
      </p:sp>
    </p:spTree>
    <p:extLst>
      <p:ext uri="{BB962C8B-B14F-4D97-AF65-F5344CB8AC3E}">
        <p14:creationId xmlns:p14="http://schemas.microsoft.com/office/powerpoint/2010/main" val="1232264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19907" y="3029753"/>
            <a:ext cx="8203307" cy="3492173"/>
          </a:xfrm>
          <a:prstGeom prst="rect">
            <a:avLst/>
          </a:prstGeom>
          <a:solidFill>
            <a:srgbClr val="5B9BD5">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73" y="620523"/>
            <a:ext cx="1675881" cy="103653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762" y="533933"/>
            <a:ext cx="1657553" cy="112050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600" y="143107"/>
            <a:ext cx="564865" cy="617734"/>
          </a:xfrm>
          <a:prstGeom prst="rect">
            <a:avLst/>
          </a:prstGeom>
        </p:spPr>
      </p:pic>
      <p:sp>
        <p:nvSpPr>
          <p:cNvPr id="3" name="TextBox 2"/>
          <p:cNvSpPr txBox="1"/>
          <p:nvPr/>
        </p:nvSpPr>
        <p:spPr>
          <a:xfrm>
            <a:off x="1445473" y="548039"/>
            <a:ext cx="2068497" cy="707886"/>
          </a:xfrm>
          <a:prstGeom prst="rect">
            <a:avLst/>
          </a:prstGeom>
          <a:noFill/>
        </p:spPr>
        <p:txBody>
          <a:bodyPr wrap="square" rtlCol="0">
            <a:spAutoFit/>
          </a:bodyPr>
          <a:lstStyle/>
          <a:p>
            <a:r>
              <a:rPr lang="en-US" sz="4000" b="1" dirty="0">
                <a:latin typeface="Century Gothic" panose="020B0502020202020204" pitchFamily="34" charset="0"/>
              </a:rPr>
              <a:t>Federal</a:t>
            </a:r>
          </a:p>
        </p:txBody>
      </p:sp>
      <p:sp>
        <p:nvSpPr>
          <p:cNvPr id="6" name="TextBox 5"/>
          <p:cNvSpPr txBox="1"/>
          <p:nvPr/>
        </p:nvSpPr>
        <p:spPr>
          <a:xfrm>
            <a:off x="1128600" y="1157973"/>
            <a:ext cx="3126571" cy="461665"/>
          </a:xfrm>
          <a:prstGeom prst="rect">
            <a:avLst/>
          </a:prstGeom>
          <a:noFill/>
        </p:spPr>
        <p:txBody>
          <a:bodyPr wrap="square" rtlCol="0">
            <a:spAutoFit/>
          </a:bodyPr>
          <a:lstStyle/>
          <a:p>
            <a:pPr algn="ctr"/>
            <a:r>
              <a:rPr lang="en-US" sz="2400" b="1" dirty="0">
                <a:solidFill>
                  <a:schemeClr val="accent2">
                    <a:lumMod val="60000"/>
                    <a:lumOff val="40000"/>
                  </a:schemeClr>
                </a:solidFill>
                <a:latin typeface="Century Gothic" panose="020B0502020202020204" pitchFamily="34" charset="0"/>
              </a:rPr>
              <a:t>United States</a:t>
            </a:r>
          </a:p>
        </p:txBody>
      </p:sp>
      <p:pic>
        <p:nvPicPr>
          <p:cNvPr id="7" name="Picture 6"/>
          <p:cNvPicPr>
            <a:picLocks noChangeAspect="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133084" y="1544190"/>
            <a:ext cx="1624613" cy="1669002"/>
          </a:xfrm>
          <a:prstGeom prst="rect">
            <a:avLst/>
          </a:prstGeom>
        </p:spPr>
      </p:pic>
      <p:sp>
        <p:nvSpPr>
          <p:cNvPr id="8" name="TextBox 7"/>
          <p:cNvSpPr txBox="1"/>
          <p:nvPr/>
        </p:nvSpPr>
        <p:spPr>
          <a:xfrm>
            <a:off x="1528599" y="2424677"/>
            <a:ext cx="2068497" cy="461665"/>
          </a:xfrm>
          <a:prstGeom prst="rect">
            <a:avLst/>
          </a:prstGeom>
          <a:noFill/>
        </p:spPr>
        <p:txBody>
          <a:bodyPr wrap="square" rtlCol="0">
            <a:spAutoFit/>
          </a:bodyPr>
          <a:lstStyle/>
          <a:p>
            <a:pPr algn="ctr"/>
            <a:r>
              <a:rPr lang="en-US" sz="2400" b="1" dirty="0">
                <a:solidFill>
                  <a:schemeClr val="accent2">
                    <a:lumMod val="60000"/>
                    <a:lumOff val="40000"/>
                  </a:schemeClr>
                </a:solidFill>
                <a:latin typeface="Century Gothic" panose="020B0502020202020204" pitchFamily="34" charset="0"/>
              </a:rPr>
              <a:t>Arizona</a:t>
            </a:r>
            <a:endParaRPr lang="en-US" sz="3600" b="1" dirty="0">
              <a:solidFill>
                <a:schemeClr val="accent2">
                  <a:lumMod val="60000"/>
                  <a:lumOff val="40000"/>
                </a:schemeClr>
              </a:solidFill>
              <a:latin typeface="Century Gothic" panose="020B0502020202020204" pitchFamily="34" charset="0"/>
            </a:endParaRPr>
          </a:p>
        </p:txBody>
      </p:sp>
      <p:sp>
        <p:nvSpPr>
          <p:cNvPr id="9" name="TextBox 8"/>
          <p:cNvSpPr txBox="1"/>
          <p:nvPr/>
        </p:nvSpPr>
        <p:spPr>
          <a:xfrm>
            <a:off x="1528600" y="1834639"/>
            <a:ext cx="2068497" cy="707886"/>
          </a:xfrm>
          <a:prstGeom prst="rect">
            <a:avLst/>
          </a:prstGeom>
          <a:noFill/>
        </p:spPr>
        <p:txBody>
          <a:bodyPr wrap="square" rtlCol="0">
            <a:spAutoFit/>
          </a:bodyPr>
          <a:lstStyle/>
          <a:p>
            <a:pPr algn="ctr"/>
            <a:r>
              <a:rPr lang="en-US" sz="4000" b="1" dirty="0">
                <a:latin typeface="Century Gothic" panose="020B0502020202020204" pitchFamily="34" charset="0"/>
              </a:rPr>
              <a:t>State</a:t>
            </a:r>
          </a:p>
        </p:txBody>
      </p:sp>
      <p:sp>
        <p:nvSpPr>
          <p:cNvPr id="10" name="TextBox 9"/>
          <p:cNvSpPr txBox="1"/>
          <p:nvPr/>
        </p:nvSpPr>
        <p:spPr>
          <a:xfrm>
            <a:off x="1528599" y="3611035"/>
            <a:ext cx="2068497" cy="400110"/>
          </a:xfrm>
          <a:prstGeom prst="rect">
            <a:avLst/>
          </a:prstGeom>
          <a:noFill/>
        </p:spPr>
        <p:txBody>
          <a:bodyPr wrap="square" rtlCol="0">
            <a:spAutoFit/>
          </a:bodyPr>
          <a:lstStyle/>
          <a:p>
            <a:pPr algn="ctr"/>
            <a:r>
              <a:rPr lang="en-US" sz="2000" b="1" dirty="0">
                <a:solidFill>
                  <a:schemeClr val="accent2">
                    <a:lumMod val="60000"/>
                    <a:lumOff val="40000"/>
                  </a:schemeClr>
                </a:solidFill>
                <a:latin typeface="Century Gothic" panose="020B0502020202020204" pitchFamily="34" charset="0"/>
              </a:rPr>
              <a:t>16 Counties</a:t>
            </a:r>
            <a:endParaRPr lang="en-US" sz="3200" b="1" dirty="0">
              <a:solidFill>
                <a:schemeClr val="accent2">
                  <a:lumMod val="60000"/>
                  <a:lumOff val="40000"/>
                </a:schemeClr>
              </a:solidFill>
              <a:latin typeface="Century Gothic" panose="020B0502020202020204" pitchFamily="34" charset="0"/>
            </a:endParaRPr>
          </a:p>
        </p:txBody>
      </p:sp>
      <p:sp>
        <p:nvSpPr>
          <p:cNvPr id="11" name="TextBox 10"/>
          <p:cNvSpPr txBox="1"/>
          <p:nvPr/>
        </p:nvSpPr>
        <p:spPr>
          <a:xfrm>
            <a:off x="1528600" y="3020997"/>
            <a:ext cx="2068497" cy="646331"/>
          </a:xfrm>
          <a:prstGeom prst="rect">
            <a:avLst/>
          </a:prstGeom>
          <a:noFill/>
        </p:spPr>
        <p:txBody>
          <a:bodyPr wrap="square" rtlCol="0">
            <a:spAutoFit/>
          </a:bodyPr>
          <a:lstStyle/>
          <a:p>
            <a:pPr algn="ctr"/>
            <a:r>
              <a:rPr lang="en-US" sz="3600" b="1" dirty="0">
                <a:latin typeface="Century Gothic" panose="020B0502020202020204" pitchFamily="34" charset="0"/>
              </a:rPr>
              <a:t>County</a:t>
            </a:r>
            <a:endParaRPr lang="en-US" sz="4000" b="1" dirty="0">
              <a:latin typeface="Century Gothic" panose="020B0502020202020204" pitchFamily="34" charset="0"/>
            </a:endParaRPr>
          </a:p>
        </p:txBody>
      </p:sp>
      <p:grpSp>
        <p:nvGrpSpPr>
          <p:cNvPr id="12" name="Group 11"/>
          <p:cNvGrpSpPr/>
          <p:nvPr/>
        </p:nvGrpSpPr>
        <p:grpSpPr>
          <a:xfrm>
            <a:off x="458279" y="3393393"/>
            <a:ext cx="931949" cy="1098996"/>
            <a:chOff x="1098259" y="732351"/>
            <a:chExt cx="4727197" cy="5574525"/>
          </a:xfrm>
        </p:grpSpPr>
        <p:pic>
          <p:nvPicPr>
            <p:cNvPr id="13" name="Picture 2" descr="http://geology.com/county-map/arizona-county-map.gif"/>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1098259" y="732351"/>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65288" y="738280"/>
              <a:ext cx="2498141" cy="2795539"/>
            </a:xfrm>
            <a:prstGeom prst="rect">
              <a:avLst/>
            </a:prstGeom>
          </p:spPr>
        </p:pic>
      </p:grpSp>
      <p:pic>
        <p:nvPicPr>
          <p:cNvPr id="4098" name="Picture 2" descr="http://geology.com/cities-map/map-of-arizona-cities.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266" y="4818961"/>
            <a:ext cx="1082433" cy="12704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901" y="1831058"/>
            <a:ext cx="997708" cy="1155129"/>
          </a:xfrm>
          <a:prstGeom prst="rect">
            <a:avLst/>
          </a:prstGeom>
        </p:spPr>
      </p:pic>
      <p:sp>
        <p:nvSpPr>
          <p:cNvPr id="17" name="TextBox 16"/>
          <p:cNvSpPr txBox="1"/>
          <p:nvPr/>
        </p:nvSpPr>
        <p:spPr>
          <a:xfrm>
            <a:off x="1534440" y="4666260"/>
            <a:ext cx="2068497" cy="400110"/>
          </a:xfrm>
          <a:prstGeom prst="rect">
            <a:avLst/>
          </a:prstGeom>
          <a:noFill/>
        </p:spPr>
        <p:txBody>
          <a:bodyPr wrap="square" rtlCol="0">
            <a:spAutoFit/>
          </a:bodyPr>
          <a:lstStyle/>
          <a:p>
            <a:pPr algn="ctr"/>
            <a:r>
              <a:rPr lang="en-US" sz="2000" b="1" dirty="0">
                <a:solidFill>
                  <a:schemeClr val="accent2">
                    <a:lumMod val="60000"/>
                    <a:lumOff val="40000"/>
                  </a:schemeClr>
                </a:solidFill>
                <a:latin typeface="Century Gothic" panose="020B0502020202020204" pitchFamily="34" charset="0"/>
              </a:rPr>
              <a:t>91+ Counties</a:t>
            </a:r>
            <a:endParaRPr lang="en-US" sz="3200" b="1" dirty="0">
              <a:solidFill>
                <a:schemeClr val="accent2">
                  <a:lumMod val="60000"/>
                  <a:lumOff val="40000"/>
                </a:schemeClr>
              </a:solidFill>
              <a:latin typeface="Century Gothic" panose="020B0502020202020204" pitchFamily="34" charset="0"/>
            </a:endParaRPr>
          </a:p>
        </p:txBody>
      </p:sp>
      <p:sp>
        <p:nvSpPr>
          <p:cNvPr id="18" name="TextBox 17"/>
          <p:cNvSpPr txBox="1"/>
          <p:nvPr/>
        </p:nvSpPr>
        <p:spPr>
          <a:xfrm>
            <a:off x="1128600" y="4072700"/>
            <a:ext cx="2880176" cy="584775"/>
          </a:xfrm>
          <a:prstGeom prst="rect">
            <a:avLst/>
          </a:prstGeom>
          <a:noFill/>
        </p:spPr>
        <p:txBody>
          <a:bodyPr wrap="square" rtlCol="0">
            <a:spAutoFit/>
          </a:bodyPr>
          <a:lstStyle/>
          <a:p>
            <a:pPr algn="ctr"/>
            <a:r>
              <a:rPr lang="en-US" sz="3200" b="1" dirty="0">
                <a:latin typeface="Century Gothic" panose="020B0502020202020204" pitchFamily="34" charset="0"/>
              </a:rPr>
              <a:t>Municipal</a:t>
            </a:r>
            <a:endParaRPr lang="en-US" sz="3600" b="1" dirty="0">
              <a:latin typeface="Century Gothic" panose="020B0502020202020204" pitchFamily="34" charset="0"/>
            </a:endParaRPr>
          </a:p>
        </p:txBody>
      </p:sp>
      <p:sp>
        <p:nvSpPr>
          <p:cNvPr id="19" name="TextBox 18"/>
          <p:cNvSpPr txBox="1"/>
          <p:nvPr/>
        </p:nvSpPr>
        <p:spPr>
          <a:xfrm>
            <a:off x="1528599" y="5773494"/>
            <a:ext cx="2068497" cy="584775"/>
          </a:xfrm>
          <a:prstGeom prst="rect">
            <a:avLst/>
          </a:prstGeom>
          <a:noFill/>
        </p:spPr>
        <p:txBody>
          <a:bodyPr wrap="square" rtlCol="0">
            <a:spAutoFit/>
          </a:bodyPr>
          <a:lstStyle/>
          <a:p>
            <a:pPr algn="ctr"/>
            <a:r>
              <a:rPr lang="en-US" sz="1600" b="1" dirty="0">
                <a:solidFill>
                  <a:schemeClr val="accent2">
                    <a:lumMod val="60000"/>
                    <a:lumOff val="40000"/>
                  </a:schemeClr>
                </a:solidFill>
                <a:latin typeface="Century Gothic" panose="020B0502020202020204" pitchFamily="34" charset="0"/>
              </a:rPr>
              <a:t>City/Town Individual </a:t>
            </a:r>
            <a:endParaRPr lang="en-US" sz="2400" b="1" dirty="0">
              <a:solidFill>
                <a:schemeClr val="accent2">
                  <a:lumMod val="60000"/>
                  <a:lumOff val="40000"/>
                </a:schemeClr>
              </a:solidFill>
              <a:latin typeface="Century Gothic" panose="020B0502020202020204" pitchFamily="34" charset="0"/>
            </a:endParaRPr>
          </a:p>
        </p:txBody>
      </p:sp>
      <p:sp>
        <p:nvSpPr>
          <p:cNvPr id="20" name="TextBox 19"/>
          <p:cNvSpPr txBox="1"/>
          <p:nvPr/>
        </p:nvSpPr>
        <p:spPr>
          <a:xfrm>
            <a:off x="1128600" y="5250274"/>
            <a:ext cx="2880176" cy="523220"/>
          </a:xfrm>
          <a:prstGeom prst="rect">
            <a:avLst/>
          </a:prstGeom>
          <a:noFill/>
        </p:spPr>
        <p:txBody>
          <a:bodyPr wrap="square" rtlCol="0">
            <a:spAutoFit/>
          </a:bodyPr>
          <a:lstStyle/>
          <a:p>
            <a:pPr algn="ctr"/>
            <a:r>
              <a:rPr lang="en-US" sz="2800" b="1" dirty="0">
                <a:latin typeface="Century Gothic" panose="020B0502020202020204" pitchFamily="34" charset="0"/>
              </a:rPr>
              <a:t>Neighborhood</a:t>
            </a:r>
          </a:p>
        </p:txBody>
      </p:sp>
      <p:sp>
        <p:nvSpPr>
          <p:cNvPr id="21" name="Rectangle 20"/>
          <p:cNvSpPr/>
          <p:nvPr/>
        </p:nvSpPr>
        <p:spPr>
          <a:xfrm>
            <a:off x="4535733" y="1096497"/>
            <a:ext cx="3321504" cy="369332"/>
          </a:xfrm>
          <a:prstGeom prst="rect">
            <a:avLst/>
          </a:prstGeom>
        </p:spPr>
        <p:txBody>
          <a:bodyPr wrap="square">
            <a:spAutoFit/>
          </a:bodyPr>
          <a:lstStyle/>
          <a:p>
            <a:r>
              <a:rPr lang="en-US" dirty="0"/>
              <a:t>Creates Broad Policies &amp; Funding</a:t>
            </a:r>
          </a:p>
        </p:txBody>
      </p:sp>
      <p:sp>
        <p:nvSpPr>
          <p:cNvPr id="22" name="Rectangle 21"/>
          <p:cNvSpPr/>
          <p:nvPr/>
        </p:nvSpPr>
        <p:spPr>
          <a:xfrm>
            <a:off x="4112966" y="2202116"/>
            <a:ext cx="4334748" cy="369332"/>
          </a:xfrm>
          <a:prstGeom prst="rect">
            <a:avLst/>
          </a:prstGeom>
        </p:spPr>
        <p:txBody>
          <a:bodyPr wrap="square">
            <a:spAutoFit/>
          </a:bodyPr>
          <a:lstStyle/>
          <a:p>
            <a:r>
              <a:rPr lang="en-US" dirty="0"/>
              <a:t>Designates Mandates &amp; Oversees Policies  </a:t>
            </a:r>
          </a:p>
        </p:txBody>
      </p:sp>
      <p:sp>
        <p:nvSpPr>
          <p:cNvPr id="26" name="TextBox 25"/>
          <p:cNvSpPr txBox="1"/>
          <p:nvPr/>
        </p:nvSpPr>
        <p:spPr>
          <a:xfrm>
            <a:off x="5223309" y="4148268"/>
            <a:ext cx="2934343" cy="923330"/>
          </a:xfrm>
          <a:prstGeom prst="rect">
            <a:avLst/>
          </a:prstGeom>
          <a:noFill/>
        </p:spPr>
        <p:txBody>
          <a:bodyPr wrap="square" rtlCol="0">
            <a:spAutoFit/>
          </a:bodyPr>
          <a:lstStyle/>
          <a:p>
            <a:pPr algn="ctr"/>
            <a:r>
              <a:rPr lang="en-US" sz="5400" b="1" dirty="0">
                <a:latin typeface="Century Gothic" panose="020B0502020202020204" pitchFamily="34" charset="0"/>
              </a:rPr>
              <a:t>LOCAL</a:t>
            </a:r>
            <a:endParaRPr lang="en-US" sz="4000" b="1" dirty="0">
              <a:latin typeface="Century Gothic" panose="020B0502020202020204" pitchFamily="34" charset="0"/>
            </a:endParaRPr>
          </a:p>
        </p:txBody>
      </p:sp>
      <p:grpSp>
        <p:nvGrpSpPr>
          <p:cNvPr id="4100" name="Group 4099"/>
          <p:cNvGrpSpPr/>
          <p:nvPr/>
        </p:nvGrpSpPr>
        <p:grpSpPr>
          <a:xfrm>
            <a:off x="3706039" y="3153925"/>
            <a:ext cx="1407208" cy="3178577"/>
            <a:chOff x="3706039" y="3153925"/>
            <a:chExt cx="1407208" cy="3178577"/>
          </a:xfrm>
        </p:grpSpPr>
        <p:grpSp>
          <p:nvGrpSpPr>
            <p:cNvPr id="4097" name="Group 4096"/>
            <p:cNvGrpSpPr/>
            <p:nvPr/>
          </p:nvGrpSpPr>
          <p:grpSpPr>
            <a:xfrm>
              <a:off x="3706039" y="3153925"/>
              <a:ext cx="831177" cy="3178577"/>
              <a:chOff x="3706037" y="3153925"/>
              <a:chExt cx="1386489" cy="3178577"/>
            </a:xfrm>
          </p:grpSpPr>
          <p:sp>
            <p:nvSpPr>
              <p:cNvPr id="4096" name="L-Shape 4095"/>
              <p:cNvSpPr/>
              <p:nvPr/>
            </p:nvSpPr>
            <p:spPr>
              <a:xfrm flipH="1">
                <a:off x="3720763" y="4021381"/>
                <a:ext cx="1371763" cy="2311121"/>
              </a:xfrm>
              <a:prstGeom prst="corner">
                <a:avLst>
                  <a:gd name="adj1" fmla="val 17302"/>
                  <a:gd name="adj2" fmla="val 203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p:cNvSpPr/>
              <p:nvPr/>
            </p:nvSpPr>
            <p:spPr>
              <a:xfrm rot="10800000">
                <a:off x="3706037" y="3153925"/>
                <a:ext cx="1384019" cy="2311121"/>
              </a:xfrm>
              <a:prstGeom prst="corner">
                <a:avLst>
                  <a:gd name="adj1" fmla="val 16480"/>
                  <a:gd name="adj2" fmla="val 200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99" name="Rectangle 4098"/>
            <p:cNvSpPr/>
            <p:nvPr/>
          </p:nvSpPr>
          <p:spPr>
            <a:xfrm>
              <a:off x="4454554" y="4563611"/>
              <a:ext cx="658693" cy="209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5321187" y="202430"/>
            <a:ext cx="2068497" cy="707886"/>
          </a:xfrm>
          <a:prstGeom prst="rect">
            <a:avLst/>
          </a:prstGeom>
          <a:noFill/>
        </p:spPr>
        <p:txBody>
          <a:bodyPr wrap="square" rtlCol="0">
            <a:spAutoFit/>
          </a:bodyPr>
          <a:lstStyle/>
          <a:p>
            <a:r>
              <a:rPr lang="en-US" sz="4000" b="1" dirty="0">
                <a:latin typeface="Century Gothic" panose="020B0502020202020204" pitchFamily="34" charset="0"/>
              </a:rPr>
              <a:t>Powers</a:t>
            </a:r>
          </a:p>
        </p:txBody>
      </p:sp>
      <p:sp>
        <p:nvSpPr>
          <p:cNvPr id="39" name="TextBox 38"/>
          <p:cNvSpPr txBox="1"/>
          <p:nvPr/>
        </p:nvSpPr>
        <p:spPr>
          <a:xfrm>
            <a:off x="5215957" y="4956308"/>
            <a:ext cx="2992303" cy="646331"/>
          </a:xfrm>
          <a:prstGeom prst="rect">
            <a:avLst/>
          </a:prstGeom>
          <a:noFill/>
        </p:spPr>
        <p:txBody>
          <a:bodyPr wrap="square" rtlCol="0">
            <a:spAutoFit/>
          </a:bodyPr>
          <a:lstStyle/>
          <a:p>
            <a:pPr algn="ctr"/>
            <a:r>
              <a:rPr lang="en-US" i="1" dirty="0">
                <a:solidFill>
                  <a:schemeClr val="accent2">
                    <a:lumMod val="75000"/>
                  </a:schemeClr>
                </a:solidFill>
              </a:rPr>
              <a:t>Most plans are implemented and affected</a:t>
            </a:r>
          </a:p>
        </p:txBody>
      </p:sp>
    </p:spTree>
    <p:extLst>
      <p:ext uri="{BB962C8B-B14F-4D97-AF65-F5344CB8AC3E}">
        <p14:creationId xmlns:p14="http://schemas.microsoft.com/office/powerpoint/2010/main" val="1462074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3026" y="1951556"/>
            <a:ext cx="160046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 name="Title 1"/>
          <p:cNvSpPr>
            <a:spLocks noGrp="1"/>
          </p:cNvSpPr>
          <p:nvPr>
            <p:ph type="title"/>
          </p:nvPr>
        </p:nvSpPr>
        <p:spPr>
          <a:xfrm>
            <a:off x="617570" y="455670"/>
            <a:ext cx="3760470" cy="994172"/>
          </a:xfrm>
        </p:spPr>
        <p:txBody>
          <a:bodyPr/>
          <a:lstStyle/>
          <a:p>
            <a:r>
              <a:rPr lang="en-US" dirty="0"/>
              <a:t>Plan Categories</a:t>
            </a:r>
          </a:p>
        </p:txBody>
      </p:sp>
      <p:sp>
        <p:nvSpPr>
          <p:cNvPr id="3" name="Content Placeholder 2"/>
          <p:cNvSpPr>
            <a:spLocks noGrp="1"/>
          </p:cNvSpPr>
          <p:nvPr>
            <p:ph idx="1"/>
          </p:nvPr>
        </p:nvSpPr>
        <p:spPr>
          <a:xfrm>
            <a:off x="478381" y="1981432"/>
            <a:ext cx="1514475" cy="362426"/>
          </a:xfrm>
        </p:spPr>
        <p:txBody>
          <a:bodyPr>
            <a:normAutofit fontScale="85000" lnSpcReduction="20000"/>
          </a:bodyPr>
          <a:lstStyle/>
          <a:p>
            <a:r>
              <a:rPr lang="en-US" dirty="0"/>
              <a:t>FEDERAL</a:t>
            </a:r>
          </a:p>
        </p:txBody>
      </p:sp>
      <p:grpSp>
        <p:nvGrpSpPr>
          <p:cNvPr id="29" name="Group 28"/>
          <p:cNvGrpSpPr/>
          <p:nvPr/>
        </p:nvGrpSpPr>
        <p:grpSpPr>
          <a:xfrm>
            <a:off x="375969" y="4388872"/>
            <a:ext cx="1623197" cy="381953"/>
            <a:chOff x="355015" y="4599307"/>
            <a:chExt cx="1623197" cy="381953"/>
          </a:xfrm>
        </p:grpSpPr>
        <p:sp>
          <p:nvSpPr>
            <p:cNvPr id="11" name="Rounded Rectangle 10"/>
            <p:cNvSpPr/>
            <p:nvPr/>
          </p:nvSpPr>
          <p:spPr>
            <a:xfrm>
              <a:off x="355015" y="4599307"/>
              <a:ext cx="1613124"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4" name="Content Placeholder 2"/>
            <p:cNvSpPr txBox="1">
              <a:spLocks/>
            </p:cNvSpPr>
            <p:nvPr/>
          </p:nvSpPr>
          <p:spPr>
            <a:xfrm>
              <a:off x="463737" y="4618834"/>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LOCAL</a:t>
              </a:r>
            </a:p>
          </p:txBody>
        </p:sp>
      </p:grpSp>
      <p:grpSp>
        <p:nvGrpSpPr>
          <p:cNvPr id="27" name="Group 26"/>
          <p:cNvGrpSpPr/>
          <p:nvPr/>
        </p:nvGrpSpPr>
        <p:grpSpPr>
          <a:xfrm>
            <a:off x="389416" y="2717698"/>
            <a:ext cx="1634078" cy="403318"/>
            <a:chOff x="334061" y="3156764"/>
            <a:chExt cx="1634078" cy="403318"/>
          </a:xfrm>
        </p:grpSpPr>
        <p:sp>
          <p:nvSpPr>
            <p:cNvPr id="10" name="Rounded Rectangle 9"/>
            <p:cNvSpPr/>
            <p:nvPr/>
          </p:nvSpPr>
          <p:spPr>
            <a:xfrm>
              <a:off x="334061" y="3156764"/>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5" name="Content Placeholder 2"/>
            <p:cNvSpPr txBox="1">
              <a:spLocks/>
            </p:cNvSpPr>
            <p:nvPr/>
          </p:nvSpPr>
          <p:spPr>
            <a:xfrm>
              <a:off x="453664" y="3197656"/>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STATE</a:t>
              </a:r>
            </a:p>
          </p:txBody>
        </p:sp>
      </p:grpSp>
      <p:grpSp>
        <p:nvGrpSpPr>
          <p:cNvPr id="22" name="Group 21"/>
          <p:cNvGrpSpPr/>
          <p:nvPr/>
        </p:nvGrpSpPr>
        <p:grpSpPr>
          <a:xfrm rot="5400000">
            <a:off x="3788946" y="281733"/>
            <a:ext cx="3241109" cy="6360485"/>
            <a:chOff x="5994817" y="1129558"/>
            <a:chExt cx="4321478" cy="8480649"/>
          </a:xfrm>
          <a:solidFill>
            <a:schemeClr val="accent3">
              <a:lumMod val="20000"/>
              <a:lumOff val="80000"/>
            </a:schemeClr>
          </a:solidFill>
        </p:grpSpPr>
        <p:sp>
          <p:nvSpPr>
            <p:cNvPr id="15" name="Rounded Rectangle 14"/>
            <p:cNvSpPr/>
            <p:nvPr/>
          </p:nvSpPr>
          <p:spPr>
            <a:xfrm rot="16200000">
              <a:off x="6923549" y="3723908"/>
              <a:ext cx="2464015" cy="4321477"/>
            </a:xfrm>
            <a:prstGeom prst="roundRect">
              <a:avLst/>
            </a:prstGeom>
            <a:blipFill>
              <a:blip r:embed="rId3">
                <a:duotone>
                  <a:schemeClr val="accent6">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17" name="Rounded Rectangle 16"/>
            <p:cNvSpPr/>
            <p:nvPr/>
          </p:nvSpPr>
          <p:spPr>
            <a:xfrm rot="16200000">
              <a:off x="6963841" y="6257754"/>
              <a:ext cx="2383429" cy="4321478"/>
            </a:xfrm>
            <a:prstGeom prst="roundRect">
              <a:avLst/>
            </a:prstGeom>
            <a:blipFill>
              <a:blip r:embed="rId4">
                <a:duotone>
                  <a:schemeClr val="accent1">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sp>
          <p:nvSpPr>
            <p:cNvPr id="18" name="Rounded Rectangle 17"/>
            <p:cNvSpPr/>
            <p:nvPr/>
          </p:nvSpPr>
          <p:spPr>
            <a:xfrm rot="16200000">
              <a:off x="8510176" y="886165"/>
              <a:ext cx="1540171" cy="2026957"/>
            </a:xfrm>
            <a:prstGeom prst="roundRect">
              <a:avLst/>
            </a:prstGeom>
            <a:blipFill>
              <a:blip r:embed="rId5">
                <a:duotone>
                  <a:schemeClr val="accent4">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19" name="Rounded Rectangle 18"/>
            <p:cNvSpPr/>
            <p:nvPr/>
          </p:nvSpPr>
          <p:spPr>
            <a:xfrm rot="16200000">
              <a:off x="7262948" y="1511722"/>
              <a:ext cx="1762662" cy="4298923"/>
            </a:xfrm>
            <a:prstGeom prst="roundRect">
              <a:avLst/>
            </a:prstGeom>
            <a:blipFill>
              <a:blip r:embed="rId6">
                <a:duotone>
                  <a:schemeClr val="accent2">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grpSp>
      <p:grpSp>
        <p:nvGrpSpPr>
          <p:cNvPr id="28" name="Group 27"/>
          <p:cNvGrpSpPr/>
          <p:nvPr/>
        </p:nvGrpSpPr>
        <p:grpSpPr>
          <a:xfrm>
            <a:off x="375969" y="3562311"/>
            <a:ext cx="1616230" cy="392839"/>
            <a:chOff x="355015" y="3917418"/>
            <a:chExt cx="1634078" cy="392839"/>
          </a:xfrm>
        </p:grpSpPr>
        <p:sp>
          <p:nvSpPr>
            <p:cNvPr id="24" name="Rounded Rectangle 9"/>
            <p:cNvSpPr/>
            <p:nvPr/>
          </p:nvSpPr>
          <p:spPr>
            <a:xfrm>
              <a:off x="355015" y="3917418"/>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5" name="Content Placeholder 2"/>
            <p:cNvSpPr txBox="1">
              <a:spLocks/>
            </p:cNvSpPr>
            <p:nvPr/>
          </p:nvSpPr>
          <p:spPr>
            <a:xfrm>
              <a:off x="463737" y="3947831"/>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COUNTY</a:t>
              </a:r>
            </a:p>
          </p:txBody>
        </p:sp>
      </p:grpSp>
    </p:spTree>
    <p:extLst>
      <p:ext uri="{BB962C8B-B14F-4D97-AF65-F5344CB8AC3E}">
        <p14:creationId xmlns:p14="http://schemas.microsoft.com/office/powerpoint/2010/main" val="3430548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3026" y="1951556"/>
            <a:ext cx="160046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 name="Title 1"/>
          <p:cNvSpPr>
            <a:spLocks noGrp="1"/>
          </p:cNvSpPr>
          <p:nvPr>
            <p:ph type="title"/>
          </p:nvPr>
        </p:nvSpPr>
        <p:spPr>
          <a:xfrm>
            <a:off x="617570" y="455670"/>
            <a:ext cx="3760470" cy="994172"/>
          </a:xfrm>
        </p:spPr>
        <p:txBody>
          <a:bodyPr/>
          <a:lstStyle/>
          <a:p>
            <a:r>
              <a:rPr lang="en-US" dirty="0"/>
              <a:t>Plan Categories</a:t>
            </a:r>
          </a:p>
        </p:txBody>
      </p:sp>
      <p:sp>
        <p:nvSpPr>
          <p:cNvPr id="3" name="Content Placeholder 2"/>
          <p:cNvSpPr>
            <a:spLocks noGrp="1"/>
          </p:cNvSpPr>
          <p:nvPr>
            <p:ph idx="1"/>
          </p:nvPr>
        </p:nvSpPr>
        <p:spPr>
          <a:xfrm>
            <a:off x="478381" y="1981432"/>
            <a:ext cx="1514475" cy="362426"/>
          </a:xfrm>
        </p:spPr>
        <p:txBody>
          <a:bodyPr>
            <a:normAutofit fontScale="85000" lnSpcReduction="20000"/>
          </a:bodyPr>
          <a:lstStyle/>
          <a:p>
            <a:r>
              <a:rPr lang="en-US" dirty="0"/>
              <a:t>FEDERAL</a:t>
            </a:r>
          </a:p>
        </p:txBody>
      </p:sp>
      <p:grpSp>
        <p:nvGrpSpPr>
          <p:cNvPr id="29" name="Group 28"/>
          <p:cNvGrpSpPr/>
          <p:nvPr/>
        </p:nvGrpSpPr>
        <p:grpSpPr>
          <a:xfrm>
            <a:off x="375969" y="4388872"/>
            <a:ext cx="1623197" cy="381953"/>
            <a:chOff x="355015" y="4599307"/>
            <a:chExt cx="1623197" cy="381953"/>
          </a:xfrm>
        </p:grpSpPr>
        <p:sp>
          <p:nvSpPr>
            <p:cNvPr id="11" name="Rounded Rectangle 10"/>
            <p:cNvSpPr/>
            <p:nvPr/>
          </p:nvSpPr>
          <p:spPr>
            <a:xfrm>
              <a:off x="355015" y="4599307"/>
              <a:ext cx="1613124"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4" name="Content Placeholder 2"/>
            <p:cNvSpPr txBox="1">
              <a:spLocks/>
            </p:cNvSpPr>
            <p:nvPr/>
          </p:nvSpPr>
          <p:spPr>
            <a:xfrm>
              <a:off x="463737" y="4618834"/>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LOCAL</a:t>
              </a:r>
            </a:p>
          </p:txBody>
        </p:sp>
      </p:grpSp>
      <p:grpSp>
        <p:nvGrpSpPr>
          <p:cNvPr id="27" name="Group 26"/>
          <p:cNvGrpSpPr/>
          <p:nvPr/>
        </p:nvGrpSpPr>
        <p:grpSpPr>
          <a:xfrm>
            <a:off x="389416" y="2717698"/>
            <a:ext cx="1634078" cy="403318"/>
            <a:chOff x="334061" y="3156764"/>
            <a:chExt cx="1634078" cy="403318"/>
          </a:xfrm>
        </p:grpSpPr>
        <p:sp>
          <p:nvSpPr>
            <p:cNvPr id="10" name="Rounded Rectangle 9"/>
            <p:cNvSpPr/>
            <p:nvPr/>
          </p:nvSpPr>
          <p:spPr>
            <a:xfrm>
              <a:off x="334061" y="3156764"/>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5" name="Content Placeholder 2"/>
            <p:cNvSpPr txBox="1">
              <a:spLocks/>
            </p:cNvSpPr>
            <p:nvPr/>
          </p:nvSpPr>
          <p:spPr>
            <a:xfrm>
              <a:off x="453664" y="3197656"/>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STATE</a:t>
              </a:r>
            </a:p>
          </p:txBody>
        </p:sp>
      </p:grpSp>
      <p:grpSp>
        <p:nvGrpSpPr>
          <p:cNvPr id="22" name="Group 21"/>
          <p:cNvGrpSpPr/>
          <p:nvPr/>
        </p:nvGrpSpPr>
        <p:grpSpPr>
          <a:xfrm rot="5400000">
            <a:off x="3788946" y="281733"/>
            <a:ext cx="3241109" cy="6360485"/>
            <a:chOff x="5994817" y="1129558"/>
            <a:chExt cx="4321478" cy="8480649"/>
          </a:xfrm>
          <a:solidFill>
            <a:schemeClr val="accent3">
              <a:lumMod val="20000"/>
              <a:lumOff val="80000"/>
            </a:schemeClr>
          </a:solidFill>
        </p:grpSpPr>
        <p:sp>
          <p:nvSpPr>
            <p:cNvPr id="15" name="Rounded Rectangle 14"/>
            <p:cNvSpPr/>
            <p:nvPr/>
          </p:nvSpPr>
          <p:spPr>
            <a:xfrm rot="16200000">
              <a:off x="6923549" y="3723908"/>
              <a:ext cx="2464015" cy="4321477"/>
            </a:xfrm>
            <a:prstGeom prst="roundRect">
              <a:avLst/>
            </a:prstGeom>
            <a:blipFill>
              <a:blip r:embed="rId3">
                <a:duotone>
                  <a:schemeClr val="accent6">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17" name="Rounded Rectangle 16"/>
            <p:cNvSpPr/>
            <p:nvPr/>
          </p:nvSpPr>
          <p:spPr>
            <a:xfrm rot="16200000">
              <a:off x="6963841" y="6257754"/>
              <a:ext cx="2383429" cy="4321478"/>
            </a:xfrm>
            <a:prstGeom prst="roundRect">
              <a:avLst/>
            </a:prstGeom>
            <a:blipFill>
              <a:blip r:embed="rId4">
                <a:duotone>
                  <a:prstClr val="black"/>
                  <a:schemeClr val="accent5">
                    <a:tint val="45000"/>
                    <a:satMod val="400000"/>
                  </a:schemeClr>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solidFill>
                    <a:sysClr val="windowText" lastClr="000000"/>
                  </a:solidFill>
                  <a:effectLst>
                    <a:outerShdw blurRad="50800" dist="38100" dir="2700000" algn="tl" rotWithShape="0">
                      <a:prstClr val="black">
                        <a:alpha val="40000"/>
                      </a:prstClr>
                    </a:outerShdw>
                  </a:effectLst>
                </a:rPr>
                <a:t>Transportation</a:t>
              </a:r>
            </a:p>
          </p:txBody>
        </p:sp>
        <p:sp>
          <p:nvSpPr>
            <p:cNvPr id="18" name="Rounded Rectangle 17"/>
            <p:cNvSpPr/>
            <p:nvPr/>
          </p:nvSpPr>
          <p:spPr>
            <a:xfrm rot="16200000">
              <a:off x="8510176" y="886165"/>
              <a:ext cx="1540171" cy="2026957"/>
            </a:xfrm>
            <a:prstGeom prst="roundRect">
              <a:avLst/>
            </a:prstGeom>
            <a:blipFill>
              <a:blip r:embed="rId5">
                <a:duotone>
                  <a:schemeClr val="accent4">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19" name="Rounded Rectangle 18"/>
            <p:cNvSpPr/>
            <p:nvPr/>
          </p:nvSpPr>
          <p:spPr>
            <a:xfrm rot="16200000">
              <a:off x="7262948" y="1511722"/>
              <a:ext cx="1762662" cy="4298923"/>
            </a:xfrm>
            <a:prstGeom prst="roundRect">
              <a:avLst/>
            </a:prstGeom>
            <a:blipFill>
              <a:blip r:embed="rId6">
                <a:duotone>
                  <a:schemeClr val="accent2">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grpSp>
      <p:grpSp>
        <p:nvGrpSpPr>
          <p:cNvPr id="28" name="Group 27"/>
          <p:cNvGrpSpPr/>
          <p:nvPr/>
        </p:nvGrpSpPr>
        <p:grpSpPr>
          <a:xfrm>
            <a:off x="375969" y="3562311"/>
            <a:ext cx="1616230" cy="392839"/>
            <a:chOff x="355015" y="3917418"/>
            <a:chExt cx="1634078" cy="392839"/>
          </a:xfrm>
        </p:grpSpPr>
        <p:sp>
          <p:nvSpPr>
            <p:cNvPr id="24" name="Rounded Rectangle 9"/>
            <p:cNvSpPr/>
            <p:nvPr/>
          </p:nvSpPr>
          <p:spPr>
            <a:xfrm>
              <a:off x="355015" y="3917418"/>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5" name="Content Placeholder 2"/>
            <p:cNvSpPr txBox="1">
              <a:spLocks/>
            </p:cNvSpPr>
            <p:nvPr/>
          </p:nvSpPr>
          <p:spPr>
            <a:xfrm>
              <a:off x="463737" y="3947831"/>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COUNTY</a:t>
              </a:r>
            </a:p>
          </p:txBody>
        </p:sp>
      </p:grpSp>
      <p:grpSp>
        <p:nvGrpSpPr>
          <p:cNvPr id="21" name="Group 20"/>
          <p:cNvGrpSpPr/>
          <p:nvPr/>
        </p:nvGrpSpPr>
        <p:grpSpPr>
          <a:xfrm>
            <a:off x="1989093" y="2132769"/>
            <a:ext cx="34401" cy="2437316"/>
            <a:chOff x="1989093" y="2132769"/>
            <a:chExt cx="34401" cy="2437316"/>
          </a:xfrm>
        </p:grpSpPr>
        <p:cxnSp>
          <p:nvCxnSpPr>
            <p:cNvPr id="13" name="Elbow Connector 12"/>
            <p:cNvCxnSpPr>
              <a:stCxn id="9" idx="3"/>
              <a:endCxn id="11" idx="3"/>
            </p:cNvCxnSpPr>
            <p:nvPr/>
          </p:nvCxnSpPr>
          <p:spPr>
            <a:xfrm flipH="1">
              <a:off x="1989093" y="2132769"/>
              <a:ext cx="34401" cy="2437316"/>
            </a:xfrm>
            <a:prstGeom prst="bentConnector3">
              <a:avLst>
                <a:gd name="adj1" fmla="val -664516"/>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0" idx="3"/>
              <a:endCxn id="24" idx="3"/>
            </p:cNvCxnSpPr>
            <p:nvPr/>
          </p:nvCxnSpPr>
          <p:spPr>
            <a:xfrm flipH="1">
              <a:off x="1992199" y="2898911"/>
              <a:ext cx="31295" cy="844613"/>
            </a:xfrm>
            <a:prstGeom prst="bentConnector3">
              <a:avLst>
                <a:gd name="adj1" fmla="val -730468"/>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itle 1"/>
          <p:cNvSpPr txBox="1">
            <a:spLocks/>
          </p:cNvSpPr>
          <p:nvPr/>
        </p:nvSpPr>
        <p:spPr>
          <a:xfrm>
            <a:off x="2281461" y="5098783"/>
            <a:ext cx="1965460" cy="64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All Levels</a:t>
            </a:r>
          </a:p>
        </p:txBody>
      </p:sp>
      <p:cxnSp>
        <p:nvCxnSpPr>
          <p:cNvPr id="31" name="Elbow Connector 30"/>
          <p:cNvCxnSpPr>
            <a:endCxn id="30" idx="2"/>
          </p:cNvCxnSpPr>
          <p:nvPr/>
        </p:nvCxnSpPr>
        <p:spPr>
          <a:xfrm rot="16200000" flipH="1">
            <a:off x="2069885" y="4548244"/>
            <a:ext cx="1353678" cy="1034933"/>
          </a:xfrm>
          <a:prstGeom prst="bentConnector3">
            <a:avLst>
              <a:gd name="adj1" fmla="val 116887"/>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21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3026" y="1951556"/>
            <a:ext cx="160046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 name="Title 1"/>
          <p:cNvSpPr>
            <a:spLocks noGrp="1"/>
          </p:cNvSpPr>
          <p:nvPr>
            <p:ph type="title"/>
          </p:nvPr>
        </p:nvSpPr>
        <p:spPr>
          <a:xfrm>
            <a:off x="617570" y="455670"/>
            <a:ext cx="3760470" cy="994172"/>
          </a:xfrm>
        </p:spPr>
        <p:txBody>
          <a:bodyPr/>
          <a:lstStyle/>
          <a:p>
            <a:r>
              <a:rPr lang="en-US" dirty="0"/>
              <a:t>Plan Categories</a:t>
            </a:r>
          </a:p>
        </p:txBody>
      </p:sp>
      <p:sp>
        <p:nvSpPr>
          <p:cNvPr id="3" name="Content Placeholder 2"/>
          <p:cNvSpPr>
            <a:spLocks noGrp="1"/>
          </p:cNvSpPr>
          <p:nvPr>
            <p:ph idx="1"/>
          </p:nvPr>
        </p:nvSpPr>
        <p:spPr>
          <a:xfrm>
            <a:off x="478381" y="1981432"/>
            <a:ext cx="1514475" cy="362426"/>
          </a:xfrm>
        </p:spPr>
        <p:txBody>
          <a:bodyPr>
            <a:normAutofit fontScale="85000" lnSpcReduction="20000"/>
          </a:bodyPr>
          <a:lstStyle/>
          <a:p>
            <a:r>
              <a:rPr lang="en-US" dirty="0"/>
              <a:t>FEDERAL</a:t>
            </a:r>
          </a:p>
        </p:txBody>
      </p:sp>
      <p:grpSp>
        <p:nvGrpSpPr>
          <p:cNvPr id="29" name="Group 28"/>
          <p:cNvGrpSpPr/>
          <p:nvPr/>
        </p:nvGrpSpPr>
        <p:grpSpPr>
          <a:xfrm>
            <a:off x="375969" y="4388872"/>
            <a:ext cx="1623197" cy="381953"/>
            <a:chOff x="355015" y="4599307"/>
            <a:chExt cx="1623197" cy="381953"/>
          </a:xfrm>
        </p:grpSpPr>
        <p:sp>
          <p:nvSpPr>
            <p:cNvPr id="11" name="Rounded Rectangle 10"/>
            <p:cNvSpPr/>
            <p:nvPr/>
          </p:nvSpPr>
          <p:spPr>
            <a:xfrm>
              <a:off x="355015" y="4599307"/>
              <a:ext cx="1613124"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4" name="Content Placeholder 2"/>
            <p:cNvSpPr txBox="1">
              <a:spLocks/>
            </p:cNvSpPr>
            <p:nvPr/>
          </p:nvSpPr>
          <p:spPr>
            <a:xfrm>
              <a:off x="463737" y="4618834"/>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LOCAL</a:t>
              </a:r>
            </a:p>
          </p:txBody>
        </p:sp>
      </p:grpSp>
      <p:grpSp>
        <p:nvGrpSpPr>
          <p:cNvPr id="27" name="Group 26"/>
          <p:cNvGrpSpPr/>
          <p:nvPr/>
        </p:nvGrpSpPr>
        <p:grpSpPr>
          <a:xfrm>
            <a:off x="389416" y="2717698"/>
            <a:ext cx="1634078" cy="403318"/>
            <a:chOff x="334061" y="3156764"/>
            <a:chExt cx="1634078" cy="403318"/>
          </a:xfrm>
        </p:grpSpPr>
        <p:sp>
          <p:nvSpPr>
            <p:cNvPr id="10" name="Rounded Rectangle 9"/>
            <p:cNvSpPr/>
            <p:nvPr/>
          </p:nvSpPr>
          <p:spPr>
            <a:xfrm>
              <a:off x="334061" y="3156764"/>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5" name="Content Placeholder 2"/>
            <p:cNvSpPr txBox="1">
              <a:spLocks/>
            </p:cNvSpPr>
            <p:nvPr/>
          </p:nvSpPr>
          <p:spPr>
            <a:xfrm>
              <a:off x="453664" y="3197656"/>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STATE</a:t>
              </a:r>
            </a:p>
          </p:txBody>
        </p:sp>
      </p:grpSp>
      <p:grpSp>
        <p:nvGrpSpPr>
          <p:cNvPr id="22" name="Group 21"/>
          <p:cNvGrpSpPr/>
          <p:nvPr/>
        </p:nvGrpSpPr>
        <p:grpSpPr>
          <a:xfrm rot="5400000">
            <a:off x="3788946" y="281733"/>
            <a:ext cx="3241109" cy="6360485"/>
            <a:chOff x="5994817" y="1129558"/>
            <a:chExt cx="4321478" cy="8480649"/>
          </a:xfrm>
          <a:solidFill>
            <a:schemeClr val="accent3">
              <a:lumMod val="20000"/>
              <a:lumOff val="80000"/>
            </a:schemeClr>
          </a:solidFill>
        </p:grpSpPr>
        <p:sp>
          <p:nvSpPr>
            <p:cNvPr id="15" name="Rounded Rectangle 14"/>
            <p:cNvSpPr/>
            <p:nvPr/>
          </p:nvSpPr>
          <p:spPr>
            <a:xfrm rot="16200000">
              <a:off x="6923549" y="3723908"/>
              <a:ext cx="2464015" cy="4321477"/>
            </a:xfrm>
            <a:prstGeom prst="roundRect">
              <a:avLst/>
            </a:prstGeom>
            <a:blipFill>
              <a:blip r:embed="rId3">
                <a:duotone>
                  <a:schemeClr val="accent6">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17" name="Rounded Rectangle 16"/>
            <p:cNvSpPr/>
            <p:nvPr/>
          </p:nvSpPr>
          <p:spPr>
            <a:xfrm rot="16200000">
              <a:off x="6963841" y="6257754"/>
              <a:ext cx="2383429" cy="4321478"/>
            </a:xfrm>
            <a:prstGeom prst="roundRect">
              <a:avLst/>
            </a:prstGeom>
            <a:blipFill>
              <a:blip r:embed="rId4">
                <a:duotone>
                  <a:schemeClr val="accent1">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sp>
          <p:nvSpPr>
            <p:cNvPr id="18" name="Rounded Rectangle 17"/>
            <p:cNvSpPr/>
            <p:nvPr/>
          </p:nvSpPr>
          <p:spPr>
            <a:xfrm rot="16200000">
              <a:off x="8510176" y="886165"/>
              <a:ext cx="1540171" cy="2026957"/>
            </a:xfrm>
            <a:prstGeom prst="roundRect">
              <a:avLst/>
            </a:prstGeom>
            <a:blipFill>
              <a:blip r:embed="rId5">
                <a:duotone>
                  <a:prstClr val="black"/>
                  <a:schemeClr val="accent4">
                    <a:tint val="45000"/>
                    <a:satMod val="400000"/>
                  </a:schemeClr>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n w="0"/>
                  <a:solidFill>
                    <a:sysClr val="windowText" lastClr="000000"/>
                  </a:solidFill>
                  <a:effectLst>
                    <a:glow rad="127000">
                      <a:schemeClr val="bg1"/>
                    </a:glow>
                    <a:outerShdw blurRad="38100" dist="19050" dir="2700000" algn="tl" rotWithShape="0">
                      <a:schemeClr val="dk1">
                        <a:alpha val="40000"/>
                      </a:schemeClr>
                    </a:outerShdw>
                  </a:effectLst>
                </a:rPr>
                <a:t>Land Use</a:t>
              </a:r>
            </a:p>
          </p:txBody>
        </p:sp>
        <p:sp>
          <p:nvSpPr>
            <p:cNvPr id="19" name="Rounded Rectangle 18"/>
            <p:cNvSpPr/>
            <p:nvPr/>
          </p:nvSpPr>
          <p:spPr>
            <a:xfrm rot="16200000">
              <a:off x="7262948" y="1511722"/>
              <a:ext cx="1762662" cy="4298923"/>
            </a:xfrm>
            <a:prstGeom prst="roundRect">
              <a:avLst/>
            </a:prstGeom>
            <a:blipFill>
              <a:blip r:embed="rId6">
                <a:duotone>
                  <a:schemeClr val="accent2">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grpSp>
      <p:grpSp>
        <p:nvGrpSpPr>
          <p:cNvPr id="28" name="Group 27"/>
          <p:cNvGrpSpPr/>
          <p:nvPr/>
        </p:nvGrpSpPr>
        <p:grpSpPr>
          <a:xfrm>
            <a:off x="375969" y="3562311"/>
            <a:ext cx="1616230" cy="392839"/>
            <a:chOff x="355015" y="3917418"/>
            <a:chExt cx="1634078" cy="392839"/>
          </a:xfrm>
        </p:grpSpPr>
        <p:sp>
          <p:nvSpPr>
            <p:cNvPr id="24" name="Rounded Rectangle 9"/>
            <p:cNvSpPr/>
            <p:nvPr/>
          </p:nvSpPr>
          <p:spPr>
            <a:xfrm>
              <a:off x="355015" y="3917418"/>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5" name="Content Placeholder 2"/>
            <p:cNvSpPr txBox="1">
              <a:spLocks/>
            </p:cNvSpPr>
            <p:nvPr/>
          </p:nvSpPr>
          <p:spPr>
            <a:xfrm>
              <a:off x="463737" y="3947831"/>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COUNTY</a:t>
              </a:r>
            </a:p>
          </p:txBody>
        </p:sp>
      </p:grpSp>
      <p:cxnSp>
        <p:nvCxnSpPr>
          <p:cNvPr id="32" name="Elbow Connector 31"/>
          <p:cNvCxnSpPr/>
          <p:nvPr/>
        </p:nvCxnSpPr>
        <p:spPr>
          <a:xfrm flipH="1">
            <a:off x="1967871" y="3746116"/>
            <a:ext cx="31295" cy="844613"/>
          </a:xfrm>
          <a:prstGeom prst="bentConnector3">
            <a:avLst>
              <a:gd name="adj1" fmla="val -730468"/>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tle 1"/>
          <p:cNvSpPr txBox="1">
            <a:spLocks/>
          </p:cNvSpPr>
          <p:nvPr/>
        </p:nvSpPr>
        <p:spPr>
          <a:xfrm>
            <a:off x="6895070" y="5065614"/>
            <a:ext cx="2099839" cy="64376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County &amp; Local</a:t>
            </a:r>
          </a:p>
        </p:txBody>
      </p:sp>
      <p:cxnSp>
        <p:nvCxnSpPr>
          <p:cNvPr id="13" name="Elbow Connector 12"/>
          <p:cNvCxnSpPr>
            <a:endCxn id="33" idx="1"/>
          </p:cNvCxnSpPr>
          <p:nvPr/>
        </p:nvCxnSpPr>
        <p:spPr>
          <a:xfrm>
            <a:off x="2229258" y="4388872"/>
            <a:ext cx="4665812" cy="998626"/>
          </a:xfrm>
          <a:prstGeom prst="bentConnector3">
            <a:avLst>
              <a:gd name="adj1" fmla="val -54"/>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115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3026" y="1951556"/>
            <a:ext cx="160046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 name="Title 1"/>
          <p:cNvSpPr>
            <a:spLocks noGrp="1"/>
          </p:cNvSpPr>
          <p:nvPr>
            <p:ph type="title"/>
          </p:nvPr>
        </p:nvSpPr>
        <p:spPr>
          <a:xfrm>
            <a:off x="617570" y="455670"/>
            <a:ext cx="3760470" cy="994172"/>
          </a:xfrm>
        </p:spPr>
        <p:txBody>
          <a:bodyPr/>
          <a:lstStyle/>
          <a:p>
            <a:r>
              <a:rPr lang="en-US" dirty="0"/>
              <a:t>Plan Categories</a:t>
            </a:r>
          </a:p>
        </p:txBody>
      </p:sp>
      <p:sp>
        <p:nvSpPr>
          <p:cNvPr id="3" name="Content Placeholder 2"/>
          <p:cNvSpPr>
            <a:spLocks noGrp="1"/>
          </p:cNvSpPr>
          <p:nvPr>
            <p:ph idx="1"/>
          </p:nvPr>
        </p:nvSpPr>
        <p:spPr>
          <a:xfrm>
            <a:off x="478381" y="1981432"/>
            <a:ext cx="1514475" cy="362426"/>
          </a:xfrm>
        </p:spPr>
        <p:txBody>
          <a:bodyPr>
            <a:normAutofit fontScale="85000" lnSpcReduction="20000"/>
          </a:bodyPr>
          <a:lstStyle/>
          <a:p>
            <a:r>
              <a:rPr lang="en-US" dirty="0"/>
              <a:t>FEDERAL</a:t>
            </a:r>
          </a:p>
        </p:txBody>
      </p:sp>
      <p:grpSp>
        <p:nvGrpSpPr>
          <p:cNvPr id="29" name="Group 28"/>
          <p:cNvGrpSpPr/>
          <p:nvPr/>
        </p:nvGrpSpPr>
        <p:grpSpPr>
          <a:xfrm>
            <a:off x="375969" y="4388872"/>
            <a:ext cx="1623197" cy="381953"/>
            <a:chOff x="355015" y="4599307"/>
            <a:chExt cx="1623197" cy="381953"/>
          </a:xfrm>
        </p:grpSpPr>
        <p:sp>
          <p:nvSpPr>
            <p:cNvPr id="11" name="Rounded Rectangle 10"/>
            <p:cNvSpPr/>
            <p:nvPr/>
          </p:nvSpPr>
          <p:spPr>
            <a:xfrm>
              <a:off x="355015" y="4599307"/>
              <a:ext cx="1613124"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4" name="Content Placeholder 2"/>
            <p:cNvSpPr txBox="1">
              <a:spLocks/>
            </p:cNvSpPr>
            <p:nvPr/>
          </p:nvSpPr>
          <p:spPr>
            <a:xfrm>
              <a:off x="463737" y="4618834"/>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LOCAL</a:t>
              </a:r>
            </a:p>
          </p:txBody>
        </p:sp>
      </p:grpSp>
      <p:grpSp>
        <p:nvGrpSpPr>
          <p:cNvPr id="27" name="Group 26"/>
          <p:cNvGrpSpPr/>
          <p:nvPr/>
        </p:nvGrpSpPr>
        <p:grpSpPr>
          <a:xfrm>
            <a:off x="389416" y="2717698"/>
            <a:ext cx="1634078" cy="403318"/>
            <a:chOff x="334061" y="3156764"/>
            <a:chExt cx="1634078" cy="403318"/>
          </a:xfrm>
        </p:grpSpPr>
        <p:sp>
          <p:nvSpPr>
            <p:cNvPr id="10" name="Rounded Rectangle 9"/>
            <p:cNvSpPr/>
            <p:nvPr/>
          </p:nvSpPr>
          <p:spPr>
            <a:xfrm>
              <a:off x="334061" y="3156764"/>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5" name="Content Placeholder 2"/>
            <p:cNvSpPr txBox="1">
              <a:spLocks/>
            </p:cNvSpPr>
            <p:nvPr/>
          </p:nvSpPr>
          <p:spPr>
            <a:xfrm>
              <a:off x="453664" y="3197656"/>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STATE</a:t>
              </a:r>
            </a:p>
          </p:txBody>
        </p:sp>
      </p:grpSp>
      <p:grpSp>
        <p:nvGrpSpPr>
          <p:cNvPr id="22" name="Group 21"/>
          <p:cNvGrpSpPr/>
          <p:nvPr/>
        </p:nvGrpSpPr>
        <p:grpSpPr>
          <a:xfrm rot="5400000">
            <a:off x="3788946" y="281733"/>
            <a:ext cx="3241109" cy="6360485"/>
            <a:chOff x="5994817" y="1129558"/>
            <a:chExt cx="4321478" cy="8480649"/>
          </a:xfrm>
          <a:solidFill>
            <a:schemeClr val="accent3">
              <a:lumMod val="20000"/>
              <a:lumOff val="80000"/>
            </a:schemeClr>
          </a:solidFill>
        </p:grpSpPr>
        <p:sp>
          <p:nvSpPr>
            <p:cNvPr id="15" name="Rounded Rectangle 14"/>
            <p:cNvSpPr/>
            <p:nvPr/>
          </p:nvSpPr>
          <p:spPr>
            <a:xfrm rot="16200000">
              <a:off x="6923549" y="3723908"/>
              <a:ext cx="2464015" cy="4321477"/>
            </a:xfrm>
            <a:prstGeom prst="roundRect">
              <a:avLst/>
            </a:prstGeom>
            <a:blipFill>
              <a:blip r:embed="rId3">
                <a:duotone>
                  <a:schemeClr val="accent6">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17" name="Rounded Rectangle 16"/>
            <p:cNvSpPr/>
            <p:nvPr/>
          </p:nvSpPr>
          <p:spPr>
            <a:xfrm rot="16200000">
              <a:off x="6963841" y="6257754"/>
              <a:ext cx="2383429" cy="4321478"/>
            </a:xfrm>
            <a:prstGeom prst="roundRect">
              <a:avLst/>
            </a:prstGeom>
            <a:blipFill>
              <a:blip r:embed="rId4">
                <a:duotone>
                  <a:schemeClr val="accent1">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sp>
          <p:nvSpPr>
            <p:cNvPr id="18" name="Rounded Rectangle 17"/>
            <p:cNvSpPr/>
            <p:nvPr/>
          </p:nvSpPr>
          <p:spPr>
            <a:xfrm rot="16200000">
              <a:off x="8510176" y="886165"/>
              <a:ext cx="1540171" cy="2026957"/>
            </a:xfrm>
            <a:prstGeom prst="roundRect">
              <a:avLst/>
            </a:prstGeom>
            <a:blipFill>
              <a:blip r:embed="rId5">
                <a:duotone>
                  <a:schemeClr val="accent4">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19" name="Rounded Rectangle 18"/>
            <p:cNvSpPr/>
            <p:nvPr/>
          </p:nvSpPr>
          <p:spPr>
            <a:xfrm rot="16200000">
              <a:off x="7262948" y="1511722"/>
              <a:ext cx="1762662" cy="4298923"/>
            </a:xfrm>
            <a:prstGeom prst="roundRect">
              <a:avLst/>
            </a:prstGeom>
            <a:blipFill>
              <a:blip r:embed="rId6">
                <a:duotone>
                  <a:schemeClr val="accent2">
                    <a:shade val="45000"/>
                    <a:satMod val="135000"/>
                  </a:schemeClr>
                  <a:prstClr val="white"/>
                </a:duotone>
              </a:blip>
              <a:stretch>
                <a:fillRect/>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grpSp>
      <p:sp>
        <p:nvSpPr>
          <p:cNvPr id="23" name="TextBox 22"/>
          <p:cNvSpPr txBox="1"/>
          <p:nvPr/>
        </p:nvSpPr>
        <p:spPr>
          <a:xfrm>
            <a:off x="5675697" y="495735"/>
            <a:ext cx="2787483" cy="954107"/>
          </a:xfrm>
          <a:prstGeom prst="rect">
            <a:avLst/>
          </a:prstGeom>
          <a:noFill/>
        </p:spPr>
        <p:txBody>
          <a:bodyPr wrap="square" rtlCol="0">
            <a:spAutoFit/>
          </a:bodyPr>
          <a:lstStyle/>
          <a:p>
            <a:pPr algn="ctr"/>
            <a:r>
              <a:rPr lang="en-US" sz="2800" dirty="0">
                <a:solidFill>
                  <a:schemeClr val="accent1"/>
                </a:solidFill>
              </a:rPr>
              <a:t>It depends what plan…</a:t>
            </a:r>
          </a:p>
        </p:txBody>
      </p:sp>
      <p:grpSp>
        <p:nvGrpSpPr>
          <p:cNvPr id="28" name="Group 27"/>
          <p:cNvGrpSpPr/>
          <p:nvPr/>
        </p:nvGrpSpPr>
        <p:grpSpPr>
          <a:xfrm>
            <a:off x="375969" y="3562311"/>
            <a:ext cx="1616230" cy="392839"/>
            <a:chOff x="355015" y="3917418"/>
            <a:chExt cx="1634078" cy="392839"/>
          </a:xfrm>
        </p:grpSpPr>
        <p:sp>
          <p:nvSpPr>
            <p:cNvPr id="24" name="Rounded Rectangle 9"/>
            <p:cNvSpPr/>
            <p:nvPr/>
          </p:nvSpPr>
          <p:spPr>
            <a:xfrm>
              <a:off x="355015" y="3917418"/>
              <a:ext cx="1634078" cy="3624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5" name="Content Placeholder 2"/>
            <p:cNvSpPr txBox="1">
              <a:spLocks/>
            </p:cNvSpPr>
            <p:nvPr/>
          </p:nvSpPr>
          <p:spPr>
            <a:xfrm>
              <a:off x="463737" y="3947831"/>
              <a:ext cx="1514475" cy="3624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COUNTY</a:t>
              </a:r>
            </a:p>
          </p:txBody>
        </p:sp>
      </p:grpSp>
    </p:spTree>
    <p:extLst>
      <p:ext uri="{BB962C8B-B14F-4D97-AF65-F5344CB8AC3E}">
        <p14:creationId xmlns:p14="http://schemas.microsoft.com/office/powerpoint/2010/main" val="347862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884666" y="1220851"/>
            <a:ext cx="1907655" cy="1082844"/>
          </a:xfrm>
          <a:prstGeom prst="roundRect">
            <a:avLst/>
          </a:prstGeom>
          <a:blipFill>
            <a:blip r:embed="rId2">
              <a:duotone>
                <a:schemeClr val="accent6">
                  <a:shade val="45000"/>
                  <a:satMod val="135000"/>
                </a:schemeClr>
                <a:prstClr val="white"/>
              </a:duotone>
            </a:blip>
            <a:srcRect/>
            <a:stretch>
              <a:fillRect t="-44680" b="-16429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16" name="Rounded Rectangle 16"/>
          <p:cNvSpPr/>
          <p:nvPr/>
        </p:nvSpPr>
        <p:spPr>
          <a:xfrm>
            <a:off x="519339" y="1220852"/>
            <a:ext cx="2027363" cy="1082843"/>
          </a:xfrm>
          <a:prstGeom prst="roundRect">
            <a:avLst/>
          </a:prstGeom>
          <a:blipFill>
            <a:blip r:embed="rId3">
              <a:duotone>
                <a:schemeClr val="accent1">
                  <a:shade val="45000"/>
                  <a:satMod val="135000"/>
                </a:schemeClr>
                <a:prstClr val="white"/>
              </a:duotone>
            </a:blip>
            <a:srcRect/>
            <a:stretch>
              <a:fillRect t="-136299" b="-10316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sp>
        <p:nvSpPr>
          <p:cNvPr id="17" name="Rounded Rectangle 16"/>
          <p:cNvSpPr/>
          <p:nvPr/>
        </p:nvSpPr>
        <p:spPr>
          <a:xfrm>
            <a:off x="5072690" y="1220851"/>
            <a:ext cx="1586229" cy="1082844"/>
          </a:xfrm>
          <a:prstGeom prst="roundRect">
            <a:avLst/>
          </a:prstGeom>
          <a:blipFill>
            <a:blip r:embed="rId4">
              <a:duotone>
                <a:schemeClr val="accent2">
                  <a:shade val="45000"/>
                  <a:satMod val="135000"/>
                </a:schemeClr>
                <a:prstClr val="white"/>
              </a:duotone>
            </a:blip>
            <a:srcRect/>
            <a:stretch>
              <a:fillRect l="496" t="-82892" r="-496" b="-124470"/>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sp>
        <p:nvSpPr>
          <p:cNvPr id="18" name="Rounded Rectangle 17"/>
          <p:cNvSpPr/>
          <p:nvPr/>
        </p:nvSpPr>
        <p:spPr>
          <a:xfrm>
            <a:off x="7180552" y="1212603"/>
            <a:ext cx="1359854" cy="1088163"/>
          </a:xfrm>
          <a:prstGeom prst="roundRect">
            <a:avLst/>
          </a:prstGeom>
          <a:blipFill>
            <a:blip r:embed="rId5">
              <a:duotone>
                <a:schemeClr val="accent4">
                  <a:shade val="45000"/>
                  <a:satMod val="135000"/>
                </a:schemeClr>
                <a:prstClr val="white"/>
              </a:duotone>
            </a:blip>
            <a:srcRect/>
            <a:stretch>
              <a:fillRect t="-15364" b="-49101"/>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19" name="TextBox 18"/>
          <p:cNvSpPr txBox="1"/>
          <p:nvPr/>
        </p:nvSpPr>
        <p:spPr>
          <a:xfrm>
            <a:off x="519339" y="2532495"/>
            <a:ext cx="2069667" cy="461665"/>
          </a:xfrm>
          <a:prstGeom prst="rect">
            <a:avLst/>
          </a:prstGeom>
          <a:noFill/>
        </p:spPr>
        <p:txBody>
          <a:bodyPr wrap="square" rtlCol="0">
            <a:spAutoFit/>
          </a:bodyPr>
          <a:lstStyle/>
          <a:p>
            <a:r>
              <a:rPr lang="en-US" sz="2400" b="1" dirty="0">
                <a:solidFill>
                  <a:schemeClr val="bg2">
                    <a:lumMod val="25000"/>
                  </a:schemeClr>
                </a:solidFill>
                <a:latin typeface="+mj-lt"/>
              </a:rPr>
              <a:t>Transportation</a:t>
            </a:r>
          </a:p>
        </p:txBody>
      </p:sp>
      <p:sp>
        <p:nvSpPr>
          <p:cNvPr id="20" name="TextBox 19"/>
          <p:cNvSpPr txBox="1"/>
          <p:nvPr/>
        </p:nvSpPr>
        <p:spPr>
          <a:xfrm>
            <a:off x="271880" y="2938710"/>
            <a:ext cx="2535734" cy="2308324"/>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Transportation Master Plan</a:t>
            </a:r>
          </a:p>
          <a:p>
            <a:pPr marL="285750" indent="-285750">
              <a:buFont typeface="Arial" panose="020B0604020202020204" pitchFamily="34" charset="0"/>
              <a:buChar char="•"/>
            </a:pPr>
            <a:r>
              <a:rPr lang="en-US" i="1" dirty="0">
                <a:solidFill>
                  <a:schemeClr val="bg2">
                    <a:lumMod val="25000"/>
                  </a:schemeClr>
                </a:solidFill>
                <a:latin typeface="+mj-lt"/>
              </a:rPr>
              <a:t>Planning Assistance for Rural Areas (PARAs)</a:t>
            </a:r>
          </a:p>
          <a:p>
            <a:pPr marL="285750" indent="-285750">
              <a:buFont typeface="Arial" panose="020B0604020202020204" pitchFamily="34" charset="0"/>
              <a:buChar char="•"/>
            </a:pPr>
            <a:r>
              <a:rPr lang="en-US" i="1" dirty="0">
                <a:solidFill>
                  <a:schemeClr val="bg2">
                    <a:lumMod val="25000"/>
                  </a:schemeClr>
                </a:solidFill>
                <a:latin typeface="+mj-lt"/>
              </a:rPr>
              <a:t>Bike, Pedestrian, &amp; Sidewalk  </a:t>
            </a:r>
          </a:p>
          <a:p>
            <a:pPr marL="285750" indent="-285750">
              <a:buFont typeface="Arial" panose="020B0604020202020204" pitchFamily="34" charset="0"/>
              <a:buChar char="•"/>
            </a:pPr>
            <a:r>
              <a:rPr lang="en-US" i="1" dirty="0">
                <a:solidFill>
                  <a:schemeClr val="bg2">
                    <a:lumMod val="25000"/>
                  </a:schemeClr>
                </a:solidFill>
                <a:latin typeface="+mj-lt"/>
              </a:rPr>
              <a:t>Corridor Plan</a:t>
            </a:r>
          </a:p>
        </p:txBody>
      </p:sp>
      <p:grpSp>
        <p:nvGrpSpPr>
          <p:cNvPr id="22" name="Group 21"/>
          <p:cNvGrpSpPr/>
          <p:nvPr/>
        </p:nvGrpSpPr>
        <p:grpSpPr>
          <a:xfrm>
            <a:off x="7020333" y="2521125"/>
            <a:ext cx="2210064" cy="2205565"/>
            <a:chOff x="1784346" y="2669050"/>
            <a:chExt cx="4504871" cy="2205565"/>
          </a:xfrm>
        </p:grpSpPr>
        <p:sp>
          <p:nvSpPr>
            <p:cNvPr id="23" name="TextBox 22"/>
            <p:cNvSpPr txBox="1"/>
            <p:nvPr/>
          </p:nvSpPr>
          <p:spPr>
            <a:xfrm>
              <a:off x="1803854" y="2669050"/>
              <a:ext cx="4485363" cy="461665"/>
            </a:xfrm>
            <a:prstGeom prst="rect">
              <a:avLst/>
            </a:prstGeom>
            <a:noFill/>
          </p:spPr>
          <p:txBody>
            <a:bodyPr wrap="square" rtlCol="0">
              <a:spAutoFit/>
            </a:bodyPr>
            <a:lstStyle/>
            <a:p>
              <a:pPr algn="ctr"/>
              <a:r>
                <a:rPr lang="en-US" sz="2400" b="1" dirty="0">
                  <a:solidFill>
                    <a:schemeClr val="bg2">
                      <a:lumMod val="25000"/>
                    </a:schemeClr>
                  </a:solidFill>
                  <a:latin typeface="+mj-lt"/>
                </a:rPr>
                <a:t>Land Use	</a:t>
              </a:r>
            </a:p>
          </p:txBody>
        </p:sp>
        <p:sp>
          <p:nvSpPr>
            <p:cNvPr id="24" name="TextBox 23"/>
            <p:cNvSpPr txBox="1"/>
            <p:nvPr/>
          </p:nvSpPr>
          <p:spPr>
            <a:xfrm>
              <a:off x="1784346" y="3120289"/>
              <a:ext cx="4264132" cy="1754326"/>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Comprehensive Plan</a:t>
              </a:r>
            </a:p>
            <a:p>
              <a:pPr marL="285750" indent="-285750">
                <a:buFont typeface="Arial" panose="020B0604020202020204" pitchFamily="34" charset="0"/>
                <a:buChar char="•"/>
              </a:pPr>
              <a:r>
                <a:rPr lang="en-US" i="1" dirty="0">
                  <a:solidFill>
                    <a:schemeClr val="bg2">
                      <a:lumMod val="25000"/>
                    </a:schemeClr>
                  </a:solidFill>
                  <a:latin typeface="+mj-lt"/>
                </a:rPr>
                <a:t>General Plan</a:t>
              </a:r>
            </a:p>
            <a:p>
              <a:pPr marL="285750" indent="-285750">
                <a:buFont typeface="Arial" panose="020B0604020202020204" pitchFamily="34" charset="0"/>
                <a:buChar char="•"/>
              </a:pPr>
              <a:r>
                <a:rPr lang="en-US" i="1" dirty="0">
                  <a:solidFill>
                    <a:schemeClr val="bg2">
                      <a:lumMod val="25000"/>
                    </a:schemeClr>
                  </a:solidFill>
                  <a:latin typeface="+mj-lt"/>
                </a:rPr>
                <a:t>Corridor Plan</a:t>
              </a:r>
            </a:p>
            <a:p>
              <a:pPr marL="285750" indent="-285750">
                <a:buFont typeface="Arial" panose="020B0604020202020204" pitchFamily="34" charset="0"/>
                <a:buChar char="•"/>
              </a:pPr>
              <a:r>
                <a:rPr lang="en-US" i="1" dirty="0">
                  <a:solidFill>
                    <a:schemeClr val="bg2">
                      <a:lumMod val="25000"/>
                    </a:schemeClr>
                  </a:solidFill>
                  <a:latin typeface="+mj-lt"/>
                </a:rPr>
                <a:t>Neighborhood Plan</a:t>
              </a:r>
            </a:p>
          </p:txBody>
        </p:sp>
      </p:grpSp>
      <p:grpSp>
        <p:nvGrpSpPr>
          <p:cNvPr id="26" name="Group 25"/>
          <p:cNvGrpSpPr/>
          <p:nvPr/>
        </p:nvGrpSpPr>
        <p:grpSpPr>
          <a:xfrm>
            <a:off x="2928157" y="2532495"/>
            <a:ext cx="2056660" cy="2325200"/>
            <a:chOff x="3084883" y="2804100"/>
            <a:chExt cx="3031405" cy="1803882"/>
          </a:xfrm>
        </p:grpSpPr>
        <p:sp>
          <p:nvSpPr>
            <p:cNvPr id="27" name="TextBox 26"/>
            <p:cNvSpPr txBox="1"/>
            <p:nvPr/>
          </p:nvSpPr>
          <p:spPr>
            <a:xfrm>
              <a:off x="3084883" y="2804100"/>
              <a:ext cx="2830624" cy="644685"/>
            </a:xfrm>
            <a:prstGeom prst="rect">
              <a:avLst/>
            </a:prstGeom>
            <a:noFill/>
          </p:spPr>
          <p:txBody>
            <a:bodyPr wrap="square" rtlCol="0">
              <a:spAutoFit/>
            </a:bodyPr>
            <a:lstStyle/>
            <a:p>
              <a:pPr algn="ctr"/>
              <a:r>
                <a:rPr lang="en-US" sz="2400" b="1" dirty="0">
                  <a:solidFill>
                    <a:schemeClr val="bg2">
                      <a:lumMod val="25000"/>
                    </a:schemeClr>
                  </a:solidFill>
                  <a:latin typeface="+mj-lt"/>
                </a:rPr>
                <a:t>Parks &amp; Open Space</a:t>
              </a:r>
            </a:p>
          </p:txBody>
        </p:sp>
        <p:sp>
          <p:nvSpPr>
            <p:cNvPr id="28" name="TextBox 27"/>
            <p:cNvSpPr txBox="1"/>
            <p:nvPr/>
          </p:nvSpPr>
          <p:spPr>
            <a:xfrm>
              <a:off x="3221640" y="3461876"/>
              <a:ext cx="2894648" cy="1146106"/>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Park Master Plan</a:t>
              </a:r>
            </a:p>
            <a:p>
              <a:pPr marL="285750" indent="-285750">
                <a:buFont typeface="Arial" panose="020B0604020202020204" pitchFamily="34" charset="0"/>
                <a:buChar char="•"/>
              </a:pPr>
              <a:r>
                <a:rPr lang="en-US" i="1" dirty="0">
                  <a:solidFill>
                    <a:schemeClr val="bg2">
                      <a:lumMod val="25000"/>
                    </a:schemeClr>
                  </a:solidFill>
                  <a:latin typeface="+mj-lt"/>
                </a:rPr>
                <a:t>Planned Area Developments (PADs)</a:t>
              </a:r>
            </a:p>
          </p:txBody>
        </p:sp>
      </p:grpSp>
      <p:grpSp>
        <p:nvGrpSpPr>
          <p:cNvPr id="30" name="Group 29"/>
          <p:cNvGrpSpPr/>
          <p:nvPr/>
        </p:nvGrpSpPr>
        <p:grpSpPr>
          <a:xfrm>
            <a:off x="4941835" y="2491218"/>
            <a:ext cx="2158383" cy="1438278"/>
            <a:chOff x="1682493" y="5354186"/>
            <a:chExt cx="3446934" cy="772435"/>
          </a:xfrm>
        </p:grpSpPr>
        <p:sp>
          <p:nvSpPr>
            <p:cNvPr id="31" name="TextBox 30"/>
            <p:cNvSpPr txBox="1"/>
            <p:nvPr/>
          </p:nvSpPr>
          <p:spPr>
            <a:xfrm>
              <a:off x="1803855" y="5354186"/>
              <a:ext cx="3325572" cy="461665"/>
            </a:xfrm>
            <a:prstGeom prst="rect">
              <a:avLst/>
            </a:prstGeom>
            <a:noFill/>
          </p:spPr>
          <p:txBody>
            <a:bodyPr wrap="square" rtlCol="0">
              <a:spAutoFit/>
            </a:bodyPr>
            <a:lstStyle/>
            <a:p>
              <a:pPr algn="ctr"/>
              <a:r>
                <a:rPr lang="en-US" sz="2400" b="1" dirty="0">
                  <a:solidFill>
                    <a:schemeClr val="bg2">
                      <a:lumMod val="25000"/>
                    </a:schemeClr>
                  </a:solidFill>
                  <a:latin typeface="+mj-lt"/>
                </a:rPr>
                <a:t>Economic Development</a:t>
              </a:r>
            </a:p>
          </p:txBody>
        </p:sp>
        <p:sp>
          <p:nvSpPr>
            <p:cNvPr id="32" name="TextBox 31"/>
            <p:cNvSpPr txBox="1"/>
            <p:nvPr/>
          </p:nvSpPr>
          <p:spPr>
            <a:xfrm>
              <a:off x="1682493" y="5779506"/>
              <a:ext cx="3272502" cy="347115"/>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Downtown Plans</a:t>
              </a:r>
            </a:p>
            <a:p>
              <a:pPr marL="285750" indent="-285750">
                <a:buFont typeface="Arial" panose="020B0604020202020204" pitchFamily="34" charset="0"/>
                <a:buChar char="•"/>
              </a:pPr>
              <a:r>
                <a:rPr lang="en-US" i="1" dirty="0">
                  <a:solidFill>
                    <a:schemeClr val="bg2">
                      <a:lumMod val="25000"/>
                    </a:schemeClr>
                  </a:solidFill>
                  <a:latin typeface="+mj-lt"/>
                </a:rPr>
                <a:t>Strategic </a:t>
              </a:r>
            </a:p>
          </p:txBody>
        </p:sp>
      </p:grpSp>
    </p:spTree>
    <p:extLst>
      <p:ext uri="{BB962C8B-B14F-4D97-AF65-F5344CB8AC3E}">
        <p14:creationId xmlns:p14="http://schemas.microsoft.com/office/powerpoint/2010/main" val="2225887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698312" y="5249920"/>
            <a:ext cx="8113383" cy="1557256"/>
            <a:chOff x="749375" y="5223967"/>
            <a:chExt cx="8113383" cy="1557256"/>
          </a:xfrm>
        </p:grpSpPr>
        <p:sp>
          <p:nvSpPr>
            <p:cNvPr id="45" name="Rectangle 44"/>
            <p:cNvSpPr/>
            <p:nvPr/>
          </p:nvSpPr>
          <p:spPr>
            <a:xfrm>
              <a:off x="749375" y="5310098"/>
              <a:ext cx="8113383"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Log in | Sign Up Upload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grpSp>
          <p:nvGrpSpPr>
            <p:cNvPr id="47" name="Group 46"/>
            <p:cNvGrpSpPr/>
            <p:nvPr/>
          </p:nvGrpSpPr>
          <p:grpSpPr>
            <a:xfrm>
              <a:off x="3696887" y="5479075"/>
              <a:ext cx="785242" cy="925993"/>
              <a:chOff x="1098259" y="732351"/>
              <a:chExt cx="4727197" cy="5574525"/>
            </a:xfrm>
          </p:grpSpPr>
          <p:pic>
            <p:nvPicPr>
              <p:cNvPr id="60" name="Picture 2" descr="http://geology.com/county-map/arizona-county-map.gif"/>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098259" y="732351"/>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65288" y="738280"/>
                <a:ext cx="2498141" cy="2795539"/>
              </a:xfrm>
              <a:prstGeom prst="rect">
                <a:avLst/>
              </a:prstGeom>
            </p:spPr>
          </p:pic>
        </p:grpSp>
        <p:grpSp>
          <p:nvGrpSpPr>
            <p:cNvPr id="48" name="Group 47"/>
            <p:cNvGrpSpPr/>
            <p:nvPr/>
          </p:nvGrpSpPr>
          <p:grpSpPr>
            <a:xfrm>
              <a:off x="5656694" y="5223967"/>
              <a:ext cx="1308871" cy="1344633"/>
              <a:chOff x="79407" y="1880129"/>
              <a:chExt cx="1624613" cy="1669002"/>
            </a:xfrm>
          </p:grpSpPr>
          <p:pic>
            <p:nvPicPr>
              <p:cNvPr id="58" name="Picture 57"/>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50" name="Picture 2" descr="http://geology.com/cities-map/map-of-arizona-cities.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889868" y="6364675"/>
              <a:ext cx="1378904" cy="338554"/>
            </a:xfrm>
            <a:prstGeom prst="rect">
              <a:avLst/>
            </a:prstGeom>
          </p:spPr>
          <p:txBody>
            <a:bodyPr wrap="none">
              <a:spAutoFit/>
            </a:bodyPr>
            <a:lstStyle/>
            <a:p>
              <a:r>
                <a:rPr lang="en-US" sz="1600" i="1" dirty="0">
                  <a:solidFill>
                    <a:schemeClr val="tx2">
                      <a:lumMod val="75000"/>
                    </a:schemeClr>
                  </a:solidFill>
                </a:rPr>
                <a:t>Neighborhood</a:t>
              </a:r>
              <a:endParaRPr lang="en-US" sz="1600" dirty="0">
                <a:solidFill>
                  <a:schemeClr val="tx2">
                    <a:lumMod val="75000"/>
                  </a:schemeClr>
                </a:solidFill>
              </a:endParaRPr>
            </a:p>
          </p:txBody>
        </p:sp>
        <p:sp>
          <p:nvSpPr>
            <p:cNvPr id="52" name="Rectangle 51"/>
            <p:cNvSpPr/>
            <p:nvPr/>
          </p:nvSpPr>
          <p:spPr>
            <a:xfrm>
              <a:off x="2451110" y="6380755"/>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sp>
          <p:nvSpPr>
            <p:cNvPr id="53" name="Rectangle 52"/>
            <p:cNvSpPr/>
            <p:nvPr/>
          </p:nvSpPr>
          <p:spPr>
            <a:xfrm>
              <a:off x="3734658" y="6373360"/>
              <a:ext cx="767774" cy="338554"/>
            </a:xfrm>
            <a:prstGeom prst="rect">
              <a:avLst/>
            </a:prstGeom>
          </p:spPr>
          <p:txBody>
            <a:bodyPr wrap="none">
              <a:spAutoFit/>
            </a:bodyPr>
            <a:lstStyle/>
            <a:p>
              <a:r>
                <a:rPr lang="en-US" sz="1600" i="1" dirty="0">
                  <a:solidFill>
                    <a:schemeClr val="tx2">
                      <a:lumMod val="75000"/>
                    </a:schemeClr>
                  </a:solidFill>
                </a:rPr>
                <a:t>County</a:t>
              </a:r>
              <a:endParaRPr lang="en-US" sz="1600" dirty="0">
                <a:solidFill>
                  <a:schemeClr val="tx2">
                    <a:lumMod val="75000"/>
                  </a:schemeClr>
                </a:solidFill>
              </a:endParaRPr>
            </a:p>
          </p:txBody>
        </p:sp>
        <p:sp>
          <p:nvSpPr>
            <p:cNvPr id="54" name="Rectangle 53"/>
            <p:cNvSpPr/>
            <p:nvPr/>
          </p:nvSpPr>
          <p:spPr>
            <a:xfrm>
              <a:off x="4843499" y="6380755"/>
              <a:ext cx="907236" cy="338554"/>
            </a:xfrm>
            <a:prstGeom prst="rect">
              <a:avLst/>
            </a:prstGeom>
          </p:spPr>
          <p:txBody>
            <a:bodyPr wrap="none">
              <a:spAutoFit/>
            </a:bodyPr>
            <a:lstStyle/>
            <a:p>
              <a:r>
                <a:rPr lang="en-US" sz="1600" i="1" dirty="0">
                  <a:solidFill>
                    <a:schemeClr val="tx2">
                      <a:lumMod val="75000"/>
                    </a:schemeClr>
                  </a:solidFill>
                </a:rPr>
                <a:t>Regional</a:t>
              </a:r>
              <a:endParaRPr lang="en-US" sz="1600" dirty="0">
                <a:solidFill>
                  <a:schemeClr val="tx2">
                    <a:lumMod val="75000"/>
                  </a:schemeClr>
                </a:solidFill>
              </a:endParaRPr>
            </a:p>
          </p:txBody>
        </p:sp>
        <p:sp>
          <p:nvSpPr>
            <p:cNvPr id="55" name="Rectangle 54"/>
            <p:cNvSpPr/>
            <p:nvPr/>
          </p:nvSpPr>
          <p:spPr>
            <a:xfrm>
              <a:off x="7362750" y="6338937"/>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56" name="Rectangle 55"/>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pic>
          <p:nvPicPr>
            <p:cNvPr id="57" name="Picture 2" descr="A map showing how Arizona countys are grouped into Councils of Governme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582738" y="1470720"/>
            <a:ext cx="3933391" cy="120032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sz="2400" b="1" dirty="0"/>
              <a:t>Transportation Plans </a:t>
            </a:r>
            <a:r>
              <a:rPr lang="en-US" sz="2400" dirty="0"/>
              <a:t>are developed at all levels of government:</a:t>
            </a:r>
          </a:p>
        </p:txBody>
      </p:sp>
      <p:pic>
        <p:nvPicPr>
          <p:cNvPr id="20" name="Picture 2" descr="http://www.gannett-cdn.com/-mm-/e87892c71143880379bc472c90a986e42fedee13/c=12-0-3346-2507&amp;r=x513&amp;c=680x510/local/-/media/2015/06/03/Phoenix/Phoenix/635689344917134008-Main-photo.jpg"/>
          <p:cNvPicPr>
            <a:picLocks noChangeAspect="1" noChangeArrowheads="1"/>
          </p:cNvPicPr>
          <p:nvPr/>
        </p:nvPicPr>
        <p:blipFill rotWithShape="1">
          <a:blip r:embed="rId11">
            <a:extLst>
              <a:ext uri="{28A0092B-C50C-407E-A947-70E740481C1C}">
                <a14:useLocalDpi xmlns:a14="http://schemas.microsoft.com/office/drawing/2010/main" val="0"/>
              </a:ext>
            </a:extLst>
          </a:blip>
          <a:srcRect l="4187" t="28322" r="27745"/>
          <a:stretch/>
        </p:blipFill>
        <p:spPr bwMode="auto">
          <a:xfrm>
            <a:off x="4852696" y="1364740"/>
            <a:ext cx="3973107" cy="31379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2"/>
          <a:srcRect l="39043" t="48148" r="4936" b="31173"/>
          <a:stretch/>
        </p:blipFill>
        <p:spPr>
          <a:xfrm>
            <a:off x="4664398" y="3590258"/>
            <a:ext cx="4414909" cy="1685464"/>
          </a:xfrm>
          <a:prstGeom prst="rect">
            <a:avLst/>
          </a:prstGeom>
        </p:spPr>
      </p:pic>
      <p:sp>
        <p:nvSpPr>
          <p:cNvPr id="8" name="TextBox 7"/>
          <p:cNvSpPr txBox="1"/>
          <p:nvPr/>
        </p:nvSpPr>
        <p:spPr>
          <a:xfrm>
            <a:off x="1045567" y="2851594"/>
            <a:ext cx="3539863" cy="1477328"/>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Transportation Master Plan</a:t>
            </a:r>
          </a:p>
          <a:p>
            <a:pPr marL="285750" indent="-285750">
              <a:buFont typeface="Arial" panose="020B0604020202020204" pitchFamily="34" charset="0"/>
              <a:buChar char="•"/>
            </a:pPr>
            <a:r>
              <a:rPr lang="en-US" i="1" dirty="0">
                <a:solidFill>
                  <a:schemeClr val="bg2">
                    <a:lumMod val="25000"/>
                  </a:schemeClr>
                </a:solidFill>
                <a:latin typeface="+mj-lt"/>
              </a:rPr>
              <a:t>Planning Assistance for Rural Areas (PARAs)</a:t>
            </a:r>
          </a:p>
          <a:p>
            <a:pPr marL="285750" indent="-285750">
              <a:buFont typeface="Arial" panose="020B0604020202020204" pitchFamily="34" charset="0"/>
              <a:buChar char="•"/>
            </a:pPr>
            <a:r>
              <a:rPr lang="en-US" i="1" dirty="0">
                <a:solidFill>
                  <a:schemeClr val="bg2">
                    <a:lumMod val="25000"/>
                  </a:schemeClr>
                </a:solidFill>
                <a:latin typeface="+mj-lt"/>
              </a:rPr>
              <a:t>Bike, Pedestrian, &amp; Sidewalk  </a:t>
            </a:r>
          </a:p>
          <a:p>
            <a:pPr marL="285750" indent="-285750">
              <a:buFont typeface="Arial" panose="020B0604020202020204" pitchFamily="34" charset="0"/>
              <a:buChar char="•"/>
            </a:pPr>
            <a:r>
              <a:rPr lang="en-US" i="1" dirty="0">
                <a:solidFill>
                  <a:schemeClr val="bg2">
                    <a:lumMod val="25000"/>
                  </a:schemeClr>
                </a:solidFill>
                <a:latin typeface="+mj-lt"/>
              </a:rPr>
              <a:t>Corridor Plan</a:t>
            </a:r>
          </a:p>
        </p:txBody>
      </p:sp>
      <p:sp>
        <p:nvSpPr>
          <p:cNvPr id="10" name="Rounded Rectangle 9"/>
          <p:cNvSpPr/>
          <p:nvPr/>
        </p:nvSpPr>
        <p:spPr>
          <a:xfrm>
            <a:off x="3593425" y="306027"/>
            <a:ext cx="1506847" cy="761559"/>
          </a:xfrm>
          <a:prstGeom prst="roundRect">
            <a:avLst/>
          </a:prstGeom>
          <a:blipFill>
            <a:blip r:embed="rId13">
              <a:duotone>
                <a:schemeClr val="bg2">
                  <a:shade val="45000"/>
                  <a:satMod val="135000"/>
                </a:schemeClr>
                <a:prstClr val="white"/>
              </a:duotone>
            </a:blip>
            <a:srcRect/>
            <a:stretch>
              <a:fillRect t="-44680" b="-16429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solidFill>
                  <a:schemeClr val="bg2">
                    <a:lumMod val="50000"/>
                  </a:schemeClr>
                </a:solidFill>
              </a:rPr>
              <a:t>Parks and Open Space</a:t>
            </a:r>
          </a:p>
        </p:txBody>
      </p:sp>
      <p:sp>
        <p:nvSpPr>
          <p:cNvPr id="11" name="Rounded Rectangle 16"/>
          <p:cNvSpPr/>
          <p:nvPr/>
        </p:nvSpPr>
        <p:spPr>
          <a:xfrm>
            <a:off x="582738" y="285898"/>
            <a:ext cx="2685248" cy="965709"/>
          </a:xfrm>
          <a:prstGeom prst="roundRect">
            <a:avLst/>
          </a:prstGeom>
          <a:blipFill>
            <a:blip r:embed="rId14">
              <a:duotone>
                <a:schemeClr val="accent1">
                  <a:shade val="45000"/>
                  <a:satMod val="135000"/>
                </a:schemeClr>
                <a:prstClr val="white"/>
              </a:duotone>
            </a:blip>
            <a:srcRect/>
            <a:stretch>
              <a:fillRect t="-136299" b="-10316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Transportation</a:t>
            </a:r>
            <a:endParaRPr lang="en-US" sz="1350" b="1" dirty="0"/>
          </a:p>
        </p:txBody>
      </p:sp>
      <p:sp>
        <p:nvSpPr>
          <p:cNvPr id="12" name="Rounded Rectangle 11"/>
          <p:cNvSpPr/>
          <p:nvPr/>
        </p:nvSpPr>
        <p:spPr>
          <a:xfrm>
            <a:off x="7311687" y="310964"/>
            <a:ext cx="1252955" cy="761560"/>
          </a:xfrm>
          <a:prstGeom prst="roundRect">
            <a:avLst/>
          </a:prstGeom>
          <a:blipFill>
            <a:blip r:embed="rId15">
              <a:duotone>
                <a:schemeClr val="bg2">
                  <a:shade val="45000"/>
                  <a:satMod val="135000"/>
                </a:schemeClr>
                <a:prstClr val="white"/>
              </a:duotone>
            </a:blip>
            <a:srcRect/>
            <a:stretch>
              <a:fillRect l="496" t="-82892" r="-496" b="-124470"/>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solidFill>
                  <a:schemeClr val="bg2">
                    <a:lumMod val="50000"/>
                  </a:schemeClr>
                </a:solidFill>
              </a:rPr>
              <a:t>Economic Development</a:t>
            </a:r>
          </a:p>
        </p:txBody>
      </p:sp>
      <p:sp>
        <p:nvSpPr>
          <p:cNvPr id="13" name="Rounded Rectangle 12"/>
          <p:cNvSpPr/>
          <p:nvPr/>
        </p:nvSpPr>
        <p:spPr>
          <a:xfrm>
            <a:off x="5699672" y="285898"/>
            <a:ext cx="1074142" cy="765300"/>
          </a:xfrm>
          <a:prstGeom prst="roundRect">
            <a:avLst/>
          </a:prstGeom>
          <a:blipFill>
            <a:blip r:embed="rId16">
              <a:duotone>
                <a:schemeClr val="bg2">
                  <a:shade val="45000"/>
                  <a:satMod val="135000"/>
                </a:schemeClr>
                <a:prstClr val="white"/>
              </a:duotone>
            </a:blip>
            <a:srcRect/>
            <a:stretch>
              <a:fillRect t="-15364" b="-49101"/>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solidFill>
                  <a:schemeClr val="bg2">
                    <a:lumMod val="50000"/>
                  </a:schemeClr>
                </a:solidFill>
              </a:rPr>
              <a:t>Land Use</a:t>
            </a:r>
          </a:p>
        </p:txBody>
      </p:sp>
    </p:spTree>
    <p:extLst>
      <p:ext uri="{BB962C8B-B14F-4D97-AF65-F5344CB8AC3E}">
        <p14:creationId xmlns:p14="http://schemas.microsoft.com/office/powerpoint/2010/main" val="2269743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Rectangle 48"/>
          <p:cNvSpPr/>
          <p:nvPr/>
        </p:nvSpPr>
        <p:spPr>
          <a:xfrm>
            <a:off x="3149600" y="533932"/>
            <a:ext cx="2724727" cy="240263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1" name="Picture 40" descr="Log in | Sign Up Upload Clip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52" y="5545399"/>
            <a:ext cx="827963" cy="827963"/>
          </a:xfrm>
          <a:prstGeom prst="rect">
            <a:avLst/>
          </a:prstGeom>
        </p:spPr>
      </p:pic>
      <p:grpSp>
        <p:nvGrpSpPr>
          <p:cNvPr id="28" name="Group 27"/>
          <p:cNvGrpSpPr/>
          <p:nvPr/>
        </p:nvGrpSpPr>
        <p:grpSpPr>
          <a:xfrm>
            <a:off x="118874" y="3089231"/>
            <a:ext cx="785242" cy="925993"/>
            <a:chOff x="1098259" y="732351"/>
            <a:chExt cx="4727197" cy="5574525"/>
          </a:xfrm>
        </p:grpSpPr>
        <p:pic>
          <p:nvPicPr>
            <p:cNvPr id="29" name="Picture 2" descr="http://geology.com/county-map/arizona-county-map.gif"/>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098259" y="732351"/>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65288" y="738280"/>
              <a:ext cx="2498141" cy="2795539"/>
            </a:xfrm>
            <a:prstGeom prst="rect">
              <a:avLst/>
            </a:prstGeom>
          </p:spPr>
        </p:pic>
      </p:grpSp>
      <p:grpSp>
        <p:nvGrpSpPr>
          <p:cNvPr id="40" name="Group 39"/>
          <p:cNvGrpSpPr/>
          <p:nvPr/>
        </p:nvGrpSpPr>
        <p:grpSpPr>
          <a:xfrm>
            <a:off x="-211157" y="1525075"/>
            <a:ext cx="1308871" cy="1344633"/>
            <a:chOff x="79407" y="1880129"/>
            <a:chExt cx="1624613" cy="1669002"/>
          </a:xfrm>
        </p:grpSpPr>
        <p:pic>
          <p:nvPicPr>
            <p:cNvPr id="23" name="Picture 22"/>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
        <p:nvSpPr>
          <p:cNvPr id="7" name="Rounded Rectangle 16"/>
          <p:cNvSpPr/>
          <p:nvPr/>
        </p:nvSpPr>
        <p:spPr>
          <a:xfrm>
            <a:off x="7231919" y="11844"/>
            <a:ext cx="1763872" cy="942109"/>
          </a:xfrm>
          <a:prstGeom prst="roundRect">
            <a:avLst/>
          </a:prstGeom>
          <a:blipFill>
            <a:blip r:embed="rId8">
              <a:duotone>
                <a:schemeClr val="accent1">
                  <a:shade val="45000"/>
                  <a:satMod val="135000"/>
                </a:schemeClr>
                <a:prstClr val="white"/>
              </a:duotone>
            </a:blip>
            <a:srcRect/>
            <a:stretch>
              <a:fillRect t="-136299" b="-10316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873" y="620522"/>
            <a:ext cx="1880238" cy="116292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762" y="533932"/>
            <a:ext cx="1859676" cy="1257141"/>
          </a:xfrm>
          <a:prstGeom prst="rect">
            <a:avLst/>
          </a:prstGeom>
        </p:spPr>
      </p:pic>
      <p:grpSp>
        <p:nvGrpSpPr>
          <p:cNvPr id="3" name="Group 2"/>
          <p:cNvGrpSpPr/>
          <p:nvPr/>
        </p:nvGrpSpPr>
        <p:grpSpPr>
          <a:xfrm>
            <a:off x="466011" y="260892"/>
            <a:ext cx="3126571" cy="1476532"/>
            <a:chOff x="5768770" y="260892"/>
            <a:chExt cx="3126571" cy="1476532"/>
          </a:xfrm>
        </p:grpSpPr>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8770" y="260892"/>
              <a:ext cx="633745" cy="693061"/>
            </a:xfrm>
            <a:prstGeom prst="rect">
              <a:avLst/>
            </a:prstGeom>
          </p:spPr>
        </p:pic>
        <p:sp>
          <p:nvSpPr>
            <p:cNvPr id="21" name="TextBox 20"/>
            <p:cNvSpPr txBox="1"/>
            <p:nvPr/>
          </p:nvSpPr>
          <p:spPr>
            <a:xfrm>
              <a:off x="6085643" y="665825"/>
              <a:ext cx="2068497" cy="707886"/>
            </a:xfrm>
            <a:prstGeom prst="rect">
              <a:avLst/>
            </a:prstGeom>
            <a:noFill/>
          </p:spPr>
          <p:txBody>
            <a:bodyPr wrap="square" rtlCol="0">
              <a:spAutoFit/>
            </a:bodyPr>
            <a:lstStyle/>
            <a:p>
              <a:r>
                <a:rPr lang="en-US" sz="4000" b="1" dirty="0">
                  <a:solidFill>
                    <a:schemeClr val="accent4"/>
                  </a:solidFill>
                  <a:effectLst>
                    <a:outerShdw blurRad="50800" dist="38100" dir="8100000" algn="tr" rotWithShape="0">
                      <a:prstClr val="black">
                        <a:alpha val="40000"/>
                      </a:prstClr>
                    </a:outerShdw>
                  </a:effectLst>
                  <a:latin typeface="Century Gothic" panose="020B0502020202020204" pitchFamily="34" charset="0"/>
                </a:rPr>
                <a:t>Federal</a:t>
              </a:r>
            </a:p>
          </p:txBody>
        </p:sp>
        <p:sp>
          <p:nvSpPr>
            <p:cNvPr id="22" name="TextBox 21"/>
            <p:cNvSpPr txBox="1"/>
            <p:nvPr/>
          </p:nvSpPr>
          <p:spPr>
            <a:xfrm>
              <a:off x="5768770" y="1275759"/>
              <a:ext cx="3126571" cy="461665"/>
            </a:xfrm>
            <a:prstGeom prst="rect">
              <a:avLst/>
            </a:prstGeom>
            <a:noFill/>
          </p:spPr>
          <p:txBody>
            <a:bodyPr wrap="square" rtlCol="0">
              <a:spAutoFit/>
            </a:bodyPr>
            <a:lstStyle/>
            <a:p>
              <a:pPr algn="ctr"/>
              <a:r>
                <a:rPr lang="en-US" sz="2400" b="1" dirty="0">
                  <a:solidFill>
                    <a:schemeClr val="accent2">
                      <a:lumMod val="60000"/>
                      <a:lumOff val="40000"/>
                    </a:schemeClr>
                  </a:solidFill>
                  <a:latin typeface="Century Gothic" panose="020B0502020202020204" pitchFamily="34" charset="0"/>
                </a:rPr>
                <a:t>United States</a:t>
              </a:r>
            </a:p>
          </p:txBody>
        </p:sp>
      </p:grpSp>
      <p:grpSp>
        <p:nvGrpSpPr>
          <p:cNvPr id="6" name="Group 5"/>
          <p:cNvGrpSpPr/>
          <p:nvPr/>
        </p:nvGrpSpPr>
        <p:grpSpPr>
          <a:xfrm>
            <a:off x="866010" y="1952425"/>
            <a:ext cx="2068498" cy="1051703"/>
            <a:chOff x="6168769" y="1952425"/>
            <a:chExt cx="2068498" cy="1051703"/>
          </a:xfrm>
        </p:grpSpPr>
        <p:sp>
          <p:nvSpPr>
            <p:cNvPr id="24" name="TextBox 23"/>
            <p:cNvSpPr txBox="1"/>
            <p:nvPr/>
          </p:nvSpPr>
          <p:spPr>
            <a:xfrm>
              <a:off x="6168769" y="2542463"/>
              <a:ext cx="2068497" cy="461665"/>
            </a:xfrm>
            <a:prstGeom prst="rect">
              <a:avLst/>
            </a:prstGeom>
            <a:noFill/>
          </p:spPr>
          <p:txBody>
            <a:bodyPr wrap="square" rtlCol="0">
              <a:spAutoFit/>
            </a:bodyPr>
            <a:lstStyle/>
            <a:p>
              <a:pPr algn="ctr"/>
              <a:r>
                <a:rPr lang="en-US" sz="2400" b="1" dirty="0">
                  <a:solidFill>
                    <a:schemeClr val="accent2">
                      <a:lumMod val="60000"/>
                      <a:lumOff val="40000"/>
                    </a:schemeClr>
                  </a:solidFill>
                  <a:latin typeface="Century Gothic" panose="020B0502020202020204" pitchFamily="34" charset="0"/>
                </a:rPr>
                <a:t>Arizona</a:t>
              </a:r>
              <a:endParaRPr lang="en-US" sz="3600" b="1" dirty="0">
                <a:solidFill>
                  <a:schemeClr val="accent2">
                    <a:lumMod val="60000"/>
                    <a:lumOff val="40000"/>
                  </a:schemeClr>
                </a:solidFill>
                <a:latin typeface="Century Gothic" panose="020B0502020202020204" pitchFamily="34" charset="0"/>
              </a:endParaRPr>
            </a:p>
          </p:txBody>
        </p:sp>
        <p:sp>
          <p:nvSpPr>
            <p:cNvPr id="25" name="TextBox 24"/>
            <p:cNvSpPr txBox="1"/>
            <p:nvPr/>
          </p:nvSpPr>
          <p:spPr>
            <a:xfrm>
              <a:off x="6168770" y="1952425"/>
              <a:ext cx="2068497" cy="707886"/>
            </a:xfrm>
            <a:prstGeom prst="rect">
              <a:avLst/>
            </a:prstGeom>
            <a:noFill/>
          </p:spPr>
          <p:txBody>
            <a:bodyPr wrap="square" rtlCol="0">
              <a:spAutoFit/>
            </a:bodyPr>
            <a:lstStyle/>
            <a:p>
              <a:pPr algn="ctr"/>
              <a:r>
                <a:rPr lang="en-US" sz="4000" b="1" dirty="0">
                  <a:solidFill>
                    <a:schemeClr val="accent4"/>
                  </a:solidFill>
                  <a:effectLst>
                    <a:outerShdw blurRad="50800" dist="38100" dir="8100000" algn="tr" rotWithShape="0">
                      <a:prstClr val="black">
                        <a:alpha val="40000"/>
                      </a:prstClr>
                    </a:outerShdw>
                  </a:effectLst>
                  <a:latin typeface="Century Gothic" panose="020B0502020202020204" pitchFamily="34" charset="0"/>
                </a:rPr>
                <a:t>State</a:t>
              </a:r>
            </a:p>
          </p:txBody>
        </p:sp>
      </p:grpSp>
      <p:grpSp>
        <p:nvGrpSpPr>
          <p:cNvPr id="37" name="Group 36"/>
          <p:cNvGrpSpPr/>
          <p:nvPr/>
        </p:nvGrpSpPr>
        <p:grpSpPr>
          <a:xfrm>
            <a:off x="866010" y="3155492"/>
            <a:ext cx="2068498" cy="990148"/>
            <a:chOff x="6168769" y="3138783"/>
            <a:chExt cx="2068498" cy="990148"/>
          </a:xfrm>
        </p:grpSpPr>
        <p:sp>
          <p:nvSpPr>
            <p:cNvPr id="26" name="TextBox 25"/>
            <p:cNvSpPr txBox="1"/>
            <p:nvPr/>
          </p:nvSpPr>
          <p:spPr>
            <a:xfrm>
              <a:off x="6168769" y="3728821"/>
              <a:ext cx="2068497" cy="400110"/>
            </a:xfrm>
            <a:prstGeom prst="rect">
              <a:avLst/>
            </a:prstGeom>
            <a:noFill/>
          </p:spPr>
          <p:txBody>
            <a:bodyPr wrap="square" rtlCol="0">
              <a:spAutoFit/>
            </a:bodyPr>
            <a:lstStyle/>
            <a:p>
              <a:pPr algn="ctr"/>
              <a:r>
                <a:rPr lang="en-US" sz="2000" b="1" dirty="0">
                  <a:solidFill>
                    <a:schemeClr val="accent2">
                      <a:lumMod val="60000"/>
                      <a:lumOff val="40000"/>
                    </a:schemeClr>
                  </a:solidFill>
                  <a:latin typeface="Century Gothic" panose="020B0502020202020204" pitchFamily="34" charset="0"/>
                </a:rPr>
                <a:t>16 Counties</a:t>
              </a:r>
              <a:endParaRPr lang="en-US" sz="3200" b="1" dirty="0">
                <a:solidFill>
                  <a:schemeClr val="accent2">
                    <a:lumMod val="60000"/>
                    <a:lumOff val="40000"/>
                  </a:schemeClr>
                </a:solidFill>
                <a:latin typeface="Century Gothic" panose="020B0502020202020204" pitchFamily="34" charset="0"/>
              </a:endParaRPr>
            </a:p>
          </p:txBody>
        </p:sp>
        <p:sp>
          <p:nvSpPr>
            <p:cNvPr id="27" name="TextBox 26"/>
            <p:cNvSpPr txBox="1"/>
            <p:nvPr/>
          </p:nvSpPr>
          <p:spPr>
            <a:xfrm>
              <a:off x="6168770" y="3138783"/>
              <a:ext cx="2068497" cy="707886"/>
            </a:xfrm>
            <a:prstGeom prst="rect">
              <a:avLst/>
            </a:prstGeom>
            <a:noFill/>
          </p:spPr>
          <p:txBody>
            <a:bodyPr wrap="square" rtlCol="0">
              <a:spAutoFit/>
            </a:bodyPr>
            <a:lstStyle/>
            <a:p>
              <a:pPr algn="ctr"/>
              <a:r>
                <a:rPr lang="en-US" sz="4000" b="1" dirty="0">
                  <a:solidFill>
                    <a:schemeClr val="accent4"/>
                  </a:solidFill>
                  <a:effectLst>
                    <a:outerShdw blurRad="50800" dist="38100" dir="8100000" algn="tr" rotWithShape="0">
                      <a:prstClr val="black">
                        <a:alpha val="40000"/>
                      </a:prstClr>
                    </a:outerShdw>
                  </a:effectLst>
                  <a:latin typeface="Century Gothic" panose="020B0502020202020204" pitchFamily="34" charset="0"/>
                </a:rPr>
                <a:t>County</a:t>
              </a:r>
            </a:p>
          </p:txBody>
        </p:sp>
      </p:grpSp>
      <p:pic>
        <p:nvPicPr>
          <p:cNvPr id="31" name="Picture 2" descr="http://geology.com/cities-map/map-of-arizona-cities.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178" y="4273009"/>
            <a:ext cx="811507" cy="95247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466011" y="4190486"/>
            <a:ext cx="2880176" cy="993670"/>
            <a:chOff x="5768770" y="4190486"/>
            <a:chExt cx="2880176" cy="993670"/>
          </a:xfrm>
        </p:grpSpPr>
        <p:sp>
          <p:nvSpPr>
            <p:cNvPr id="33" name="TextBox 32"/>
            <p:cNvSpPr txBox="1"/>
            <p:nvPr/>
          </p:nvSpPr>
          <p:spPr>
            <a:xfrm>
              <a:off x="6174610" y="4784046"/>
              <a:ext cx="2068497" cy="400110"/>
            </a:xfrm>
            <a:prstGeom prst="rect">
              <a:avLst/>
            </a:prstGeom>
            <a:noFill/>
          </p:spPr>
          <p:txBody>
            <a:bodyPr wrap="square" rtlCol="0">
              <a:spAutoFit/>
            </a:bodyPr>
            <a:lstStyle/>
            <a:p>
              <a:pPr algn="ctr"/>
              <a:r>
                <a:rPr lang="en-US" sz="2000" b="1" dirty="0">
                  <a:solidFill>
                    <a:schemeClr val="accent2">
                      <a:lumMod val="60000"/>
                      <a:lumOff val="40000"/>
                    </a:schemeClr>
                  </a:solidFill>
                  <a:latin typeface="Century Gothic" panose="020B0502020202020204" pitchFamily="34" charset="0"/>
                </a:rPr>
                <a:t>91+ City/Town</a:t>
              </a:r>
              <a:endParaRPr lang="en-US" sz="3200" b="1" dirty="0">
                <a:solidFill>
                  <a:schemeClr val="accent2">
                    <a:lumMod val="60000"/>
                    <a:lumOff val="40000"/>
                  </a:schemeClr>
                </a:solidFill>
                <a:latin typeface="Century Gothic" panose="020B0502020202020204" pitchFamily="34" charset="0"/>
              </a:endParaRPr>
            </a:p>
          </p:txBody>
        </p:sp>
        <p:sp>
          <p:nvSpPr>
            <p:cNvPr id="34" name="TextBox 33"/>
            <p:cNvSpPr txBox="1"/>
            <p:nvPr/>
          </p:nvSpPr>
          <p:spPr>
            <a:xfrm>
              <a:off x="5768770" y="4190486"/>
              <a:ext cx="2880176" cy="707886"/>
            </a:xfrm>
            <a:prstGeom prst="rect">
              <a:avLst/>
            </a:prstGeom>
            <a:noFill/>
          </p:spPr>
          <p:txBody>
            <a:bodyPr wrap="square" rtlCol="0">
              <a:spAutoFit/>
            </a:bodyPr>
            <a:lstStyle/>
            <a:p>
              <a:pPr algn="ctr"/>
              <a:r>
                <a:rPr lang="en-US" sz="4000" b="1" dirty="0">
                  <a:solidFill>
                    <a:schemeClr val="accent4"/>
                  </a:solidFill>
                  <a:effectLst>
                    <a:outerShdw blurRad="50800" dist="38100" dir="8100000" algn="tr" rotWithShape="0">
                      <a:prstClr val="black">
                        <a:alpha val="40000"/>
                      </a:prstClr>
                    </a:outerShdw>
                  </a:effectLst>
                  <a:latin typeface="Century Gothic" panose="020B0502020202020204" pitchFamily="34" charset="0"/>
                </a:rPr>
                <a:t>Municipal</a:t>
              </a:r>
            </a:p>
          </p:txBody>
        </p:sp>
      </p:grpSp>
      <p:grpSp>
        <p:nvGrpSpPr>
          <p:cNvPr id="39" name="Group 38"/>
          <p:cNvGrpSpPr/>
          <p:nvPr/>
        </p:nvGrpSpPr>
        <p:grpSpPr>
          <a:xfrm>
            <a:off x="466011" y="5368060"/>
            <a:ext cx="2880176" cy="1107995"/>
            <a:chOff x="5768770" y="5368060"/>
            <a:chExt cx="2880176" cy="1107995"/>
          </a:xfrm>
        </p:grpSpPr>
        <p:sp>
          <p:nvSpPr>
            <p:cNvPr id="35" name="TextBox 34"/>
            <p:cNvSpPr txBox="1"/>
            <p:nvPr/>
          </p:nvSpPr>
          <p:spPr>
            <a:xfrm>
              <a:off x="6168769" y="5891280"/>
              <a:ext cx="2068497" cy="584775"/>
            </a:xfrm>
            <a:prstGeom prst="rect">
              <a:avLst/>
            </a:prstGeom>
            <a:noFill/>
          </p:spPr>
          <p:txBody>
            <a:bodyPr wrap="square" rtlCol="0">
              <a:spAutoFit/>
            </a:bodyPr>
            <a:lstStyle/>
            <a:p>
              <a:pPr algn="ctr"/>
              <a:r>
                <a:rPr lang="en-US" sz="1600" b="1" dirty="0">
                  <a:solidFill>
                    <a:schemeClr val="accent2">
                      <a:lumMod val="60000"/>
                      <a:lumOff val="40000"/>
                    </a:schemeClr>
                  </a:solidFill>
                  <a:latin typeface="Century Gothic" panose="020B0502020202020204" pitchFamily="34" charset="0"/>
                </a:rPr>
                <a:t>Community Individuals</a:t>
              </a:r>
              <a:endParaRPr lang="en-US" sz="2400" b="1" dirty="0">
                <a:solidFill>
                  <a:schemeClr val="accent2">
                    <a:lumMod val="60000"/>
                    <a:lumOff val="40000"/>
                  </a:schemeClr>
                </a:solidFill>
                <a:latin typeface="Century Gothic" panose="020B0502020202020204" pitchFamily="34" charset="0"/>
              </a:endParaRPr>
            </a:p>
          </p:txBody>
        </p:sp>
        <p:sp>
          <p:nvSpPr>
            <p:cNvPr id="36" name="TextBox 35"/>
            <p:cNvSpPr txBox="1"/>
            <p:nvPr/>
          </p:nvSpPr>
          <p:spPr>
            <a:xfrm>
              <a:off x="5768770" y="5368060"/>
              <a:ext cx="2880176" cy="523220"/>
            </a:xfrm>
            <a:prstGeom prst="rect">
              <a:avLst/>
            </a:prstGeom>
            <a:noFill/>
          </p:spPr>
          <p:txBody>
            <a:bodyPr wrap="square" rtlCol="0">
              <a:spAutoFit/>
            </a:bodyPr>
            <a:lstStyle/>
            <a:p>
              <a:pPr algn="ctr"/>
              <a:r>
                <a:rPr lang="en-US" sz="2800" b="1" dirty="0">
                  <a:solidFill>
                    <a:schemeClr val="accent4"/>
                  </a:solidFill>
                  <a:effectLst>
                    <a:outerShdw blurRad="50800" dist="38100" dir="8100000" algn="tr" rotWithShape="0">
                      <a:prstClr val="black">
                        <a:alpha val="40000"/>
                      </a:prstClr>
                    </a:outerShdw>
                  </a:effectLst>
                  <a:latin typeface="Century Gothic" panose="020B0502020202020204" pitchFamily="34" charset="0"/>
                </a:rPr>
                <a:t>Neighborhood</a:t>
              </a:r>
              <a:endParaRPr lang="en-US" sz="4000" b="1" dirty="0">
                <a:solidFill>
                  <a:schemeClr val="accent4"/>
                </a:solidFill>
                <a:effectLst>
                  <a:outerShdw blurRad="50800" dist="38100" dir="8100000" algn="tr" rotWithShape="0">
                    <a:prstClr val="black">
                      <a:alpha val="40000"/>
                    </a:prstClr>
                  </a:outerShdw>
                </a:effectLst>
                <a:latin typeface="Century Gothic" panose="020B0502020202020204" pitchFamily="34" charset="0"/>
              </a:endParaRPr>
            </a:p>
          </p:txBody>
        </p:sp>
      </p:grpSp>
      <p:sp>
        <p:nvSpPr>
          <p:cNvPr id="43" name="TextBox 42"/>
          <p:cNvSpPr txBox="1"/>
          <p:nvPr/>
        </p:nvSpPr>
        <p:spPr>
          <a:xfrm>
            <a:off x="3309557" y="599645"/>
            <a:ext cx="2425424" cy="1200329"/>
          </a:xfrm>
          <a:prstGeom prst="rect">
            <a:avLst/>
          </a:prstGeom>
          <a:noFill/>
        </p:spPr>
        <p:txBody>
          <a:bodyPr wrap="square" rtlCol="0">
            <a:spAutoFit/>
          </a:bodyPr>
          <a:lstStyle/>
          <a:p>
            <a:pPr algn="ctr"/>
            <a:r>
              <a:rPr lang="en-US" b="1" dirty="0">
                <a:solidFill>
                  <a:schemeClr val="tx2">
                    <a:lumMod val="75000"/>
                  </a:schemeClr>
                </a:solidFill>
                <a:effectLst>
                  <a:outerShdw blurRad="50800" dist="38100" dir="8100000" algn="tr" rotWithShape="0">
                    <a:prstClr val="black">
                      <a:alpha val="40000"/>
                    </a:prstClr>
                  </a:outerShdw>
                </a:effectLst>
                <a:latin typeface="Century Gothic" panose="020B0502020202020204" pitchFamily="34" charset="0"/>
              </a:rPr>
              <a:t>Federal Highway Association (FHWA) &amp; Federal Transit Authorities (FTA)  </a:t>
            </a:r>
          </a:p>
        </p:txBody>
      </p:sp>
      <p:sp>
        <p:nvSpPr>
          <p:cNvPr id="44" name="TextBox 43"/>
          <p:cNvSpPr txBox="1"/>
          <p:nvPr/>
        </p:nvSpPr>
        <p:spPr>
          <a:xfrm>
            <a:off x="3300721" y="1880743"/>
            <a:ext cx="2425424" cy="923330"/>
          </a:xfrm>
          <a:prstGeom prst="rect">
            <a:avLst/>
          </a:prstGeom>
          <a:noFill/>
        </p:spPr>
        <p:txBody>
          <a:bodyPr wrap="square" rtlCol="0">
            <a:spAutoFit/>
          </a:bodyPr>
          <a:lstStyle/>
          <a:p>
            <a:pPr algn="ctr"/>
            <a:r>
              <a:rPr lang="en-US" b="1" dirty="0">
                <a:solidFill>
                  <a:schemeClr val="tx2">
                    <a:lumMod val="75000"/>
                  </a:schemeClr>
                </a:solidFill>
                <a:effectLst>
                  <a:outerShdw blurRad="50800" dist="38100" dir="8100000" algn="tr" rotWithShape="0">
                    <a:prstClr val="black">
                      <a:alpha val="40000"/>
                    </a:prstClr>
                  </a:outerShdw>
                </a:effectLst>
                <a:latin typeface="Century Gothic" panose="020B0502020202020204" pitchFamily="34" charset="0"/>
              </a:rPr>
              <a:t>Arizona Department of Transportation (ADOT)</a:t>
            </a:r>
          </a:p>
        </p:txBody>
      </p:sp>
      <p:sp>
        <p:nvSpPr>
          <p:cNvPr id="45" name="TextBox 44"/>
          <p:cNvSpPr txBox="1"/>
          <p:nvPr/>
        </p:nvSpPr>
        <p:spPr>
          <a:xfrm>
            <a:off x="3346187" y="2984577"/>
            <a:ext cx="2425424" cy="1200329"/>
          </a:xfrm>
          <a:prstGeom prst="rect">
            <a:avLst/>
          </a:prstGeom>
          <a:noFill/>
        </p:spPr>
        <p:txBody>
          <a:bodyPr wrap="square" rtlCol="0">
            <a:spAutoFit/>
          </a:bodyPr>
          <a:lstStyle/>
          <a:p>
            <a:pPr algn="ctr"/>
            <a:r>
              <a:rPr lang="en-US" b="1" dirty="0">
                <a:solidFill>
                  <a:schemeClr val="tx2">
                    <a:lumMod val="75000"/>
                  </a:schemeClr>
                </a:solidFill>
                <a:effectLst>
                  <a:outerShdw blurRad="50800" dist="38100" dir="8100000" algn="tr" rotWithShape="0">
                    <a:prstClr val="black">
                      <a:alpha val="40000"/>
                    </a:prstClr>
                  </a:outerShdw>
                </a:effectLst>
                <a:latin typeface="Century Gothic" panose="020B0502020202020204" pitchFamily="34" charset="0"/>
              </a:rPr>
              <a:t>(County) Department of Transportation/ Transit Authority</a:t>
            </a:r>
          </a:p>
        </p:txBody>
      </p:sp>
      <p:sp>
        <p:nvSpPr>
          <p:cNvPr id="46" name="TextBox 45"/>
          <p:cNvSpPr txBox="1"/>
          <p:nvPr/>
        </p:nvSpPr>
        <p:spPr>
          <a:xfrm>
            <a:off x="6286006" y="2337483"/>
            <a:ext cx="2425424" cy="923330"/>
          </a:xfrm>
          <a:prstGeom prst="rect">
            <a:avLst/>
          </a:prstGeom>
          <a:noFill/>
        </p:spPr>
        <p:txBody>
          <a:bodyPr wrap="square" rtlCol="0">
            <a:spAutoFit/>
          </a:bodyPr>
          <a:lstStyle/>
          <a:p>
            <a:pPr algn="ctr"/>
            <a:r>
              <a:rPr lang="en-US" b="1" dirty="0">
                <a:solidFill>
                  <a:schemeClr val="tx2">
                    <a:lumMod val="75000"/>
                  </a:schemeClr>
                </a:solidFill>
                <a:effectLst>
                  <a:outerShdw blurRad="50800" dist="38100" dir="8100000" algn="tr" rotWithShape="0">
                    <a:prstClr val="black">
                      <a:alpha val="40000"/>
                    </a:prstClr>
                  </a:outerShdw>
                </a:effectLst>
                <a:latin typeface="Century Gothic" panose="020B0502020202020204" pitchFamily="34" charset="0"/>
              </a:rPr>
              <a:t>*Regional Transportation</a:t>
            </a:r>
          </a:p>
          <a:p>
            <a:pPr algn="ctr"/>
            <a:r>
              <a:rPr lang="en-US" b="1" dirty="0">
                <a:solidFill>
                  <a:schemeClr val="tx2">
                    <a:lumMod val="75000"/>
                  </a:schemeClr>
                </a:solidFill>
                <a:effectLst>
                  <a:outerShdw blurRad="50800" dist="38100" dir="8100000" algn="tr" rotWithShape="0">
                    <a:prstClr val="black">
                      <a:alpha val="40000"/>
                    </a:prstClr>
                  </a:outerShdw>
                </a:effectLst>
                <a:latin typeface="Century Gothic" panose="020B0502020202020204" pitchFamily="34" charset="0"/>
              </a:rPr>
              <a:t>MPO &amp; COGs</a:t>
            </a:r>
          </a:p>
        </p:txBody>
      </p:sp>
      <p:sp>
        <p:nvSpPr>
          <p:cNvPr id="47" name="Rectangle 46"/>
          <p:cNvSpPr/>
          <p:nvPr/>
        </p:nvSpPr>
        <p:spPr>
          <a:xfrm>
            <a:off x="6405024" y="3141399"/>
            <a:ext cx="2502627" cy="415498"/>
          </a:xfrm>
          <a:prstGeom prst="rect">
            <a:avLst/>
          </a:prstGeom>
        </p:spPr>
        <p:txBody>
          <a:bodyPr wrap="square">
            <a:spAutoFit/>
          </a:bodyPr>
          <a:lstStyle/>
          <a:p>
            <a:r>
              <a:rPr lang="en-US" sz="1050" dirty="0">
                <a:solidFill>
                  <a:schemeClr val="accent3">
                    <a:lumMod val="60000"/>
                    <a:lumOff val="40000"/>
                  </a:schemeClr>
                </a:solidFill>
                <a:latin typeface="+mj-lt"/>
              </a:rPr>
              <a:t>https://www.azmag.gov/archive/AZ-COGs/Arizona_MPOs/pg_azMPOs.asp</a:t>
            </a:r>
          </a:p>
        </p:txBody>
      </p:sp>
      <p:sp>
        <p:nvSpPr>
          <p:cNvPr id="48" name="TextBox 47"/>
          <p:cNvSpPr txBox="1"/>
          <p:nvPr/>
        </p:nvSpPr>
        <p:spPr>
          <a:xfrm>
            <a:off x="3206329" y="4238497"/>
            <a:ext cx="2611268" cy="1200329"/>
          </a:xfrm>
          <a:prstGeom prst="rect">
            <a:avLst/>
          </a:prstGeom>
          <a:noFill/>
        </p:spPr>
        <p:txBody>
          <a:bodyPr wrap="square" rtlCol="0">
            <a:spAutoFit/>
          </a:bodyPr>
          <a:lstStyle/>
          <a:p>
            <a:pPr algn="ctr"/>
            <a:r>
              <a:rPr lang="en-US" b="1" dirty="0">
                <a:solidFill>
                  <a:schemeClr val="tx2">
                    <a:lumMod val="75000"/>
                  </a:schemeClr>
                </a:solidFill>
                <a:effectLst>
                  <a:outerShdw blurRad="50800" dist="38100" dir="8100000" algn="tr" rotWithShape="0">
                    <a:prstClr val="black">
                      <a:alpha val="40000"/>
                    </a:prstClr>
                  </a:outerShdw>
                </a:effectLst>
                <a:latin typeface="Century Gothic" panose="020B0502020202020204" pitchFamily="34" charset="0"/>
              </a:rPr>
              <a:t>(City/Town) Department of Transportation Development</a:t>
            </a:r>
          </a:p>
        </p:txBody>
      </p:sp>
      <p:sp>
        <p:nvSpPr>
          <p:cNvPr id="50" name="TextBox 49"/>
          <p:cNvSpPr txBox="1"/>
          <p:nvPr/>
        </p:nvSpPr>
        <p:spPr>
          <a:xfrm>
            <a:off x="3206329" y="5494681"/>
            <a:ext cx="2611268" cy="646331"/>
          </a:xfrm>
          <a:prstGeom prst="rect">
            <a:avLst/>
          </a:prstGeom>
          <a:noFill/>
        </p:spPr>
        <p:txBody>
          <a:bodyPr wrap="square" rtlCol="0">
            <a:spAutoFit/>
          </a:bodyPr>
          <a:lstStyle/>
          <a:p>
            <a:pPr algn="ctr"/>
            <a:r>
              <a:rPr lang="en-US" b="1" dirty="0">
                <a:solidFill>
                  <a:schemeClr val="tx2">
                    <a:lumMod val="75000"/>
                  </a:schemeClr>
                </a:solidFill>
                <a:effectLst>
                  <a:outerShdw blurRad="50800" dist="38100" dir="8100000" algn="tr" rotWithShape="0">
                    <a:prstClr val="black">
                      <a:alpha val="40000"/>
                    </a:prstClr>
                  </a:outerShdw>
                </a:effectLst>
                <a:latin typeface="Century Gothic" panose="020B0502020202020204" pitchFamily="34" charset="0"/>
              </a:rPr>
              <a:t>HOA’s &amp; Neighborhood Watch</a:t>
            </a:r>
          </a:p>
        </p:txBody>
      </p:sp>
    </p:spTree>
    <p:extLst>
      <p:ext uri="{BB962C8B-B14F-4D97-AF65-F5344CB8AC3E}">
        <p14:creationId xmlns:p14="http://schemas.microsoft.com/office/powerpoint/2010/main" val="1565667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4300538"/>
            <a:ext cx="9144000" cy="142875"/>
          </a:xfrm>
          <a:prstGeom prst="rect">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 name="Rectangle 4"/>
          <p:cNvSpPr/>
          <p:nvPr/>
        </p:nvSpPr>
        <p:spPr>
          <a:xfrm>
            <a:off x="0" y="4429125"/>
            <a:ext cx="9144000" cy="26213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4827132" y="3118672"/>
            <a:ext cx="1690007" cy="319257"/>
          </a:xfrm>
        </p:spPr>
        <p:txBody>
          <a:bodyPr>
            <a:normAutofit fontScale="85000" lnSpcReduction="20000"/>
          </a:bodyPr>
          <a:lstStyle/>
          <a:p>
            <a:r>
              <a:rPr lang="en-US" dirty="0">
                <a:solidFill>
                  <a:schemeClr val="bg2">
                    <a:lumMod val="75000"/>
                  </a:schemeClr>
                </a:solidFill>
                <a:latin typeface="Adobe Gothic Std B" panose="020B0800000000000000" pitchFamily="34" charset="-128"/>
                <a:ea typeface="Adobe Gothic Std B" panose="020B0800000000000000" pitchFamily="34" charset="-128"/>
              </a:rPr>
              <a:t>WEBINAR 1 </a:t>
            </a:r>
          </a:p>
        </p:txBody>
      </p:sp>
      <p:pic>
        <p:nvPicPr>
          <p:cNvPr id="1026" name="Picture 2" descr="http://www.luxus-india.com/wp-content/uploads/2015/12/stock-vector-flat-city-icon-209365492.png"/>
          <p:cNvPicPr>
            <a:picLocks noChangeAspect="1" noChangeArrowheads="1"/>
          </p:cNvPicPr>
          <p:nvPr/>
        </p:nvPicPr>
        <p:blipFill rotWithShape="1">
          <a:blip r:embed="rId3">
            <a:extLst>
              <a:ext uri="{28A0092B-C50C-407E-A947-70E740481C1C}">
                <a14:useLocalDpi xmlns:a14="http://schemas.microsoft.com/office/drawing/2010/main" val="0"/>
              </a:ext>
            </a:extLst>
          </a:blip>
          <a:srcRect l="4775"/>
          <a:stretch/>
        </p:blipFill>
        <p:spPr bwMode="auto">
          <a:xfrm>
            <a:off x="-400050" y="1175146"/>
            <a:ext cx="3371850" cy="3698294"/>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94090" y="5736049"/>
            <a:ext cx="8555820" cy="42863"/>
            <a:chOff x="133350" y="5753100"/>
            <a:chExt cx="11407760" cy="57150"/>
          </a:xfrm>
        </p:grpSpPr>
        <p:sp>
          <p:nvSpPr>
            <p:cNvPr id="4" name="Rectangle 3"/>
            <p:cNvSpPr/>
            <p:nvPr/>
          </p:nvSpPr>
          <p:spPr>
            <a:xfrm>
              <a:off x="133350"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192211"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2251072"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309933"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4368794"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5427655"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6486516"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7545377"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8604238"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9663099"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10721960" y="5753100"/>
              <a:ext cx="819150" cy="571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1" name="Title 1"/>
          <p:cNvSpPr txBox="1">
            <a:spLocks/>
          </p:cNvSpPr>
          <p:nvPr/>
        </p:nvSpPr>
        <p:spPr>
          <a:xfrm>
            <a:off x="2944578" y="1599087"/>
            <a:ext cx="5598151" cy="1305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accent1"/>
                </a:solidFill>
                <a:latin typeface="Arial Black" panose="020B0A04020102020204" pitchFamily="34" charset="0"/>
                <a:ea typeface="Adobe Gothic Std B" panose="020B0800000000000000"/>
              </a:rPr>
              <a:t>What Creates Our Built Environment? </a:t>
            </a:r>
          </a:p>
        </p:txBody>
      </p:sp>
    </p:spTree>
    <p:extLst>
      <p:ext uri="{BB962C8B-B14F-4D97-AF65-F5344CB8AC3E}">
        <p14:creationId xmlns:p14="http://schemas.microsoft.com/office/powerpoint/2010/main" val="1067934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12" y="433870"/>
            <a:ext cx="9353550" cy="6038850"/>
          </a:xfrm>
          <a:prstGeom prst="rect">
            <a:avLst/>
          </a:prstGeom>
        </p:spPr>
      </p:pic>
      <p:sp>
        <p:nvSpPr>
          <p:cNvPr id="2" name="TextBox 1"/>
          <p:cNvSpPr txBox="1"/>
          <p:nvPr/>
        </p:nvSpPr>
        <p:spPr>
          <a:xfrm>
            <a:off x="6836582" y="3081714"/>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Federal Transportation Plan</a:t>
            </a:r>
          </a:p>
        </p:txBody>
      </p:sp>
      <p:grpSp>
        <p:nvGrpSpPr>
          <p:cNvPr id="4" name="Group 3"/>
          <p:cNvGrpSpPr/>
          <p:nvPr/>
        </p:nvGrpSpPr>
        <p:grpSpPr>
          <a:xfrm>
            <a:off x="627362" y="6940333"/>
            <a:ext cx="7670436" cy="1390810"/>
            <a:chOff x="749375" y="5310097"/>
            <a:chExt cx="8113383" cy="1471125"/>
          </a:xfrm>
        </p:grpSpPr>
        <p:sp>
          <p:nvSpPr>
            <p:cNvPr id="5" name="Rectangle 4"/>
            <p:cNvSpPr/>
            <p:nvPr/>
          </p:nvSpPr>
          <p:spPr>
            <a:xfrm>
              <a:off x="749375" y="5310097"/>
              <a:ext cx="8113383" cy="1471125"/>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 in | Sign Up Upload Clipart"/>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pic>
          <p:nvPicPr>
            <p:cNvPr id="20" name="Picture 2" descr="http://geology.com/county-map/arizona-county-map.gif"/>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887" y="5479075"/>
              <a:ext cx="785242" cy="925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09228" y="5489579"/>
              <a:ext cx="803804" cy="93063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10" name="Picture 2" descr="http://geology.com/cities-map/map-of-arizona-cities.gif"/>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89868" y="6364675"/>
              <a:ext cx="1378904" cy="338554"/>
            </a:xfrm>
            <a:prstGeom prst="rect">
              <a:avLst/>
            </a:prstGeom>
          </p:spPr>
          <p:txBody>
            <a:bodyPr wrap="none">
              <a:spAutoFit/>
            </a:bodyPr>
            <a:lstStyle/>
            <a:p>
              <a:r>
                <a:rPr lang="en-US" sz="1600" i="1" dirty="0">
                  <a:solidFill>
                    <a:schemeClr val="bg2"/>
                  </a:solidFill>
                </a:rPr>
                <a:t>Neighborhood</a:t>
              </a:r>
              <a:endParaRPr lang="en-US" sz="1600" dirty="0">
                <a:solidFill>
                  <a:schemeClr val="bg2"/>
                </a:solidFill>
              </a:endParaRPr>
            </a:p>
          </p:txBody>
        </p:sp>
        <p:sp>
          <p:nvSpPr>
            <p:cNvPr id="12" name="Rectangle 11"/>
            <p:cNvSpPr/>
            <p:nvPr/>
          </p:nvSpPr>
          <p:spPr>
            <a:xfrm>
              <a:off x="2451110" y="6380755"/>
              <a:ext cx="1007007" cy="338554"/>
            </a:xfrm>
            <a:prstGeom prst="rect">
              <a:avLst/>
            </a:prstGeom>
          </p:spPr>
          <p:txBody>
            <a:bodyPr wrap="none">
              <a:spAutoFit/>
            </a:bodyPr>
            <a:lstStyle/>
            <a:p>
              <a:r>
                <a:rPr lang="en-US" sz="1600" i="1" dirty="0">
                  <a:solidFill>
                    <a:schemeClr val="bg2"/>
                  </a:solidFill>
                </a:rPr>
                <a:t>Municipal</a:t>
              </a:r>
              <a:endParaRPr lang="en-US" sz="1600" dirty="0">
                <a:solidFill>
                  <a:schemeClr val="bg2"/>
                </a:solidFill>
              </a:endParaRPr>
            </a:p>
          </p:txBody>
        </p:sp>
        <p:sp>
          <p:nvSpPr>
            <p:cNvPr id="13" name="Rectangle 12"/>
            <p:cNvSpPr/>
            <p:nvPr/>
          </p:nvSpPr>
          <p:spPr>
            <a:xfrm>
              <a:off x="3734658" y="6373360"/>
              <a:ext cx="767774" cy="338554"/>
            </a:xfrm>
            <a:prstGeom prst="rect">
              <a:avLst/>
            </a:prstGeom>
          </p:spPr>
          <p:txBody>
            <a:bodyPr wrap="none">
              <a:spAutoFit/>
            </a:bodyPr>
            <a:lstStyle/>
            <a:p>
              <a:r>
                <a:rPr lang="en-US" sz="1600" i="1" dirty="0">
                  <a:solidFill>
                    <a:schemeClr val="bg2"/>
                  </a:solidFill>
                </a:rPr>
                <a:t>County</a:t>
              </a:r>
              <a:endParaRPr lang="en-US" sz="1600" dirty="0">
                <a:solidFill>
                  <a:schemeClr val="bg2"/>
                </a:solidFill>
              </a:endParaRPr>
            </a:p>
          </p:txBody>
        </p:sp>
        <p:sp>
          <p:nvSpPr>
            <p:cNvPr id="14" name="Rectangle 13"/>
            <p:cNvSpPr/>
            <p:nvPr/>
          </p:nvSpPr>
          <p:spPr>
            <a:xfrm>
              <a:off x="4843499" y="6380755"/>
              <a:ext cx="907236" cy="338554"/>
            </a:xfrm>
            <a:prstGeom prst="rect">
              <a:avLst/>
            </a:prstGeom>
          </p:spPr>
          <p:txBody>
            <a:bodyPr wrap="none">
              <a:spAutoFit/>
            </a:bodyPr>
            <a:lstStyle/>
            <a:p>
              <a:r>
                <a:rPr lang="en-US" sz="1600" i="1" dirty="0">
                  <a:solidFill>
                    <a:schemeClr val="bg2"/>
                  </a:solidFill>
                </a:rPr>
                <a:t>Regional</a:t>
              </a:r>
              <a:endParaRPr lang="en-US" sz="1600" dirty="0">
                <a:solidFill>
                  <a:schemeClr val="bg2"/>
                </a:solidFill>
              </a:endParaRPr>
            </a:p>
          </p:txBody>
        </p:sp>
        <p:sp>
          <p:nvSpPr>
            <p:cNvPr id="15" name="Rectangle 14"/>
            <p:cNvSpPr/>
            <p:nvPr/>
          </p:nvSpPr>
          <p:spPr>
            <a:xfrm>
              <a:off x="7362750" y="6338936"/>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16" name="Rectangle 15"/>
            <p:cNvSpPr/>
            <p:nvPr/>
          </p:nvSpPr>
          <p:spPr>
            <a:xfrm>
              <a:off x="6076572" y="6370367"/>
              <a:ext cx="614079" cy="338554"/>
            </a:xfrm>
            <a:prstGeom prst="rect">
              <a:avLst/>
            </a:prstGeom>
          </p:spPr>
          <p:txBody>
            <a:bodyPr wrap="none">
              <a:spAutoFit/>
            </a:bodyPr>
            <a:lstStyle/>
            <a:p>
              <a:r>
                <a:rPr lang="en-US" sz="1600" i="1" dirty="0">
                  <a:solidFill>
                    <a:schemeClr val="bg2"/>
                  </a:solidFill>
                </a:rPr>
                <a:t>State</a:t>
              </a:r>
              <a:endParaRPr lang="en-US" sz="1600" dirty="0">
                <a:solidFill>
                  <a:schemeClr val="bg2"/>
                </a:solidFill>
              </a:endParaRPr>
            </a:p>
          </p:txBody>
        </p:sp>
        <p:pic>
          <p:nvPicPr>
            <p:cNvPr id="17" name="Picture 2" descr="A map showing how Arizona countys are grouped into Councils of Governments"/>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879682" y="4749656"/>
            <a:ext cx="2065552" cy="1390810"/>
            <a:chOff x="6232246" y="5357192"/>
            <a:chExt cx="2065552" cy="1390810"/>
          </a:xfrm>
        </p:grpSpPr>
        <p:sp>
          <p:nvSpPr>
            <p:cNvPr id="22" name="Rectangle 21"/>
            <p:cNvSpPr/>
            <p:nvPr/>
          </p:nvSpPr>
          <p:spPr>
            <a:xfrm>
              <a:off x="6232246" y="5357192"/>
              <a:ext cx="2065552" cy="139081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8921" y="5362639"/>
              <a:ext cx="1758148" cy="1188508"/>
            </a:xfrm>
            <a:prstGeom prst="rect">
              <a:avLst/>
            </a:prstGeom>
          </p:spPr>
        </p:pic>
        <p:sp>
          <p:nvSpPr>
            <p:cNvPr id="24" name="Rectangle 23"/>
            <p:cNvSpPr/>
            <p:nvPr/>
          </p:nvSpPr>
          <p:spPr>
            <a:xfrm>
              <a:off x="6879682" y="6329862"/>
              <a:ext cx="756652" cy="320071"/>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grpSp>
    </p:spTree>
    <p:extLst>
      <p:ext uri="{BB962C8B-B14F-4D97-AF65-F5344CB8AC3E}">
        <p14:creationId xmlns:p14="http://schemas.microsoft.com/office/powerpoint/2010/main" val="2004711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7362" y="6940333"/>
            <a:ext cx="7670436" cy="1390810"/>
            <a:chOff x="749375" y="5310097"/>
            <a:chExt cx="8113383" cy="1471125"/>
          </a:xfrm>
        </p:grpSpPr>
        <p:sp>
          <p:nvSpPr>
            <p:cNvPr id="5" name="Rectangle 4"/>
            <p:cNvSpPr/>
            <p:nvPr/>
          </p:nvSpPr>
          <p:spPr>
            <a:xfrm>
              <a:off x="749375" y="5310097"/>
              <a:ext cx="8113383" cy="1471125"/>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 in | Sign Up Upload Clipart"/>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pic>
          <p:nvPicPr>
            <p:cNvPr id="20" name="Picture 2" descr="http://geology.com/county-map/arizona-county-map.gif"/>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887" y="5479075"/>
              <a:ext cx="785242" cy="925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09228" y="5489579"/>
              <a:ext cx="803804" cy="93063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10" name="Picture 2" descr="http://geology.com/cities-map/map-of-arizona-cities.gif"/>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89868" y="6364675"/>
              <a:ext cx="1378904" cy="338554"/>
            </a:xfrm>
            <a:prstGeom prst="rect">
              <a:avLst/>
            </a:prstGeom>
          </p:spPr>
          <p:txBody>
            <a:bodyPr wrap="none">
              <a:spAutoFit/>
            </a:bodyPr>
            <a:lstStyle/>
            <a:p>
              <a:r>
                <a:rPr lang="en-US" sz="1600" i="1" dirty="0">
                  <a:solidFill>
                    <a:schemeClr val="bg2"/>
                  </a:solidFill>
                </a:rPr>
                <a:t>Neighborhood</a:t>
              </a:r>
              <a:endParaRPr lang="en-US" sz="1600" dirty="0">
                <a:solidFill>
                  <a:schemeClr val="bg2"/>
                </a:solidFill>
              </a:endParaRPr>
            </a:p>
          </p:txBody>
        </p:sp>
        <p:sp>
          <p:nvSpPr>
            <p:cNvPr id="12" name="Rectangle 11"/>
            <p:cNvSpPr/>
            <p:nvPr/>
          </p:nvSpPr>
          <p:spPr>
            <a:xfrm>
              <a:off x="2451110" y="6380755"/>
              <a:ext cx="1007007" cy="338554"/>
            </a:xfrm>
            <a:prstGeom prst="rect">
              <a:avLst/>
            </a:prstGeom>
          </p:spPr>
          <p:txBody>
            <a:bodyPr wrap="none">
              <a:spAutoFit/>
            </a:bodyPr>
            <a:lstStyle/>
            <a:p>
              <a:r>
                <a:rPr lang="en-US" sz="1600" i="1" dirty="0">
                  <a:solidFill>
                    <a:schemeClr val="bg2"/>
                  </a:solidFill>
                </a:rPr>
                <a:t>Municipal</a:t>
              </a:r>
              <a:endParaRPr lang="en-US" sz="1600" dirty="0">
                <a:solidFill>
                  <a:schemeClr val="bg2"/>
                </a:solidFill>
              </a:endParaRPr>
            </a:p>
          </p:txBody>
        </p:sp>
        <p:sp>
          <p:nvSpPr>
            <p:cNvPr id="13" name="Rectangle 12"/>
            <p:cNvSpPr/>
            <p:nvPr/>
          </p:nvSpPr>
          <p:spPr>
            <a:xfrm>
              <a:off x="3734658" y="6373360"/>
              <a:ext cx="767774" cy="338554"/>
            </a:xfrm>
            <a:prstGeom prst="rect">
              <a:avLst/>
            </a:prstGeom>
          </p:spPr>
          <p:txBody>
            <a:bodyPr wrap="none">
              <a:spAutoFit/>
            </a:bodyPr>
            <a:lstStyle/>
            <a:p>
              <a:r>
                <a:rPr lang="en-US" sz="1600" i="1" dirty="0">
                  <a:solidFill>
                    <a:schemeClr val="bg2"/>
                  </a:solidFill>
                </a:rPr>
                <a:t>County</a:t>
              </a:r>
              <a:endParaRPr lang="en-US" sz="1600" dirty="0">
                <a:solidFill>
                  <a:schemeClr val="bg2"/>
                </a:solidFill>
              </a:endParaRPr>
            </a:p>
          </p:txBody>
        </p:sp>
        <p:sp>
          <p:nvSpPr>
            <p:cNvPr id="14" name="Rectangle 13"/>
            <p:cNvSpPr/>
            <p:nvPr/>
          </p:nvSpPr>
          <p:spPr>
            <a:xfrm>
              <a:off x="4843499" y="6380755"/>
              <a:ext cx="907236" cy="338554"/>
            </a:xfrm>
            <a:prstGeom prst="rect">
              <a:avLst/>
            </a:prstGeom>
          </p:spPr>
          <p:txBody>
            <a:bodyPr wrap="none">
              <a:spAutoFit/>
            </a:bodyPr>
            <a:lstStyle/>
            <a:p>
              <a:r>
                <a:rPr lang="en-US" sz="1600" i="1" dirty="0">
                  <a:solidFill>
                    <a:schemeClr val="bg2"/>
                  </a:solidFill>
                </a:rPr>
                <a:t>Regional</a:t>
              </a:r>
              <a:endParaRPr lang="en-US" sz="1600" dirty="0">
                <a:solidFill>
                  <a:schemeClr val="bg2"/>
                </a:solidFill>
              </a:endParaRPr>
            </a:p>
          </p:txBody>
        </p:sp>
        <p:sp>
          <p:nvSpPr>
            <p:cNvPr id="15" name="Rectangle 14"/>
            <p:cNvSpPr/>
            <p:nvPr/>
          </p:nvSpPr>
          <p:spPr>
            <a:xfrm>
              <a:off x="7362750" y="6338936"/>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16" name="Rectangle 15"/>
            <p:cNvSpPr/>
            <p:nvPr/>
          </p:nvSpPr>
          <p:spPr>
            <a:xfrm>
              <a:off x="6076572" y="6370367"/>
              <a:ext cx="614079" cy="338554"/>
            </a:xfrm>
            <a:prstGeom prst="rect">
              <a:avLst/>
            </a:prstGeom>
          </p:spPr>
          <p:txBody>
            <a:bodyPr wrap="none">
              <a:spAutoFit/>
            </a:bodyPr>
            <a:lstStyle/>
            <a:p>
              <a:r>
                <a:rPr lang="en-US" sz="1600" i="1" dirty="0">
                  <a:solidFill>
                    <a:schemeClr val="bg2"/>
                  </a:solidFill>
                </a:rPr>
                <a:t>State</a:t>
              </a:r>
              <a:endParaRPr lang="en-US" sz="1600" dirty="0">
                <a:solidFill>
                  <a:schemeClr val="bg2"/>
                </a:solidFill>
              </a:endParaRPr>
            </a:p>
          </p:txBody>
        </p:sp>
        <p:pic>
          <p:nvPicPr>
            <p:cNvPr id="17" name="Picture 2" descr="A map showing how Arizona countys are grouped into Councils of Governments"/>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9"/>
          <a:stretch>
            <a:fillRect/>
          </a:stretch>
        </p:blipFill>
        <p:spPr>
          <a:xfrm>
            <a:off x="117811" y="127004"/>
            <a:ext cx="5110666" cy="6600583"/>
          </a:xfrm>
          <a:prstGeom prst="rect">
            <a:avLst/>
          </a:prstGeom>
        </p:spPr>
      </p:pic>
      <p:grpSp>
        <p:nvGrpSpPr>
          <p:cNvPr id="21" name="Group 20"/>
          <p:cNvGrpSpPr/>
          <p:nvPr/>
        </p:nvGrpSpPr>
        <p:grpSpPr>
          <a:xfrm>
            <a:off x="5377859" y="398672"/>
            <a:ext cx="3766141" cy="6294993"/>
            <a:chOff x="5377859" y="398672"/>
            <a:chExt cx="3766141" cy="6294993"/>
          </a:xfrm>
        </p:grpSpPr>
        <p:sp>
          <p:nvSpPr>
            <p:cNvPr id="2" name="TextBox 1"/>
            <p:cNvSpPr txBox="1"/>
            <p:nvPr/>
          </p:nvSpPr>
          <p:spPr>
            <a:xfrm>
              <a:off x="6836582" y="398672"/>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Federal Transportation Plan</a:t>
              </a:r>
            </a:p>
          </p:txBody>
        </p:sp>
        <p:grpSp>
          <p:nvGrpSpPr>
            <p:cNvPr id="25" name="Group 24"/>
            <p:cNvGrpSpPr/>
            <p:nvPr/>
          </p:nvGrpSpPr>
          <p:grpSpPr>
            <a:xfrm>
              <a:off x="6879682" y="2066614"/>
              <a:ext cx="2065552" cy="1390810"/>
              <a:chOff x="6232246" y="5357192"/>
              <a:chExt cx="2065552" cy="1390810"/>
            </a:xfrm>
          </p:grpSpPr>
          <p:sp>
            <p:nvSpPr>
              <p:cNvPr id="22" name="Rectangle 21"/>
              <p:cNvSpPr/>
              <p:nvPr/>
            </p:nvSpPr>
            <p:spPr>
              <a:xfrm>
                <a:off x="6232246" y="5357192"/>
                <a:ext cx="2065552" cy="139081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8921" y="5362639"/>
                <a:ext cx="1758148" cy="1188508"/>
              </a:xfrm>
              <a:prstGeom prst="rect">
                <a:avLst/>
              </a:prstGeom>
            </p:spPr>
          </p:pic>
          <p:sp>
            <p:nvSpPr>
              <p:cNvPr id="24" name="Rectangle 23"/>
              <p:cNvSpPr/>
              <p:nvPr/>
            </p:nvSpPr>
            <p:spPr>
              <a:xfrm>
                <a:off x="6879682" y="6329862"/>
                <a:ext cx="756652" cy="320071"/>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grpSp>
        <p:sp>
          <p:nvSpPr>
            <p:cNvPr id="8" name="Rectangle 7"/>
            <p:cNvSpPr/>
            <p:nvPr/>
          </p:nvSpPr>
          <p:spPr>
            <a:xfrm>
              <a:off x="5377859" y="5770335"/>
              <a:ext cx="3676201" cy="923330"/>
            </a:xfrm>
            <a:prstGeom prst="rect">
              <a:avLst/>
            </a:prstGeom>
          </p:spPr>
          <p:txBody>
            <a:bodyPr wrap="square">
              <a:spAutoFit/>
            </a:bodyPr>
            <a:lstStyle/>
            <a:p>
              <a:pPr algn="ctr"/>
              <a:r>
                <a:rPr lang="en-US" dirty="0">
                  <a:solidFill>
                    <a:schemeClr val="bg2">
                      <a:lumMod val="50000"/>
                    </a:schemeClr>
                  </a:solidFill>
                  <a:latin typeface="+mj-lt"/>
                </a:rPr>
                <a:t>https://www.transportation.gov/sites/dot.gov/files/docs/2014-2018-strategic-plan_0.pdf</a:t>
              </a:r>
            </a:p>
          </p:txBody>
        </p:sp>
      </p:grpSp>
    </p:spTree>
    <p:extLst>
      <p:ext uri="{BB962C8B-B14F-4D97-AF65-F5344CB8AC3E}">
        <p14:creationId xmlns:p14="http://schemas.microsoft.com/office/powerpoint/2010/main" val="32053958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355675" y="398672"/>
            <a:ext cx="3788325" cy="6438395"/>
            <a:chOff x="5355675" y="398672"/>
            <a:chExt cx="3788325" cy="6438395"/>
          </a:xfrm>
        </p:grpSpPr>
        <p:sp>
          <p:nvSpPr>
            <p:cNvPr id="2" name="TextBox 1"/>
            <p:cNvSpPr txBox="1"/>
            <p:nvPr/>
          </p:nvSpPr>
          <p:spPr>
            <a:xfrm>
              <a:off x="6836582" y="398672"/>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Federal Transportation Plan</a:t>
              </a:r>
            </a:p>
          </p:txBody>
        </p:sp>
        <p:grpSp>
          <p:nvGrpSpPr>
            <p:cNvPr id="25" name="Group 24"/>
            <p:cNvGrpSpPr/>
            <p:nvPr/>
          </p:nvGrpSpPr>
          <p:grpSpPr>
            <a:xfrm>
              <a:off x="6879682" y="2066614"/>
              <a:ext cx="2065552" cy="1390810"/>
              <a:chOff x="6232246" y="5357192"/>
              <a:chExt cx="2065552" cy="1390810"/>
            </a:xfrm>
          </p:grpSpPr>
          <p:sp>
            <p:nvSpPr>
              <p:cNvPr id="22" name="Rectangle 21"/>
              <p:cNvSpPr/>
              <p:nvPr/>
            </p:nvSpPr>
            <p:spPr>
              <a:xfrm>
                <a:off x="6232246" y="5357192"/>
                <a:ext cx="2065552" cy="139081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921" y="5362639"/>
                <a:ext cx="1758148" cy="1188508"/>
              </a:xfrm>
              <a:prstGeom prst="rect">
                <a:avLst/>
              </a:prstGeom>
            </p:spPr>
          </p:pic>
          <p:sp>
            <p:nvSpPr>
              <p:cNvPr id="24" name="Rectangle 23"/>
              <p:cNvSpPr/>
              <p:nvPr/>
            </p:nvSpPr>
            <p:spPr>
              <a:xfrm>
                <a:off x="6879682" y="6329862"/>
                <a:ext cx="756652" cy="320071"/>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grpSp>
        <p:sp>
          <p:nvSpPr>
            <p:cNvPr id="8" name="Rectangle 7"/>
            <p:cNvSpPr/>
            <p:nvPr/>
          </p:nvSpPr>
          <p:spPr>
            <a:xfrm>
              <a:off x="5355675" y="5913737"/>
              <a:ext cx="3676201" cy="923330"/>
            </a:xfrm>
            <a:prstGeom prst="rect">
              <a:avLst/>
            </a:prstGeom>
          </p:spPr>
          <p:txBody>
            <a:bodyPr wrap="square">
              <a:spAutoFit/>
            </a:bodyPr>
            <a:lstStyle/>
            <a:p>
              <a:pPr algn="ctr"/>
              <a:r>
                <a:rPr lang="en-US" dirty="0">
                  <a:solidFill>
                    <a:schemeClr val="bg2">
                      <a:lumMod val="50000"/>
                    </a:schemeClr>
                  </a:solidFill>
                  <a:latin typeface="+mj-lt"/>
                </a:rPr>
                <a:t>https://www.transportation.gov/sites/dot.gov/files/docs/2014-2018-strategic-plan_0.pdf</a:t>
              </a:r>
            </a:p>
          </p:txBody>
        </p:sp>
      </p:grpSp>
      <p:grpSp>
        <p:nvGrpSpPr>
          <p:cNvPr id="4" name="Group 3"/>
          <p:cNvGrpSpPr/>
          <p:nvPr/>
        </p:nvGrpSpPr>
        <p:grpSpPr>
          <a:xfrm>
            <a:off x="627362" y="6940333"/>
            <a:ext cx="7670436" cy="1390810"/>
            <a:chOff x="749375" y="5310097"/>
            <a:chExt cx="8113383" cy="1471125"/>
          </a:xfrm>
        </p:grpSpPr>
        <p:sp>
          <p:nvSpPr>
            <p:cNvPr id="5" name="Rectangle 4"/>
            <p:cNvSpPr/>
            <p:nvPr/>
          </p:nvSpPr>
          <p:spPr>
            <a:xfrm>
              <a:off x="749375" y="5310097"/>
              <a:ext cx="8113383" cy="1471125"/>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 in | Sign Up Upload Clipart"/>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pic>
          <p:nvPicPr>
            <p:cNvPr id="20" name="Picture 2" descr="http://geology.com/county-map/arizona-county-map.gif"/>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887" y="5479075"/>
              <a:ext cx="785242" cy="925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09228" y="5489579"/>
              <a:ext cx="803804" cy="93063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10" name="Picture 2" descr="http://geology.com/cities-map/map-of-arizona-cities.gif"/>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89868" y="6364675"/>
              <a:ext cx="1378904" cy="338554"/>
            </a:xfrm>
            <a:prstGeom prst="rect">
              <a:avLst/>
            </a:prstGeom>
          </p:spPr>
          <p:txBody>
            <a:bodyPr wrap="none">
              <a:spAutoFit/>
            </a:bodyPr>
            <a:lstStyle/>
            <a:p>
              <a:r>
                <a:rPr lang="en-US" sz="1600" i="1" dirty="0">
                  <a:solidFill>
                    <a:schemeClr val="bg2"/>
                  </a:solidFill>
                </a:rPr>
                <a:t>Neighborhood</a:t>
              </a:r>
              <a:endParaRPr lang="en-US" sz="1600" dirty="0">
                <a:solidFill>
                  <a:schemeClr val="bg2"/>
                </a:solidFill>
              </a:endParaRPr>
            </a:p>
          </p:txBody>
        </p:sp>
        <p:sp>
          <p:nvSpPr>
            <p:cNvPr id="12" name="Rectangle 11"/>
            <p:cNvSpPr/>
            <p:nvPr/>
          </p:nvSpPr>
          <p:spPr>
            <a:xfrm>
              <a:off x="2451110" y="6380755"/>
              <a:ext cx="1007007" cy="338554"/>
            </a:xfrm>
            <a:prstGeom prst="rect">
              <a:avLst/>
            </a:prstGeom>
          </p:spPr>
          <p:txBody>
            <a:bodyPr wrap="none">
              <a:spAutoFit/>
            </a:bodyPr>
            <a:lstStyle/>
            <a:p>
              <a:r>
                <a:rPr lang="en-US" sz="1600" i="1" dirty="0">
                  <a:solidFill>
                    <a:schemeClr val="bg2"/>
                  </a:solidFill>
                </a:rPr>
                <a:t>Municipal</a:t>
              </a:r>
              <a:endParaRPr lang="en-US" sz="1600" dirty="0">
                <a:solidFill>
                  <a:schemeClr val="bg2"/>
                </a:solidFill>
              </a:endParaRPr>
            </a:p>
          </p:txBody>
        </p:sp>
        <p:sp>
          <p:nvSpPr>
            <p:cNvPr id="13" name="Rectangle 12"/>
            <p:cNvSpPr/>
            <p:nvPr/>
          </p:nvSpPr>
          <p:spPr>
            <a:xfrm>
              <a:off x="3734658" y="6373360"/>
              <a:ext cx="767774" cy="338554"/>
            </a:xfrm>
            <a:prstGeom prst="rect">
              <a:avLst/>
            </a:prstGeom>
          </p:spPr>
          <p:txBody>
            <a:bodyPr wrap="none">
              <a:spAutoFit/>
            </a:bodyPr>
            <a:lstStyle/>
            <a:p>
              <a:r>
                <a:rPr lang="en-US" sz="1600" i="1" dirty="0">
                  <a:solidFill>
                    <a:schemeClr val="bg2"/>
                  </a:solidFill>
                </a:rPr>
                <a:t>County</a:t>
              </a:r>
              <a:endParaRPr lang="en-US" sz="1600" dirty="0">
                <a:solidFill>
                  <a:schemeClr val="bg2"/>
                </a:solidFill>
              </a:endParaRPr>
            </a:p>
          </p:txBody>
        </p:sp>
        <p:sp>
          <p:nvSpPr>
            <p:cNvPr id="14" name="Rectangle 13"/>
            <p:cNvSpPr/>
            <p:nvPr/>
          </p:nvSpPr>
          <p:spPr>
            <a:xfrm>
              <a:off x="4843499" y="6380755"/>
              <a:ext cx="907236" cy="338554"/>
            </a:xfrm>
            <a:prstGeom prst="rect">
              <a:avLst/>
            </a:prstGeom>
          </p:spPr>
          <p:txBody>
            <a:bodyPr wrap="none">
              <a:spAutoFit/>
            </a:bodyPr>
            <a:lstStyle/>
            <a:p>
              <a:r>
                <a:rPr lang="en-US" sz="1600" i="1" dirty="0">
                  <a:solidFill>
                    <a:schemeClr val="bg2"/>
                  </a:solidFill>
                </a:rPr>
                <a:t>Regional</a:t>
              </a:r>
              <a:endParaRPr lang="en-US" sz="1600" dirty="0">
                <a:solidFill>
                  <a:schemeClr val="bg2"/>
                </a:solidFill>
              </a:endParaRPr>
            </a:p>
          </p:txBody>
        </p:sp>
        <p:sp>
          <p:nvSpPr>
            <p:cNvPr id="15" name="Rectangle 14"/>
            <p:cNvSpPr/>
            <p:nvPr/>
          </p:nvSpPr>
          <p:spPr>
            <a:xfrm>
              <a:off x="7362750" y="6338936"/>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16" name="Rectangle 15"/>
            <p:cNvSpPr/>
            <p:nvPr/>
          </p:nvSpPr>
          <p:spPr>
            <a:xfrm>
              <a:off x="6076572" y="6370367"/>
              <a:ext cx="614079" cy="338554"/>
            </a:xfrm>
            <a:prstGeom prst="rect">
              <a:avLst/>
            </a:prstGeom>
          </p:spPr>
          <p:txBody>
            <a:bodyPr wrap="none">
              <a:spAutoFit/>
            </a:bodyPr>
            <a:lstStyle/>
            <a:p>
              <a:r>
                <a:rPr lang="en-US" sz="1600" i="1" dirty="0">
                  <a:solidFill>
                    <a:schemeClr val="bg2"/>
                  </a:solidFill>
                </a:rPr>
                <a:t>State</a:t>
              </a:r>
              <a:endParaRPr lang="en-US" sz="1600" dirty="0">
                <a:solidFill>
                  <a:schemeClr val="bg2"/>
                </a:solidFill>
              </a:endParaRPr>
            </a:p>
          </p:txBody>
        </p:sp>
        <p:pic>
          <p:nvPicPr>
            <p:cNvPr id="17" name="Picture 2" descr="A map showing how Arizona countys are grouped into Councils of Governments"/>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9"/>
          <a:stretch>
            <a:fillRect/>
          </a:stretch>
        </p:blipFill>
        <p:spPr>
          <a:xfrm>
            <a:off x="7025726" y="3607672"/>
            <a:ext cx="1759435" cy="2272365"/>
          </a:xfrm>
          <a:prstGeom prst="rect">
            <a:avLst/>
          </a:prstGeom>
        </p:spPr>
      </p:pic>
      <p:pic>
        <p:nvPicPr>
          <p:cNvPr id="26" name="Picture 25"/>
          <p:cNvPicPr>
            <a:picLocks noChangeAspect="1"/>
          </p:cNvPicPr>
          <p:nvPr/>
        </p:nvPicPr>
        <p:blipFill rotWithShape="1">
          <a:blip r:embed="rId10"/>
          <a:srcRect l="7757" t="3062" r="11915" b="8582"/>
          <a:stretch/>
        </p:blipFill>
        <p:spPr>
          <a:xfrm>
            <a:off x="61478" y="-81019"/>
            <a:ext cx="4833513" cy="7192173"/>
          </a:xfrm>
          <a:prstGeom prst="rect">
            <a:avLst/>
          </a:prstGeom>
        </p:spPr>
      </p:pic>
      <p:sp>
        <p:nvSpPr>
          <p:cNvPr id="27" name="Rectangle 26"/>
          <p:cNvSpPr/>
          <p:nvPr/>
        </p:nvSpPr>
        <p:spPr>
          <a:xfrm>
            <a:off x="337320" y="3239050"/>
            <a:ext cx="516922" cy="263296"/>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9" name="Rectangle 28"/>
          <p:cNvSpPr/>
          <p:nvPr/>
        </p:nvSpPr>
        <p:spPr>
          <a:xfrm>
            <a:off x="337319" y="5495624"/>
            <a:ext cx="1952223" cy="224719"/>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79806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26374" y="-120292"/>
            <a:ext cx="5168928" cy="6992271"/>
          </a:xfrm>
          <a:prstGeom prst="rect">
            <a:avLst/>
          </a:prstGeom>
        </p:spPr>
      </p:pic>
      <p:pic>
        <p:nvPicPr>
          <p:cNvPr id="21" name="Picture 20"/>
          <p:cNvPicPr>
            <a:picLocks noChangeAspect="1"/>
          </p:cNvPicPr>
          <p:nvPr/>
        </p:nvPicPr>
        <p:blipFill>
          <a:blip r:embed="rId4"/>
          <a:stretch>
            <a:fillRect/>
          </a:stretch>
        </p:blipFill>
        <p:spPr>
          <a:xfrm>
            <a:off x="2074768" y="-1455"/>
            <a:ext cx="2118380" cy="2735953"/>
          </a:xfrm>
          <a:prstGeom prst="rect">
            <a:avLst/>
          </a:prstGeom>
        </p:spPr>
      </p:pic>
      <p:grpSp>
        <p:nvGrpSpPr>
          <p:cNvPr id="4" name="Group 3"/>
          <p:cNvGrpSpPr/>
          <p:nvPr/>
        </p:nvGrpSpPr>
        <p:grpSpPr>
          <a:xfrm>
            <a:off x="627362" y="6940333"/>
            <a:ext cx="7670436" cy="1390810"/>
            <a:chOff x="749375" y="5310097"/>
            <a:chExt cx="8113383" cy="1471125"/>
          </a:xfrm>
        </p:grpSpPr>
        <p:sp>
          <p:nvSpPr>
            <p:cNvPr id="5" name="Rectangle 4"/>
            <p:cNvSpPr/>
            <p:nvPr/>
          </p:nvSpPr>
          <p:spPr>
            <a:xfrm>
              <a:off x="749375" y="5310097"/>
              <a:ext cx="8113383" cy="1471125"/>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 in | Sign Up Upload Clipart"/>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pic>
          <p:nvPicPr>
            <p:cNvPr id="20" name="Picture 2" descr="http://geology.com/county-map/arizona-county-map.gif"/>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887" y="5479075"/>
              <a:ext cx="785242" cy="925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09228" y="5489579"/>
              <a:ext cx="803804" cy="93063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10" name="Picture 2" descr="http://geology.com/cities-map/map-of-arizona-cities.gif"/>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89868" y="6364675"/>
              <a:ext cx="1378904" cy="338554"/>
            </a:xfrm>
            <a:prstGeom prst="rect">
              <a:avLst/>
            </a:prstGeom>
          </p:spPr>
          <p:txBody>
            <a:bodyPr wrap="none">
              <a:spAutoFit/>
            </a:bodyPr>
            <a:lstStyle/>
            <a:p>
              <a:r>
                <a:rPr lang="en-US" sz="1600" i="1" dirty="0">
                  <a:solidFill>
                    <a:schemeClr val="bg2"/>
                  </a:solidFill>
                </a:rPr>
                <a:t>Neighborhood</a:t>
              </a:r>
              <a:endParaRPr lang="en-US" sz="1600" dirty="0">
                <a:solidFill>
                  <a:schemeClr val="bg2"/>
                </a:solidFill>
              </a:endParaRPr>
            </a:p>
          </p:txBody>
        </p:sp>
        <p:sp>
          <p:nvSpPr>
            <p:cNvPr id="12" name="Rectangle 11"/>
            <p:cNvSpPr/>
            <p:nvPr/>
          </p:nvSpPr>
          <p:spPr>
            <a:xfrm>
              <a:off x="2451110" y="6380755"/>
              <a:ext cx="1007007" cy="338554"/>
            </a:xfrm>
            <a:prstGeom prst="rect">
              <a:avLst/>
            </a:prstGeom>
          </p:spPr>
          <p:txBody>
            <a:bodyPr wrap="none">
              <a:spAutoFit/>
            </a:bodyPr>
            <a:lstStyle/>
            <a:p>
              <a:r>
                <a:rPr lang="en-US" sz="1600" i="1" dirty="0">
                  <a:solidFill>
                    <a:schemeClr val="bg2"/>
                  </a:solidFill>
                </a:rPr>
                <a:t>Municipal</a:t>
              </a:r>
              <a:endParaRPr lang="en-US" sz="1600" dirty="0">
                <a:solidFill>
                  <a:schemeClr val="bg2"/>
                </a:solidFill>
              </a:endParaRPr>
            </a:p>
          </p:txBody>
        </p:sp>
        <p:sp>
          <p:nvSpPr>
            <p:cNvPr id="13" name="Rectangle 12"/>
            <p:cNvSpPr/>
            <p:nvPr/>
          </p:nvSpPr>
          <p:spPr>
            <a:xfrm>
              <a:off x="3734658" y="6373360"/>
              <a:ext cx="767774" cy="338554"/>
            </a:xfrm>
            <a:prstGeom prst="rect">
              <a:avLst/>
            </a:prstGeom>
          </p:spPr>
          <p:txBody>
            <a:bodyPr wrap="none">
              <a:spAutoFit/>
            </a:bodyPr>
            <a:lstStyle/>
            <a:p>
              <a:r>
                <a:rPr lang="en-US" sz="1600" i="1" dirty="0">
                  <a:solidFill>
                    <a:schemeClr val="bg2"/>
                  </a:solidFill>
                </a:rPr>
                <a:t>County</a:t>
              </a:r>
              <a:endParaRPr lang="en-US" sz="1600" dirty="0">
                <a:solidFill>
                  <a:schemeClr val="bg2"/>
                </a:solidFill>
              </a:endParaRPr>
            </a:p>
          </p:txBody>
        </p:sp>
        <p:sp>
          <p:nvSpPr>
            <p:cNvPr id="14" name="Rectangle 13"/>
            <p:cNvSpPr/>
            <p:nvPr/>
          </p:nvSpPr>
          <p:spPr>
            <a:xfrm>
              <a:off x="4843499" y="6380755"/>
              <a:ext cx="907236" cy="338554"/>
            </a:xfrm>
            <a:prstGeom prst="rect">
              <a:avLst/>
            </a:prstGeom>
          </p:spPr>
          <p:txBody>
            <a:bodyPr wrap="none">
              <a:spAutoFit/>
            </a:bodyPr>
            <a:lstStyle/>
            <a:p>
              <a:r>
                <a:rPr lang="en-US" sz="1600" i="1" dirty="0">
                  <a:solidFill>
                    <a:schemeClr val="bg2"/>
                  </a:solidFill>
                </a:rPr>
                <a:t>Regional</a:t>
              </a:r>
              <a:endParaRPr lang="en-US" sz="1600" dirty="0">
                <a:solidFill>
                  <a:schemeClr val="bg2"/>
                </a:solidFill>
              </a:endParaRPr>
            </a:p>
          </p:txBody>
        </p:sp>
        <p:sp>
          <p:nvSpPr>
            <p:cNvPr id="15" name="Rectangle 14"/>
            <p:cNvSpPr/>
            <p:nvPr/>
          </p:nvSpPr>
          <p:spPr>
            <a:xfrm>
              <a:off x="7362750" y="6338936"/>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16" name="Rectangle 15"/>
            <p:cNvSpPr/>
            <p:nvPr/>
          </p:nvSpPr>
          <p:spPr>
            <a:xfrm>
              <a:off x="6076572" y="6370367"/>
              <a:ext cx="614079" cy="338554"/>
            </a:xfrm>
            <a:prstGeom prst="rect">
              <a:avLst/>
            </a:prstGeom>
          </p:spPr>
          <p:txBody>
            <a:bodyPr wrap="none">
              <a:spAutoFit/>
            </a:bodyPr>
            <a:lstStyle/>
            <a:p>
              <a:r>
                <a:rPr lang="en-US" sz="1600" i="1" dirty="0">
                  <a:solidFill>
                    <a:schemeClr val="bg2"/>
                  </a:solidFill>
                </a:rPr>
                <a:t>State</a:t>
              </a:r>
              <a:endParaRPr lang="en-US" sz="1600" dirty="0">
                <a:solidFill>
                  <a:schemeClr val="bg2"/>
                </a:solidFill>
              </a:endParaRPr>
            </a:p>
          </p:txBody>
        </p:sp>
        <p:pic>
          <p:nvPicPr>
            <p:cNvPr id="17" name="Picture 2" descr="A map showing how Arizona countys are grouped into Councils of Governments"/>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54792" y="338436"/>
            <a:ext cx="1642684" cy="1106078"/>
            <a:chOff x="6879682" y="2066614"/>
            <a:chExt cx="2065552" cy="1390810"/>
          </a:xfrm>
        </p:grpSpPr>
        <p:sp>
          <p:nvSpPr>
            <p:cNvPr id="22" name="Rectangle 21"/>
            <p:cNvSpPr/>
            <p:nvPr/>
          </p:nvSpPr>
          <p:spPr>
            <a:xfrm>
              <a:off x="6879682" y="2066614"/>
              <a:ext cx="2065552" cy="139081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46357" y="2072061"/>
              <a:ext cx="1758148" cy="1188508"/>
            </a:xfrm>
            <a:prstGeom prst="rect">
              <a:avLst/>
            </a:prstGeom>
          </p:spPr>
        </p:pic>
        <p:sp>
          <p:nvSpPr>
            <p:cNvPr id="24" name="Rectangle 23"/>
            <p:cNvSpPr/>
            <p:nvPr/>
          </p:nvSpPr>
          <p:spPr>
            <a:xfrm>
              <a:off x="7527118" y="3039284"/>
              <a:ext cx="756652" cy="320071"/>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grpSp>
      <p:pic>
        <p:nvPicPr>
          <p:cNvPr id="18" name="Picture 17"/>
          <p:cNvPicPr>
            <a:picLocks noChangeAspect="1"/>
          </p:cNvPicPr>
          <p:nvPr/>
        </p:nvPicPr>
        <p:blipFill rotWithShape="1">
          <a:blip r:embed="rId12"/>
          <a:srcRect l="7390" t="22335" r="5425" b="28417"/>
          <a:stretch/>
        </p:blipFill>
        <p:spPr>
          <a:xfrm>
            <a:off x="-1" y="2101879"/>
            <a:ext cx="7218947" cy="4784650"/>
          </a:xfrm>
          <a:prstGeom prst="rect">
            <a:avLst/>
          </a:prstGeom>
        </p:spPr>
      </p:pic>
      <p:sp>
        <p:nvSpPr>
          <p:cNvPr id="25" name="Rectangle 24"/>
          <p:cNvSpPr/>
          <p:nvPr/>
        </p:nvSpPr>
        <p:spPr>
          <a:xfrm>
            <a:off x="3750071" y="3083496"/>
            <a:ext cx="1717964" cy="20320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6" name="Rectangle 25"/>
          <p:cNvSpPr/>
          <p:nvPr/>
        </p:nvSpPr>
        <p:spPr>
          <a:xfrm>
            <a:off x="3750071" y="4832659"/>
            <a:ext cx="1717964" cy="20320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2851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7362" y="6940333"/>
            <a:ext cx="7670436" cy="1390810"/>
            <a:chOff x="749375" y="5310097"/>
            <a:chExt cx="8113383" cy="1471125"/>
          </a:xfrm>
        </p:grpSpPr>
        <p:sp>
          <p:nvSpPr>
            <p:cNvPr id="5" name="Rectangle 4"/>
            <p:cNvSpPr/>
            <p:nvPr/>
          </p:nvSpPr>
          <p:spPr>
            <a:xfrm>
              <a:off x="749375" y="5310097"/>
              <a:ext cx="8113383" cy="1471125"/>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 in | Sign Up Upload Clipart"/>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pic>
          <p:nvPicPr>
            <p:cNvPr id="20" name="Picture 2" descr="http://geology.com/county-map/arizona-county-map.gif"/>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887" y="5479075"/>
              <a:ext cx="785242" cy="925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09228" y="5489579"/>
              <a:ext cx="803804" cy="93063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10" name="Picture 2" descr="http://geology.com/cities-map/map-of-arizona-cities.gif"/>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89868" y="6364675"/>
              <a:ext cx="1378904" cy="338554"/>
            </a:xfrm>
            <a:prstGeom prst="rect">
              <a:avLst/>
            </a:prstGeom>
          </p:spPr>
          <p:txBody>
            <a:bodyPr wrap="none">
              <a:spAutoFit/>
            </a:bodyPr>
            <a:lstStyle/>
            <a:p>
              <a:r>
                <a:rPr lang="en-US" sz="1600" i="1" dirty="0">
                  <a:solidFill>
                    <a:schemeClr val="bg2"/>
                  </a:solidFill>
                </a:rPr>
                <a:t>Neighborhood</a:t>
              </a:r>
              <a:endParaRPr lang="en-US" sz="1600" dirty="0">
                <a:solidFill>
                  <a:schemeClr val="bg2"/>
                </a:solidFill>
              </a:endParaRPr>
            </a:p>
          </p:txBody>
        </p:sp>
        <p:sp>
          <p:nvSpPr>
            <p:cNvPr id="12" name="Rectangle 11"/>
            <p:cNvSpPr/>
            <p:nvPr/>
          </p:nvSpPr>
          <p:spPr>
            <a:xfrm>
              <a:off x="2451110" y="6380755"/>
              <a:ext cx="1007007" cy="338554"/>
            </a:xfrm>
            <a:prstGeom prst="rect">
              <a:avLst/>
            </a:prstGeom>
          </p:spPr>
          <p:txBody>
            <a:bodyPr wrap="none">
              <a:spAutoFit/>
            </a:bodyPr>
            <a:lstStyle/>
            <a:p>
              <a:r>
                <a:rPr lang="en-US" sz="1600" i="1" dirty="0">
                  <a:solidFill>
                    <a:schemeClr val="bg2"/>
                  </a:solidFill>
                </a:rPr>
                <a:t>Municipal</a:t>
              </a:r>
              <a:endParaRPr lang="en-US" sz="1600" dirty="0">
                <a:solidFill>
                  <a:schemeClr val="bg2"/>
                </a:solidFill>
              </a:endParaRPr>
            </a:p>
          </p:txBody>
        </p:sp>
        <p:sp>
          <p:nvSpPr>
            <p:cNvPr id="13" name="Rectangle 12"/>
            <p:cNvSpPr/>
            <p:nvPr/>
          </p:nvSpPr>
          <p:spPr>
            <a:xfrm>
              <a:off x="3734658" y="6373360"/>
              <a:ext cx="767774" cy="338554"/>
            </a:xfrm>
            <a:prstGeom prst="rect">
              <a:avLst/>
            </a:prstGeom>
          </p:spPr>
          <p:txBody>
            <a:bodyPr wrap="none">
              <a:spAutoFit/>
            </a:bodyPr>
            <a:lstStyle/>
            <a:p>
              <a:r>
                <a:rPr lang="en-US" sz="1600" i="1" dirty="0">
                  <a:solidFill>
                    <a:schemeClr val="bg2"/>
                  </a:solidFill>
                </a:rPr>
                <a:t>County</a:t>
              </a:r>
              <a:endParaRPr lang="en-US" sz="1600" dirty="0">
                <a:solidFill>
                  <a:schemeClr val="bg2"/>
                </a:solidFill>
              </a:endParaRPr>
            </a:p>
          </p:txBody>
        </p:sp>
        <p:sp>
          <p:nvSpPr>
            <p:cNvPr id="14" name="Rectangle 13"/>
            <p:cNvSpPr/>
            <p:nvPr/>
          </p:nvSpPr>
          <p:spPr>
            <a:xfrm>
              <a:off x="4843499" y="6380755"/>
              <a:ext cx="907236" cy="338554"/>
            </a:xfrm>
            <a:prstGeom prst="rect">
              <a:avLst/>
            </a:prstGeom>
          </p:spPr>
          <p:txBody>
            <a:bodyPr wrap="none">
              <a:spAutoFit/>
            </a:bodyPr>
            <a:lstStyle/>
            <a:p>
              <a:r>
                <a:rPr lang="en-US" sz="1600" i="1" dirty="0">
                  <a:solidFill>
                    <a:schemeClr val="bg2"/>
                  </a:solidFill>
                </a:rPr>
                <a:t>Regional</a:t>
              </a:r>
              <a:endParaRPr lang="en-US" sz="1600" dirty="0">
                <a:solidFill>
                  <a:schemeClr val="bg2"/>
                </a:solidFill>
              </a:endParaRPr>
            </a:p>
          </p:txBody>
        </p:sp>
        <p:sp>
          <p:nvSpPr>
            <p:cNvPr id="15" name="Rectangle 14"/>
            <p:cNvSpPr/>
            <p:nvPr/>
          </p:nvSpPr>
          <p:spPr>
            <a:xfrm>
              <a:off x="7362750" y="6338936"/>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16" name="Rectangle 15"/>
            <p:cNvSpPr/>
            <p:nvPr/>
          </p:nvSpPr>
          <p:spPr>
            <a:xfrm>
              <a:off x="6076572" y="6370367"/>
              <a:ext cx="614079" cy="338554"/>
            </a:xfrm>
            <a:prstGeom prst="rect">
              <a:avLst/>
            </a:prstGeom>
          </p:spPr>
          <p:txBody>
            <a:bodyPr wrap="none">
              <a:spAutoFit/>
            </a:bodyPr>
            <a:lstStyle/>
            <a:p>
              <a:r>
                <a:rPr lang="en-US" sz="1600" i="1" dirty="0">
                  <a:solidFill>
                    <a:schemeClr val="bg2"/>
                  </a:solidFill>
                </a:rPr>
                <a:t>State</a:t>
              </a:r>
              <a:endParaRPr lang="en-US" sz="1600" dirty="0">
                <a:solidFill>
                  <a:schemeClr val="bg2"/>
                </a:solidFill>
              </a:endParaRPr>
            </a:p>
          </p:txBody>
        </p:sp>
        <p:pic>
          <p:nvPicPr>
            <p:cNvPr id="17" name="Picture 2" descr="A map showing how Arizona countys are grouped into Councils of Governments"/>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9"/>
          <a:stretch>
            <a:fillRect/>
          </a:stretch>
        </p:blipFill>
        <p:spPr>
          <a:xfrm>
            <a:off x="117811" y="127004"/>
            <a:ext cx="2659126" cy="3434343"/>
          </a:xfrm>
          <a:prstGeom prst="rect">
            <a:avLst/>
          </a:prstGeom>
        </p:spPr>
      </p:pic>
      <p:pic>
        <p:nvPicPr>
          <p:cNvPr id="18" name="Picture 17"/>
          <p:cNvPicPr>
            <a:picLocks noChangeAspect="1"/>
          </p:cNvPicPr>
          <p:nvPr/>
        </p:nvPicPr>
        <p:blipFill rotWithShape="1">
          <a:blip r:embed="rId10"/>
          <a:srcRect l="7390" t="22335" r="5425" b="28417"/>
          <a:stretch/>
        </p:blipFill>
        <p:spPr>
          <a:xfrm>
            <a:off x="5894" y="2634741"/>
            <a:ext cx="6393027" cy="4237238"/>
          </a:xfrm>
          <a:prstGeom prst="rect">
            <a:avLst/>
          </a:prstGeom>
        </p:spPr>
      </p:pic>
      <p:pic>
        <p:nvPicPr>
          <p:cNvPr id="3" name="Picture 2"/>
          <p:cNvPicPr>
            <a:picLocks noChangeAspect="1"/>
          </p:cNvPicPr>
          <p:nvPr/>
        </p:nvPicPr>
        <p:blipFill rotWithShape="1">
          <a:blip r:embed="rId11"/>
          <a:srcRect b="12670"/>
          <a:stretch/>
        </p:blipFill>
        <p:spPr>
          <a:xfrm>
            <a:off x="2888854" y="-201232"/>
            <a:ext cx="6255146" cy="7217848"/>
          </a:xfrm>
          <a:prstGeom prst="rect">
            <a:avLst/>
          </a:prstGeom>
        </p:spPr>
      </p:pic>
      <p:sp>
        <p:nvSpPr>
          <p:cNvPr id="26" name="Rectangle 25"/>
          <p:cNvSpPr/>
          <p:nvPr/>
        </p:nvSpPr>
        <p:spPr>
          <a:xfrm>
            <a:off x="5954000" y="3697105"/>
            <a:ext cx="2504200" cy="778641"/>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7" name="Rectangle 26"/>
          <p:cNvSpPr/>
          <p:nvPr/>
        </p:nvSpPr>
        <p:spPr>
          <a:xfrm>
            <a:off x="117811" y="3514077"/>
            <a:ext cx="509551" cy="183028"/>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44755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6582" y="398672"/>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State Transportation Plan</a:t>
            </a:r>
          </a:p>
        </p:txBody>
      </p:sp>
      <p:grpSp>
        <p:nvGrpSpPr>
          <p:cNvPr id="4" name="Group 3"/>
          <p:cNvGrpSpPr/>
          <p:nvPr/>
        </p:nvGrpSpPr>
        <p:grpSpPr>
          <a:xfrm>
            <a:off x="627362" y="6940333"/>
            <a:ext cx="7670436" cy="1390810"/>
            <a:chOff x="749375" y="5310097"/>
            <a:chExt cx="8113383" cy="1471125"/>
          </a:xfrm>
        </p:grpSpPr>
        <p:sp>
          <p:nvSpPr>
            <p:cNvPr id="5" name="Rectangle 4"/>
            <p:cNvSpPr/>
            <p:nvPr/>
          </p:nvSpPr>
          <p:spPr>
            <a:xfrm>
              <a:off x="749375" y="5310097"/>
              <a:ext cx="8113383" cy="1471125"/>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 in | Sign Up Upload Clipart"/>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pic>
          <p:nvPicPr>
            <p:cNvPr id="20" name="Picture 2" descr="http://geology.com/county-map/arizona-county-map.gif"/>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887" y="5479075"/>
              <a:ext cx="785242" cy="925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09228" y="5489579"/>
              <a:ext cx="803804" cy="93063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10" name="Picture 2" descr="http://geology.com/cities-map/map-of-arizona-cities.gif"/>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89868" y="6364675"/>
              <a:ext cx="1378904" cy="338554"/>
            </a:xfrm>
            <a:prstGeom prst="rect">
              <a:avLst/>
            </a:prstGeom>
          </p:spPr>
          <p:txBody>
            <a:bodyPr wrap="none">
              <a:spAutoFit/>
            </a:bodyPr>
            <a:lstStyle/>
            <a:p>
              <a:r>
                <a:rPr lang="en-US" sz="1600" i="1" dirty="0">
                  <a:solidFill>
                    <a:schemeClr val="bg2"/>
                  </a:solidFill>
                </a:rPr>
                <a:t>Neighborhood</a:t>
              </a:r>
              <a:endParaRPr lang="en-US" sz="1600" dirty="0">
                <a:solidFill>
                  <a:schemeClr val="bg2"/>
                </a:solidFill>
              </a:endParaRPr>
            </a:p>
          </p:txBody>
        </p:sp>
        <p:sp>
          <p:nvSpPr>
            <p:cNvPr id="12" name="Rectangle 11"/>
            <p:cNvSpPr/>
            <p:nvPr/>
          </p:nvSpPr>
          <p:spPr>
            <a:xfrm>
              <a:off x="2451110" y="6380755"/>
              <a:ext cx="1007007" cy="338554"/>
            </a:xfrm>
            <a:prstGeom prst="rect">
              <a:avLst/>
            </a:prstGeom>
          </p:spPr>
          <p:txBody>
            <a:bodyPr wrap="none">
              <a:spAutoFit/>
            </a:bodyPr>
            <a:lstStyle/>
            <a:p>
              <a:r>
                <a:rPr lang="en-US" sz="1600" i="1" dirty="0">
                  <a:solidFill>
                    <a:schemeClr val="bg2"/>
                  </a:solidFill>
                </a:rPr>
                <a:t>Municipal</a:t>
              </a:r>
              <a:endParaRPr lang="en-US" sz="1600" dirty="0">
                <a:solidFill>
                  <a:schemeClr val="bg2"/>
                </a:solidFill>
              </a:endParaRPr>
            </a:p>
          </p:txBody>
        </p:sp>
        <p:sp>
          <p:nvSpPr>
            <p:cNvPr id="13" name="Rectangle 12"/>
            <p:cNvSpPr/>
            <p:nvPr/>
          </p:nvSpPr>
          <p:spPr>
            <a:xfrm>
              <a:off x="3734658" y="6373360"/>
              <a:ext cx="767774" cy="338554"/>
            </a:xfrm>
            <a:prstGeom prst="rect">
              <a:avLst/>
            </a:prstGeom>
          </p:spPr>
          <p:txBody>
            <a:bodyPr wrap="none">
              <a:spAutoFit/>
            </a:bodyPr>
            <a:lstStyle/>
            <a:p>
              <a:r>
                <a:rPr lang="en-US" sz="1600" i="1" dirty="0">
                  <a:solidFill>
                    <a:schemeClr val="bg2"/>
                  </a:solidFill>
                </a:rPr>
                <a:t>County</a:t>
              </a:r>
              <a:endParaRPr lang="en-US" sz="1600" dirty="0">
                <a:solidFill>
                  <a:schemeClr val="bg2"/>
                </a:solidFill>
              </a:endParaRPr>
            </a:p>
          </p:txBody>
        </p:sp>
        <p:sp>
          <p:nvSpPr>
            <p:cNvPr id="14" name="Rectangle 13"/>
            <p:cNvSpPr/>
            <p:nvPr/>
          </p:nvSpPr>
          <p:spPr>
            <a:xfrm>
              <a:off x="4843499" y="6380755"/>
              <a:ext cx="907236" cy="338554"/>
            </a:xfrm>
            <a:prstGeom prst="rect">
              <a:avLst/>
            </a:prstGeom>
          </p:spPr>
          <p:txBody>
            <a:bodyPr wrap="none">
              <a:spAutoFit/>
            </a:bodyPr>
            <a:lstStyle/>
            <a:p>
              <a:r>
                <a:rPr lang="en-US" sz="1600" i="1" dirty="0">
                  <a:solidFill>
                    <a:schemeClr val="bg2"/>
                  </a:solidFill>
                </a:rPr>
                <a:t>Regional</a:t>
              </a:r>
              <a:endParaRPr lang="en-US" sz="1600" dirty="0">
                <a:solidFill>
                  <a:schemeClr val="bg2"/>
                </a:solidFill>
              </a:endParaRPr>
            </a:p>
          </p:txBody>
        </p:sp>
        <p:sp>
          <p:nvSpPr>
            <p:cNvPr id="15" name="Rectangle 14"/>
            <p:cNvSpPr/>
            <p:nvPr/>
          </p:nvSpPr>
          <p:spPr>
            <a:xfrm>
              <a:off x="7362750" y="6338936"/>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16" name="Rectangle 15"/>
            <p:cNvSpPr/>
            <p:nvPr/>
          </p:nvSpPr>
          <p:spPr>
            <a:xfrm>
              <a:off x="6076572" y="6370367"/>
              <a:ext cx="614079" cy="338554"/>
            </a:xfrm>
            <a:prstGeom prst="rect">
              <a:avLst/>
            </a:prstGeom>
          </p:spPr>
          <p:txBody>
            <a:bodyPr wrap="none">
              <a:spAutoFit/>
            </a:bodyPr>
            <a:lstStyle/>
            <a:p>
              <a:r>
                <a:rPr lang="en-US" sz="1600" i="1" dirty="0">
                  <a:solidFill>
                    <a:schemeClr val="bg2"/>
                  </a:solidFill>
                </a:rPr>
                <a:t>State</a:t>
              </a:r>
              <a:endParaRPr lang="en-US" sz="1600" dirty="0">
                <a:solidFill>
                  <a:schemeClr val="bg2"/>
                </a:solidFill>
              </a:endParaRPr>
            </a:p>
          </p:txBody>
        </p:sp>
        <p:pic>
          <p:nvPicPr>
            <p:cNvPr id="17" name="Picture 2" descr="A map showing how Arizona countys are grouped into Councils of Governments"/>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109341" y="224742"/>
            <a:ext cx="1308871" cy="1557256"/>
            <a:chOff x="5656694" y="5223967"/>
            <a:chExt cx="1308871" cy="1557256"/>
          </a:xfrm>
        </p:grpSpPr>
        <p:sp>
          <p:nvSpPr>
            <p:cNvPr id="21" name="Rectangle 20"/>
            <p:cNvSpPr/>
            <p:nvPr/>
          </p:nvSpPr>
          <p:spPr>
            <a:xfrm>
              <a:off x="5785736" y="5310098"/>
              <a:ext cx="1179829"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656694" y="5223967"/>
              <a:ext cx="1308871" cy="1344633"/>
              <a:chOff x="79407" y="1880129"/>
              <a:chExt cx="1624613" cy="1669002"/>
            </a:xfrm>
          </p:grpSpPr>
          <p:pic>
            <p:nvPicPr>
              <p:cNvPr id="35" name="Picture 34"/>
              <p:cNvPicPr>
                <a:picLocks noChangeAspect="1"/>
              </p:cNvPicPr>
              <p:nvPr/>
            </p:nvPicPr>
            <p:blipFill rotWithShape="1">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
          <p:nvSpPr>
            <p:cNvPr id="33" name="Rectangle 32"/>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grpSp>
      <p:pic>
        <p:nvPicPr>
          <p:cNvPr id="3" name="Picture 2"/>
          <p:cNvPicPr>
            <a:picLocks noChangeAspect="1"/>
          </p:cNvPicPr>
          <p:nvPr/>
        </p:nvPicPr>
        <p:blipFill>
          <a:blip r:embed="rId11"/>
          <a:stretch>
            <a:fillRect/>
          </a:stretch>
        </p:blipFill>
        <p:spPr>
          <a:xfrm>
            <a:off x="123417" y="156474"/>
            <a:ext cx="4565582" cy="4859975"/>
          </a:xfrm>
          <a:prstGeom prst="rect">
            <a:avLst/>
          </a:prstGeom>
        </p:spPr>
      </p:pic>
      <p:pic>
        <p:nvPicPr>
          <p:cNvPr id="39" name="Picture 38"/>
          <p:cNvPicPr>
            <a:picLocks noChangeAspect="1"/>
          </p:cNvPicPr>
          <p:nvPr/>
        </p:nvPicPr>
        <p:blipFill>
          <a:blip r:embed="rId12"/>
          <a:stretch>
            <a:fillRect/>
          </a:stretch>
        </p:blipFill>
        <p:spPr>
          <a:xfrm>
            <a:off x="3258532" y="2238900"/>
            <a:ext cx="5803610" cy="4488810"/>
          </a:xfrm>
          <a:prstGeom prst="rect">
            <a:avLst/>
          </a:prstGeom>
        </p:spPr>
      </p:pic>
    </p:spTree>
    <p:extLst>
      <p:ext uri="{BB962C8B-B14F-4D97-AF65-F5344CB8AC3E}">
        <p14:creationId xmlns:p14="http://schemas.microsoft.com/office/powerpoint/2010/main" val="4040110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19139" y="468246"/>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State Transportation Plan</a:t>
            </a:r>
          </a:p>
        </p:txBody>
      </p:sp>
      <p:grpSp>
        <p:nvGrpSpPr>
          <p:cNvPr id="7" name="Group 6"/>
          <p:cNvGrpSpPr/>
          <p:nvPr/>
        </p:nvGrpSpPr>
        <p:grpSpPr>
          <a:xfrm>
            <a:off x="4771230" y="200548"/>
            <a:ext cx="1308871" cy="1557256"/>
            <a:chOff x="5656694" y="5223967"/>
            <a:chExt cx="1308871" cy="1557256"/>
          </a:xfrm>
        </p:grpSpPr>
        <p:sp>
          <p:nvSpPr>
            <p:cNvPr id="8" name="Rectangle 7"/>
            <p:cNvSpPr/>
            <p:nvPr/>
          </p:nvSpPr>
          <p:spPr>
            <a:xfrm>
              <a:off x="5785736" y="5310098"/>
              <a:ext cx="1179829"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656694" y="5223967"/>
              <a:ext cx="1308871" cy="1344633"/>
              <a:chOff x="79407" y="1880129"/>
              <a:chExt cx="1624613" cy="1669002"/>
            </a:xfrm>
          </p:grpSpPr>
          <p:pic>
            <p:nvPicPr>
              <p:cNvPr id="12" name="Picture 1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
          <p:nvSpPr>
            <p:cNvPr id="11" name="Rectangle 10"/>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grpSp>
      <p:pic>
        <p:nvPicPr>
          <p:cNvPr id="4" name="Picture 3"/>
          <p:cNvPicPr>
            <a:picLocks noChangeAspect="1"/>
          </p:cNvPicPr>
          <p:nvPr/>
        </p:nvPicPr>
        <p:blipFill>
          <a:blip r:embed="rId5"/>
          <a:stretch>
            <a:fillRect/>
          </a:stretch>
        </p:blipFill>
        <p:spPr>
          <a:xfrm>
            <a:off x="4917630" y="1843935"/>
            <a:ext cx="3808927" cy="4921647"/>
          </a:xfrm>
          <a:prstGeom prst="rect">
            <a:avLst/>
          </a:prstGeom>
        </p:spPr>
      </p:pic>
      <p:pic>
        <p:nvPicPr>
          <p:cNvPr id="14" name="Picture 13"/>
          <p:cNvPicPr>
            <a:picLocks noChangeAspect="1"/>
          </p:cNvPicPr>
          <p:nvPr/>
        </p:nvPicPr>
        <p:blipFill>
          <a:blip r:embed="rId6"/>
          <a:stretch>
            <a:fillRect/>
          </a:stretch>
        </p:blipFill>
        <p:spPr>
          <a:xfrm>
            <a:off x="199556" y="286679"/>
            <a:ext cx="4490359" cy="5758903"/>
          </a:xfrm>
          <a:prstGeom prst="rect">
            <a:avLst/>
          </a:prstGeom>
        </p:spPr>
      </p:pic>
      <p:sp>
        <p:nvSpPr>
          <p:cNvPr id="15" name="Rectangle 14"/>
          <p:cNvSpPr/>
          <p:nvPr/>
        </p:nvSpPr>
        <p:spPr>
          <a:xfrm>
            <a:off x="1876436" y="6159670"/>
            <a:ext cx="3206262" cy="369332"/>
          </a:xfrm>
          <a:prstGeom prst="rect">
            <a:avLst/>
          </a:prstGeom>
        </p:spPr>
        <p:txBody>
          <a:bodyPr wrap="none">
            <a:spAutoFit/>
          </a:bodyPr>
          <a:lstStyle/>
          <a:p>
            <a:r>
              <a:rPr lang="en-US" b="1" dirty="0"/>
              <a:t>Annual Implementation Plan</a:t>
            </a:r>
            <a:r>
              <a:rPr lang="en-US" b="1" dirty="0">
                <a:sym typeface="Wingdings" panose="05000000000000000000" pitchFamily="2" charset="2"/>
              </a:rPr>
              <a:t> </a:t>
            </a:r>
            <a:endParaRPr lang="en-US" dirty="0"/>
          </a:p>
        </p:txBody>
      </p:sp>
    </p:spTree>
    <p:extLst>
      <p:ext uri="{BB962C8B-B14F-4D97-AF65-F5344CB8AC3E}">
        <p14:creationId xmlns:p14="http://schemas.microsoft.com/office/powerpoint/2010/main" val="32774673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872" r="5428"/>
          <a:stretch/>
        </p:blipFill>
        <p:spPr>
          <a:xfrm>
            <a:off x="0" y="0"/>
            <a:ext cx="4790364" cy="7258050"/>
          </a:xfrm>
          <a:prstGeom prst="rect">
            <a:avLst/>
          </a:prstGeom>
        </p:spPr>
      </p:pic>
      <p:pic>
        <p:nvPicPr>
          <p:cNvPr id="10" name="Picture 9"/>
          <p:cNvPicPr>
            <a:picLocks noChangeAspect="1"/>
          </p:cNvPicPr>
          <p:nvPr/>
        </p:nvPicPr>
        <p:blipFill rotWithShape="1">
          <a:blip r:embed="rId4"/>
          <a:srcRect l="10235" t="28880" b="3680"/>
          <a:stretch/>
        </p:blipFill>
        <p:spPr>
          <a:xfrm>
            <a:off x="4230806" y="923784"/>
            <a:ext cx="5036024" cy="5627142"/>
          </a:xfrm>
          <a:prstGeom prst="rect">
            <a:avLst/>
          </a:prstGeom>
        </p:spPr>
      </p:pic>
      <p:sp>
        <p:nvSpPr>
          <p:cNvPr id="11" name="Rectangle 10"/>
          <p:cNvSpPr/>
          <p:nvPr/>
        </p:nvSpPr>
        <p:spPr>
          <a:xfrm>
            <a:off x="4445971" y="1693984"/>
            <a:ext cx="3348200" cy="19577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Rectangle 11"/>
          <p:cNvSpPr/>
          <p:nvPr/>
        </p:nvSpPr>
        <p:spPr>
          <a:xfrm>
            <a:off x="4445971" y="5403835"/>
            <a:ext cx="1589069" cy="20448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 name="TextBox 12"/>
          <p:cNvSpPr txBox="1"/>
          <p:nvPr/>
        </p:nvSpPr>
        <p:spPr>
          <a:xfrm>
            <a:off x="5485043" y="289713"/>
            <a:ext cx="3614083" cy="461665"/>
          </a:xfrm>
          <a:prstGeom prst="rect">
            <a:avLst/>
          </a:prstGeom>
          <a:noFill/>
          <a:ln w="28575">
            <a:solidFill>
              <a:schemeClr val="bg2">
                <a:lumMod val="90000"/>
              </a:schemeClr>
            </a:solidFill>
          </a:ln>
        </p:spPr>
        <p:txBody>
          <a:bodyPr wrap="square" rtlCol="0">
            <a:spAutoFit/>
          </a:bodyPr>
          <a:lstStyle/>
          <a:p>
            <a:pPr algn="ctr"/>
            <a:r>
              <a:rPr lang="en-US" sz="2400" b="1" dirty="0"/>
              <a:t>State Transportation Plan</a:t>
            </a:r>
          </a:p>
        </p:txBody>
      </p:sp>
      <p:grpSp>
        <p:nvGrpSpPr>
          <p:cNvPr id="14" name="Group 13"/>
          <p:cNvGrpSpPr/>
          <p:nvPr/>
        </p:nvGrpSpPr>
        <p:grpSpPr>
          <a:xfrm>
            <a:off x="4493542" y="-55084"/>
            <a:ext cx="822737" cy="978868"/>
            <a:chOff x="5656694" y="5223967"/>
            <a:chExt cx="1308871" cy="1557256"/>
          </a:xfrm>
        </p:grpSpPr>
        <p:sp>
          <p:nvSpPr>
            <p:cNvPr id="15" name="Rectangle 14"/>
            <p:cNvSpPr/>
            <p:nvPr/>
          </p:nvSpPr>
          <p:spPr>
            <a:xfrm>
              <a:off x="5785736" y="5310098"/>
              <a:ext cx="1179829"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656694" y="5223967"/>
              <a:ext cx="1308871" cy="1344633"/>
              <a:chOff x="79407" y="1880129"/>
              <a:chExt cx="1624613" cy="1669002"/>
            </a:xfrm>
          </p:grpSpPr>
          <p:pic>
            <p:nvPicPr>
              <p:cNvPr id="18" name="Picture 17"/>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
          <p:nvSpPr>
            <p:cNvPr id="17" name="Rectangle 16"/>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grpSp>
    </p:spTree>
    <p:extLst>
      <p:ext uri="{BB962C8B-B14F-4D97-AF65-F5344CB8AC3E}">
        <p14:creationId xmlns:p14="http://schemas.microsoft.com/office/powerpoint/2010/main" val="1610503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8014" y="142875"/>
            <a:ext cx="6558768" cy="6715125"/>
            <a:chOff x="-100652" y="0"/>
            <a:chExt cx="6558768" cy="6715125"/>
          </a:xfrm>
        </p:grpSpPr>
        <p:pic>
          <p:nvPicPr>
            <p:cNvPr id="5" name="Picture 4"/>
            <p:cNvPicPr>
              <a:picLocks noChangeAspect="1"/>
            </p:cNvPicPr>
            <p:nvPr/>
          </p:nvPicPr>
          <p:blipFill rotWithShape="1">
            <a:blip r:embed="rId3"/>
            <a:srcRect l="4892" b="23619"/>
            <a:stretch/>
          </p:blipFill>
          <p:spPr>
            <a:xfrm>
              <a:off x="-100652" y="0"/>
              <a:ext cx="6558768" cy="6715125"/>
            </a:xfrm>
            <a:prstGeom prst="rect">
              <a:avLst/>
            </a:prstGeom>
          </p:spPr>
        </p:pic>
        <p:sp>
          <p:nvSpPr>
            <p:cNvPr id="6" name="Rectangle 5"/>
            <p:cNvSpPr/>
            <p:nvPr/>
          </p:nvSpPr>
          <p:spPr>
            <a:xfrm>
              <a:off x="543792" y="1495824"/>
              <a:ext cx="2090225" cy="21014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p:cNvSpPr/>
            <p:nvPr/>
          </p:nvSpPr>
          <p:spPr>
            <a:xfrm>
              <a:off x="543792" y="1705969"/>
              <a:ext cx="2213056" cy="20192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7"/>
            <p:cNvSpPr/>
            <p:nvPr/>
          </p:nvSpPr>
          <p:spPr>
            <a:xfrm>
              <a:off x="543792" y="1907894"/>
              <a:ext cx="2540602" cy="21836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11" name="TextBox 10"/>
          <p:cNvSpPr txBox="1"/>
          <p:nvPr/>
        </p:nvSpPr>
        <p:spPr>
          <a:xfrm>
            <a:off x="6597574" y="2043399"/>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Annual Implementation Plan</a:t>
            </a:r>
          </a:p>
        </p:txBody>
      </p:sp>
      <p:grpSp>
        <p:nvGrpSpPr>
          <p:cNvPr id="12" name="Group 11"/>
          <p:cNvGrpSpPr/>
          <p:nvPr/>
        </p:nvGrpSpPr>
        <p:grpSpPr>
          <a:xfrm>
            <a:off x="7096847" y="408177"/>
            <a:ext cx="1308871" cy="1557256"/>
            <a:chOff x="5656694" y="5223967"/>
            <a:chExt cx="1308871" cy="1557256"/>
          </a:xfrm>
        </p:grpSpPr>
        <p:sp>
          <p:nvSpPr>
            <p:cNvPr id="13" name="Rectangle 12"/>
            <p:cNvSpPr/>
            <p:nvPr/>
          </p:nvSpPr>
          <p:spPr>
            <a:xfrm>
              <a:off x="5785736" y="5310098"/>
              <a:ext cx="1179829"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656694" y="5223967"/>
              <a:ext cx="1308871" cy="1344633"/>
              <a:chOff x="79407" y="1880129"/>
              <a:chExt cx="1624613" cy="1669002"/>
            </a:xfrm>
          </p:grpSpPr>
          <p:pic>
            <p:nvPicPr>
              <p:cNvPr id="16" name="Picture 15"/>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
          <p:nvSpPr>
            <p:cNvPr id="15" name="Rectangle 14"/>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grpSp>
      <p:pic>
        <p:nvPicPr>
          <p:cNvPr id="18" name="Picture 17"/>
          <p:cNvPicPr>
            <a:picLocks noChangeAspect="1"/>
          </p:cNvPicPr>
          <p:nvPr/>
        </p:nvPicPr>
        <p:blipFill>
          <a:blip r:embed="rId6"/>
          <a:stretch>
            <a:fillRect/>
          </a:stretch>
        </p:blipFill>
        <p:spPr>
          <a:xfrm>
            <a:off x="6597574" y="3500437"/>
            <a:ext cx="2244058" cy="2899625"/>
          </a:xfrm>
          <a:prstGeom prst="rect">
            <a:avLst/>
          </a:prstGeom>
        </p:spPr>
      </p:pic>
    </p:spTree>
    <p:extLst>
      <p:ext uri="{BB962C8B-B14F-4D97-AF65-F5344CB8AC3E}">
        <p14:creationId xmlns:p14="http://schemas.microsoft.com/office/powerpoint/2010/main" val="7951065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7900" t="3831" r="5319" b="22822"/>
          <a:stretch/>
        </p:blipFill>
        <p:spPr>
          <a:xfrm>
            <a:off x="0" y="0"/>
            <a:ext cx="4193193" cy="5123596"/>
          </a:xfrm>
          <a:prstGeom prst="rect">
            <a:avLst/>
          </a:prstGeom>
        </p:spPr>
      </p:pic>
      <p:pic>
        <p:nvPicPr>
          <p:cNvPr id="11" name="Picture 10"/>
          <p:cNvPicPr>
            <a:picLocks noChangeAspect="1"/>
          </p:cNvPicPr>
          <p:nvPr/>
        </p:nvPicPr>
        <p:blipFill rotWithShape="1">
          <a:blip r:embed="rId3"/>
          <a:srcRect l="4747" t="76813"/>
          <a:stretch/>
        </p:blipFill>
        <p:spPr>
          <a:xfrm>
            <a:off x="0" y="5109948"/>
            <a:ext cx="4405500" cy="1550376"/>
          </a:xfrm>
          <a:prstGeom prst="rect">
            <a:avLst/>
          </a:prstGeom>
        </p:spPr>
      </p:pic>
      <p:pic>
        <p:nvPicPr>
          <p:cNvPr id="3" name="Picture 2"/>
          <p:cNvPicPr>
            <a:picLocks noChangeAspect="1"/>
          </p:cNvPicPr>
          <p:nvPr/>
        </p:nvPicPr>
        <p:blipFill rotWithShape="1">
          <a:blip r:embed="rId4"/>
          <a:srcRect l="9330" t="7374" r="4551"/>
          <a:stretch/>
        </p:blipFill>
        <p:spPr>
          <a:xfrm>
            <a:off x="4174297" y="27296"/>
            <a:ext cx="4969703" cy="6858000"/>
          </a:xfrm>
          <a:prstGeom prst="rect">
            <a:avLst/>
          </a:prstGeom>
        </p:spPr>
      </p:pic>
    </p:spTree>
    <p:extLst>
      <p:ext uri="{BB962C8B-B14F-4D97-AF65-F5344CB8AC3E}">
        <p14:creationId xmlns:p14="http://schemas.microsoft.com/office/powerpoint/2010/main" val="2305755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Rectangle 5"/>
          <p:cNvSpPr/>
          <p:nvPr/>
        </p:nvSpPr>
        <p:spPr>
          <a:xfrm>
            <a:off x="0" y="4852035"/>
            <a:ext cx="9144000" cy="1114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2" name="Rectangle 11"/>
          <p:cNvSpPr/>
          <p:nvPr/>
        </p:nvSpPr>
        <p:spPr>
          <a:xfrm>
            <a:off x="0" y="4934811"/>
            <a:ext cx="9144000" cy="1069391"/>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0" name="Cloud Callout 9"/>
          <p:cNvSpPr/>
          <p:nvPr/>
        </p:nvSpPr>
        <p:spPr>
          <a:xfrm>
            <a:off x="930115" y="900281"/>
            <a:ext cx="5296557" cy="2265999"/>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722954" y="1334639"/>
            <a:ext cx="4591441" cy="1323439"/>
          </a:xfrm>
          <a:prstGeom prst="rect">
            <a:avLst/>
          </a:prstGeom>
          <a:noFill/>
        </p:spPr>
        <p:txBody>
          <a:bodyPr wrap="square" rtlCol="0">
            <a:spAutoFit/>
          </a:bodyPr>
          <a:lstStyle/>
          <a:p>
            <a:r>
              <a:rPr lang="en-US" sz="4000" b="1" dirty="0">
                <a:solidFill>
                  <a:schemeClr val="accent2"/>
                </a:solidFill>
              </a:rPr>
              <a:t>What is our Built Environment? </a:t>
            </a:r>
          </a:p>
        </p:txBody>
      </p:sp>
      <p:grpSp>
        <p:nvGrpSpPr>
          <p:cNvPr id="3" name="Group 2"/>
          <p:cNvGrpSpPr/>
          <p:nvPr/>
        </p:nvGrpSpPr>
        <p:grpSpPr>
          <a:xfrm>
            <a:off x="5362267" y="676796"/>
            <a:ext cx="2199659" cy="2129215"/>
            <a:chOff x="7149689" y="-240606"/>
            <a:chExt cx="2932878" cy="2838953"/>
          </a:xfrm>
        </p:grpSpPr>
        <p:sp>
          <p:nvSpPr>
            <p:cNvPr id="9" name="Oval 8"/>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Parallelogram 24"/>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6" name="Parallelogram 25"/>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7" name="Parallelogram 26"/>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8" name="Parallelogram 27"/>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9" name="Parallelogram 28"/>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0" name="Parallelogram 29"/>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1" name="Parallelogram 30"/>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50" y="2398413"/>
            <a:ext cx="1591041" cy="2674018"/>
          </a:xfrm>
          <a:prstGeom prst="rect">
            <a:avLst/>
          </a:prstGeom>
        </p:spPr>
      </p:pic>
      <p:sp>
        <p:nvSpPr>
          <p:cNvPr id="18" name="Rectangle 17"/>
          <p:cNvSpPr/>
          <p:nvPr/>
        </p:nvSpPr>
        <p:spPr>
          <a:xfrm>
            <a:off x="0" y="5997199"/>
            <a:ext cx="9144000" cy="86080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 name="TextBox 3"/>
          <p:cNvSpPr txBox="1"/>
          <p:nvPr/>
        </p:nvSpPr>
        <p:spPr>
          <a:xfrm>
            <a:off x="4367284" y="3712191"/>
            <a:ext cx="3507474"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868639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7900" t="3831" r="5319" b="22822"/>
          <a:stretch/>
        </p:blipFill>
        <p:spPr>
          <a:xfrm>
            <a:off x="0" y="0"/>
            <a:ext cx="4193193" cy="5123596"/>
          </a:xfrm>
          <a:prstGeom prst="rect">
            <a:avLst/>
          </a:prstGeom>
        </p:spPr>
      </p:pic>
      <p:pic>
        <p:nvPicPr>
          <p:cNvPr id="11" name="Picture 10"/>
          <p:cNvPicPr>
            <a:picLocks noChangeAspect="1"/>
          </p:cNvPicPr>
          <p:nvPr/>
        </p:nvPicPr>
        <p:blipFill rotWithShape="1">
          <a:blip r:embed="rId3"/>
          <a:srcRect l="4747" t="76813"/>
          <a:stretch/>
        </p:blipFill>
        <p:spPr>
          <a:xfrm>
            <a:off x="0" y="5109948"/>
            <a:ext cx="4405500" cy="1550376"/>
          </a:xfrm>
          <a:prstGeom prst="rect">
            <a:avLst/>
          </a:prstGeom>
        </p:spPr>
      </p:pic>
      <p:pic>
        <p:nvPicPr>
          <p:cNvPr id="3" name="Picture 2"/>
          <p:cNvPicPr>
            <a:picLocks noChangeAspect="1"/>
          </p:cNvPicPr>
          <p:nvPr/>
        </p:nvPicPr>
        <p:blipFill rotWithShape="1">
          <a:blip r:embed="rId4"/>
          <a:srcRect l="9330" t="7374" r="4551"/>
          <a:stretch/>
        </p:blipFill>
        <p:spPr>
          <a:xfrm>
            <a:off x="4174297" y="27296"/>
            <a:ext cx="4969703" cy="6858000"/>
          </a:xfrm>
          <a:prstGeom prst="rect">
            <a:avLst/>
          </a:prstGeom>
        </p:spPr>
      </p:pic>
      <p:sp>
        <p:nvSpPr>
          <p:cNvPr id="12" name="TextBox 11"/>
          <p:cNvSpPr txBox="1"/>
          <p:nvPr/>
        </p:nvSpPr>
        <p:spPr>
          <a:xfrm>
            <a:off x="5689280" y="5829327"/>
            <a:ext cx="3345538" cy="830997"/>
          </a:xfrm>
          <a:prstGeom prst="rect">
            <a:avLst/>
          </a:prstGeom>
          <a:solidFill>
            <a:schemeClr val="accent4"/>
          </a:solidFill>
          <a:ln w="28575">
            <a:solidFill>
              <a:schemeClr val="bg2">
                <a:lumMod val="90000"/>
              </a:schemeClr>
            </a:solidFill>
          </a:ln>
        </p:spPr>
        <p:txBody>
          <a:bodyPr wrap="square" rtlCol="0">
            <a:spAutoFit/>
          </a:bodyPr>
          <a:lstStyle/>
          <a:p>
            <a:pPr algn="ctr"/>
            <a:r>
              <a:rPr lang="en-US" sz="2400" b="1" dirty="0"/>
              <a:t>Here’s where you can get involved</a:t>
            </a:r>
          </a:p>
        </p:txBody>
      </p:sp>
    </p:spTree>
    <p:extLst>
      <p:ext uri="{BB962C8B-B14F-4D97-AF65-F5344CB8AC3E}">
        <p14:creationId xmlns:p14="http://schemas.microsoft.com/office/powerpoint/2010/main" val="197329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61258" y="2281646"/>
            <a:ext cx="1332412" cy="444137"/>
          </a:xfrm>
          <a:prstGeom prst="ellipse">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9798" r="4531"/>
          <a:stretch/>
        </p:blipFill>
        <p:spPr>
          <a:xfrm>
            <a:off x="-96721" y="171450"/>
            <a:ext cx="5369442" cy="6686550"/>
          </a:xfrm>
          <a:prstGeom prst="rect">
            <a:avLst/>
          </a:prstGeom>
        </p:spPr>
      </p:pic>
      <p:sp>
        <p:nvSpPr>
          <p:cNvPr id="6" name="Rectangle 5"/>
          <p:cNvSpPr/>
          <p:nvPr/>
        </p:nvSpPr>
        <p:spPr>
          <a:xfrm>
            <a:off x="5276027" y="6596390"/>
            <a:ext cx="1560708" cy="307777"/>
          </a:xfrm>
          <a:prstGeom prst="rect">
            <a:avLst/>
          </a:prstGeom>
        </p:spPr>
        <p:txBody>
          <a:bodyPr wrap="square">
            <a:spAutoFit/>
          </a:bodyPr>
          <a:lstStyle/>
          <a:p>
            <a:r>
              <a:rPr lang="en-US" sz="1400" dirty="0">
                <a:solidFill>
                  <a:schemeClr val="bg1">
                    <a:lumMod val="65000"/>
                  </a:schemeClr>
                </a:solidFill>
                <a:latin typeface="+mj-lt"/>
              </a:rPr>
              <a:t>https://ympo.org/</a:t>
            </a:r>
          </a:p>
        </p:txBody>
      </p:sp>
      <p:sp>
        <p:nvSpPr>
          <p:cNvPr id="14" name="Rectangle 13"/>
          <p:cNvSpPr/>
          <p:nvPr/>
        </p:nvSpPr>
        <p:spPr>
          <a:xfrm>
            <a:off x="5276027" y="1725397"/>
            <a:ext cx="4572000" cy="307777"/>
          </a:xfrm>
          <a:prstGeom prst="rect">
            <a:avLst/>
          </a:prstGeom>
        </p:spPr>
        <p:txBody>
          <a:bodyPr>
            <a:spAutoFit/>
          </a:bodyPr>
          <a:lstStyle/>
          <a:p>
            <a:r>
              <a:rPr lang="en-US" sz="1400" dirty="0">
                <a:solidFill>
                  <a:schemeClr val="bg1">
                    <a:lumMod val="50000"/>
                  </a:schemeClr>
                </a:solidFill>
                <a:latin typeface="+mj-lt"/>
              </a:rPr>
              <a:t>https://www.azmag.gov/archive/AZ-COGs/index.asp</a:t>
            </a:r>
          </a:p>
        </p:txBody>
      </p:sp>
      <p:pic>
        <p:nvPicPr>
          <p:cNvPr id="15" name="Picture 4" descr="https://www.azmag.gov/archive/AZ-COGs/AZ_MPOs_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233" y="2116890"/>
            <a:ext cx="2851834" cy="315379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359175" y="4761571"/>
            <a:ext cx="3681506" cy="1531185"/>
            <a:chOff x="4549272" y="5007355"/>
            <a:chExt cx="4252771" cy="1768781"/>
          </a:xfrm>
        </p:grpSpPr>
        <p:sp>
          <p:nvSpPr>
            <p:cNvPr id="17" name="TextBox 16"/>
            <p:cNvSpPr txBox="1"/>
            <p:nvPr/>
          </p:nvSpPr>
          <p:spPr>
            <a:xfrm>
              <a:off x="4549272" y="5007355"/>
              <a:ext cx="1989331" cy="817729"/>
            </a:xfrm>
            <a:prstGeom prst="rect">
              <a:avLst/>
            </a:prstGeom>
            <a:noFill/>
          </p:spPr>
          <p:txBody>
            <a:bodyPr wrap="square" rtlCol="0">
              <a:spAutoFit/>
            </a:bodyPr>
            <a:lstStyle/>
            <a:p>
              <a:pPr algn="ctr"/>
              <a:r>
                <a:rPr lang="en-US" sz="4000" b="1" dirty="0">
                  <a:latin typeface="Century Gothic" panose="020B0502020202020204" pitchFamily="34" charset="0"/>
                </a:rPr>
                <a:t>MPOs</a:t>
              </a:r>
            </a:p>
          </p:txBody>
        </p:sp>
        <p:sp>
          <p:nvSpPr>
            <p:cNvPr id="18" name="TextBox 17"/>
            <p:cNvSpPr txBox="1"/>
            <p:nvPr/>
          </p:nvSpPr>
          <p:spPr>
            <a:xfrm>
              <a:off x="6710557" y="5696025"/>
              <a:ext cx="2091486" cy="1080111"/>
            </a:xfrm>
            <a:prstGeom prst="rect">
              <a:avLst/>
            </a:prstGeom>
            <a:noFill/>
          </p:spPr>
          <p:txBody>
            <a:bodyPr wrap="square" rtlCol="0">
              <a:spAutoFit/>
            </a:bodyPr>
            <a:lstStyle/>
            <a:p>
              <a:pPr algn="ctr"/>
              <a:r>
                <a:rPr lang="en-US" i="1" dirty="0">
                  <a:solidFill>
                    <a:schemeClr val="accent2">
                      <a:lumMod val="75000"/>
                    </a:schemeClr>
                  </a:solidFill>
                </a:rPr>
                <a:t>Fed. Recognized urban areas (pop. 50,000+)</a:t>
              </a:r>
            </a:p>
          </p:txBody>
        </p:sp>
        <p:sp>
          <p:nvSpPr>
            <p:cNvPr id="19" name="Rectangle 18"/>
            <p:cNvSpPr/>
            <p:nvPr/>
          </p:nvSpPr>
          <p:spPr>
            <a:xfrm>
              <a:off x="4566151" y="5580476"/>
              <a:ext cx="2672550" cy="1066604"/>
            </a:xfrm>
            <a:prstGeom prst="rect">
              <a:avLst/>
            </a:prstGeom>
          </p:spPr>
          <p:txBody>
            <a:bodyPr wrap="square">
              <a:spAutoFit/>
            </a:bodyPr>
            <a:lstStyle/>
            <a:p>
              <a:r>
                <a:rPr lang="en-US" b="1" dirty="0">
                  <a:solidFill>
                    <a:schemeClr val="bg1">
                      <a:lumMod val="50000"/>
                    </a:schemeClr>
                  </a:solidFill>
                  <a:latin typeface="Century Gothic" panose="020B0502020202020204" pitchFamily="34" charset="0"/>
                </a:rPr>
                <a:t>Metropolitan Planning Organizations</a:t>
              </a:r>
              <a:endParaRPr lang="en-US" dirty="0">
                <a:solidFill>
                  <a:schemeClr val="bg1">
                    <a:lumMod val="50000"/>
                  </a:schemeClr>
                </a:solidFill>
              </a:endParaRPr>
            </a:p>
          </p:txBody>
        </p:sp>
      </p:grpSp>
      <p:grpSp>
        <p:nvGrpSpPr>
          <p:cNvPr id="7" name="Group 6"/>
          <p:cNvGrpSpPr/>
          <p:nvPr/>
        </p:nvGrpSpPr>
        <p:grpSpPr>
          <a:xfrm>
            <a:off x="5429268" y="230937"/>
            <a:ext cx="1049929" cy="1471125"/>
            <a:chOff x="4694586" y="5336051"/>
            <a:chExt cx="1049929" cy="1471125"/>
          </a:xfrm>
        </p:grpSpPr>
        <p:sp>
          <p:nvSpPr>
            <p:cNvPr id="20" name="Rectangle 19"/>
            <p:cNvSpPr/>
            <p:nvPr/>
          </p:nvSpPr>
          <p:spPr>
            <a:xfrm>
              <a:off x="4694586" y="5336051"/>
              <a:ext cx="1049929"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792436" y="6406708"/>
              <a:ext cx="907236" cy="338554"/>
            </a:xfrm>
            <a:prstGeom prst="rect">
              <a:avLst/>
            </a:prstGeom>
          </p:spPr>
          <p:txBody>
            <a:bodyPr wrap="none">
              <a:spAutoFit/>
            </a:bodyPr>
            <a:lstStyle/>
            <a:p>
              <a:r>
                <a:rPr lang="en-US" sz="1600" i="1" dirty="0">
                  <a:solidFill>
                    <a:schemeClr val="tx2">
                      <a:lumMod val="75000"/>
                    </a:schemeClr>
                  </a:solidFill>
                </a:rPr>
                <a:t>Regional</a:t>
              </a:r>
              <a:endParaRPr lang="en-US" sz="1600" dirty="0">
                <a:solidFill>
                  <a:schemeClr val="tx2">
                    <a:lumMod val="75000"/>
                  </a:schemeClr>
                </a:solidFill>
              </a:endParaRPr>
            </a:p>
          </p:txBody>
        </p:sp>
        <p:pic>
          <p:nvPicPr>
            <p:cNvPr id="22" name="Picture 2" descr="A map showing how Arizona countys are grouped into Councils of Governme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6802" y="5511157"/>
              <a:ext cx="751166" cy="94834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6674576" y="389791"/>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Regional Transportation Plan</a:t>
            </a:r>
          </a:p>
        </p:txBody>
      </p:sp>
    </p:spTree>
    <p:extLst>
      <p:ext uri="{BB962C8B-B14F-4D97-AF65-F5344CB8AC3E}">
        <p14:creationId xmlns:p14="http://schemas.microsoft.com/office/powerpoint/2010/main" val="546933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202"/>
          <a:stretch/>
        </p:blipFill>
        <p:spPr>
          <a:xfrm>
            <a:off x="154056" y="0"/>
            <a:ext cx="5286085" cy="676656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568678" y="1590490"/>
            <a:ext cx="2491202" cy="317242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6247641" y="3307080"/>
            <a:ext cx="2896359" cy="3342322"/>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857692" y="1864315"/>
            <a:ext cx="1717964" cy="20320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 name="Rectangle 14"/>
          <p:cNvSpPr/>
          <p:nvPr/>
        </p:nvSpPr>
        <p:spPr>
          <a:xfrm>
            <a:off x="933892" y="5194254"/>
            <a:ext cx="2586548" cy="20832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grpSp>
        <p:nvGrpSpPr>
          <p:cNvPr id="6" name="Group 5"/>
          <p:cNvGrpSpPr/>
          <p:nvPr/>
        </p:nvGrpSpPr>
        <p:grpSpPr>
          <a:xfrm>
            <a:off x="5807272" y="-3047"/>
            <a:ext cx="1007007" cy="1236518"/>
            <a:chOff x="2271280" y="5570658"/>
            <a:chExt cx="1007007" cy="1236518"/>
          </a:xfrm>
        </p:grpSpPr>
        <p:sp>
          <p:nvSpPr>
            <p:cNvPr id="13" name="Rectangle 12"/>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geology.com/cities-map/map-of-arizona-citie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17" name="TextBox 16"/>
          <p:cNvSpPr txBox="1"/>
          <p:nvPr/>
        </p:nvSpPr>
        <p:spPr>
          <a:xfrm>
            <a:off x="6799559" y="132031"/>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Municipal Transportation Plan</a:t>
            </a:r>
          </a:p>
        </p:txBody>
      </p:sp>
    </p:spTree>
    <p:extLst>
      <p:ext uri="{BB962C8B-B14F-4D97-AF65-F5344CB8AC3E}">
        <p14:creationId xmlns:p14="http://schemas.microsoft.com/office/powerpoint/2010/main" val="1461576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202"/>
          <a:stretch/>
        </p:blipFill>
        <p:spPr>
          <a:xfrm>
            <a:off x="154056" y="0"/>
            <a:ext cx="5286085" cy="676656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532962" y="1541795"/>
            <a:ext cx="2491202" cy="317242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6247641" y="3307080"/>
            <a:ext cx="2896359" cy="334232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a:srcRect t="7127" b="19503"/>
          <a:stretch/>
        </p:blipFill>
        <p:spPr>
          <a:xfrm>
            <a:off x="3823604" y="1589722"/>
            <a:ext cx="5048250" cy="505968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857692" y="1864315"/>
            <a:ext cx="1717964" cy="20320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Rectangle 13"/>
          <p:cNvSpPr/>
          <p:nvPr/>
        </p:nvSpPr>
        <p:spPr>
          <a:xfrm>
            <a:off x="933892" y="5194254"/>
            <a:ext cx="2586548" cy="20832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5" name="Rectangle 14"/>
          <p:cNvSpPr/>
          <p:nvPr/>
        </p:nvSpPr>
        <p:spPr>
          <a:xfrm>
            <a:off x="4267546" y="2067515"/>
            <a:ext cx="1717964" cy="20320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 name="Rectangle 15"/>
          <p:cNvSpPr/>
          <p:nvPr/>
        </p:nvSpPr>
        <p:spPr>
          <a:xfrm>
            <a:off x="4267546" y="2318642"/>
            <a:ext cx="1581992" cy="201504"/>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2" name="Rectangle 11"/>
          <p:cNvSpPr/>
          <p:nvPr/>
        </p:nvSpPr>
        <p:spPr>
          <a:xfrm>
            <a:off x="4290877" y="5796266"/>
            <a:ext cx="1149264" cy="193054"/>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18" name="Group 17"/>
          <p:cNvGrpSpPr/>
          <p:nvPr/>
        </p:nvGrpSpPr>
        <p:grpSpPr>
          <a:xfrm>
            <a:off x="5712238" y="124572"/>
            <a:ext cx="1007007" cy="1236518"/>
            <a:chOff x="2271280" y="5570658"/>
            <a:chExt cx="1007007" cy="1236518"/>
          </a:xfrm>
        </p:grpSpPr>
        <p:sp>
          <p:nvSpPr>
            <p:cNvPr id="19" name="Rectangle 18"/>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geology.com/cities-map/map-of-arizona-cities.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22" name="TextBox 21"/>
          <p:cNvSpPr txBox="1"/>
          <p:nvPr/>
        </p:nvSpPr>
        <p:spPr>
          <a:xfrm>
            <a:off x="6767660" y="132031"/>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Municipal Transportation Plan</a:t>
            </a:r>
          </a:p>
        </p:txBody>
      </p:sp>
    </p:spTree>
    <p:extLst>
      <p:ext uri="{BB962C8B-B14F-4D97-AF65-F5344CB8AC3E}">
        <p14:creationId xmlns:p14="http://schemas.microsoft.com/office/powerpoint/2010/main" val="7289696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0769" y="159139"/>
            <a:ext cx="4701060" cy="2872679"/>
            <a:chOff x="5760720" y="2214917"/>
            <a:chExt cx="4701060" cy="2872679"/>
          </a:xfrm>
        </p:grpSpPr>
        <p:pic>
          <p:nvPicPr>
            <p:cNvPr id="3" name="Picture 2"/>
            <p:cNvPicPr>
              <a:picLocks noChangeAspect="1"/>
            </p:cNvPicPr>
            <p:nvPr/>
          </p:nvPicPr>
          <p:blipFill>
            <a:blip r:embed="rId3"/>
            <a:stretch>
              <a:fillRect/>
            </a:stretch>
          </p:blipFill>
          <p:spPr>
            <a:xfrm>
              <a:off x="5760720" y="2214917"/>
              <a:ext cx="2255824" cy="287267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141785" y="2278192"/>
              <a:ext cx="2319995" cy="2677213"/>
            </a:xfrm>
            <a:prstGeom prst="rect">
              <a:avLst/>
            </a:prstGeom>
            <a:ln>
              <a:noFill/>
            </a:ln>
            <a:effectLst>
              <a:outerShdw blurRad="292100" dist="139700" dir="2700000" algn="tl" rotWithShape="0">
                <a:srgbClr val="333333">
                  <a:alpha val="65000"/>
                </a:srgbClr>
              </a:outerShdw>
            </a:effectLst>
          </p:spPr>
        </p:pic>
      </p:grpSp>
      <p:sp>
        <p:nvSpPr>
          <p:cNvPr id="17" name="Rectangle 16"/>
          <p:cNvSpPr/>
          <p:nvPr/>
        </p:nvSpPr>
        <p:spPr>
          <a:xfrm>
            <a:off x="677534" y="6188447"/>
            <a:ext cx="7501446" cy="307777"/>
          </a:xfrm>
          <a:prstGeom prst="rect">
            <a:avLst/>
          </a:prstGeom>
        </p:spPr>
        <p:txBody>
          <a:bodyPr wrap="square">
            <a:spAutoFit/>
          </a:bodyPr>
          <a:lstStyle/>
          <a:p>
            <a:r>
              <a:rPr lang="en-US" sz="1400" dirty="0">
                <a:latin typeface="+mj-lt"/>
              </a:rPr>
              <a:t>https://www.azdot.gov/docs/default-source/planning/yumatmp_final_report_091514.pdf?sfvrsn=0</a:t>
            </a:r>
          </a:p>
        </p:txBody>
      </p:sp>
      <p:grpSp>
        <p:nvGrpSpPr>
          <p:cNvPr id="19" name="Group 18"/>
          <p:cNvGrpSpPr/>
          <p:nvPr/>
        </p:nvGrpSpPr>
        <p:grpSpPr>
          <a:xfrm>
            <a:off x="981389" y="2899627"/>
            <a:ext cx="7197591" cy="2868893"/>
            <a:chOff x="74428" y="1868848"/>
            <a:chExt cx="6283842" cy="2504681"/>
          </a:xfrm>
        </p:grpSpPr>
        <p:pic>
          <p:nvPicPr>
            <p:cNvPr id="18" name="Picture 17"/>
            <p:cNvPicPr>
              <a:picLocks noChangeAspect="1"/>
            </p:cNvPicPr>
            <p:nvPr/>
          </p:nvPicPr>
          <p:blipFill rotWithShape="1">
            <a:blip r:embed="rId5"/>
            <a:srcRect l="5370" r="7365" b="70084"/>
            <a:stretch/>
          </p:blipFill>
          <p:spPr>
            <a:xfrm>
              <a:off x="74428" y="1868848"/>
              <a:ext cx="6283842" cy="2504681"/>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68042" y="3855658"/>
              <a:ext cx="5904158" cy="304861"/>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15" name="Group 14"/>
          <p:cNvGrpSpPr/>
          <p:nvPr/>
        </p:nvGrpSpPr>
        <p:grpSpPr>
          <a:xfrm>
            <a:off x="5530826" y="543345"/>
            <a:ext cx="1007007" cy="1236518"/>
            <a:chOff x="2271280" y="5570658"/>
            <a:chExt cx="1007007" cy="1236518"/>
          </a:xfrm>
        </p:grpSpPr>
        <p:sp>
          <p:nvSpPr>
            <p:cNvPr id="16" name="Rectangle 15"/>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geology.com/cities-map/map-of-arizona-citie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22" name="TextBox 21"/>
          <p:cNvSpPr txBox="1"/>
          <p:nvPr/>
        </p:nvSpPr>
        <p:spPr>
          <a:xfrm>
            <a:off x="6629439" y="543345"/>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Municipal Transportation Plan</a:t>
            </a:r>
          </a:p>
        </p:txBody>
      </p:sp>
    </p:spTree>
    <p:extLst>
      <p:ext uri="{BB962C8B-B14F-4D97-AF65-F5344CB8AC3E}">
        <p14:creationId xmlns:p14="http://schemas.microsoft.com/office/powerpoint/2010/main" val="683568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19426" y="2236347"/>
            <a:ext cx="1785477" cy="227371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6775193" y="4510062"/>
            <a:ext cx="1836267" cy="2119004"/>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9942244" y="3211819"/>
            <a:ext cx="1149264" cy="193054"/>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14" name="Group 13"/>
          <p:cNvGrpSpPr/>
          <p:nvPr/>
        </p:nvGrpSpPr>
        <p:grpSpPr>
          <a:xfrm>
            <a:off x="5730652" y="95842"/>
            <a:ext cx="1007007" cy="1236518"/>
            <a:chOff x="2271280" y="5570658"/>
            <a:chExt cx="1007007" cy="1236518"/>
          </a:xfrm>
        </p:grpSpPr>
        <p:sp>
          <p:nvSpPr>
            <p:cNvPr id="15" name="Rectangle 14"/>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geology.com/cities-map/map-of-arizona-cit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pic>
        <p:nvPicPr>
          <p:cNvPr id="6" name="Picture 5"/>
          <p:cNvPicPr>
            <a:picLocks noChangeAspect="1"/>
          </p:cNvPicPr>
          <p:nvPr/>
        </p:nvPicPr>
        <p:blipFill rotWithShape="1">
          <a:blip r:embed="rId6"/>
          <a:srcRect t="2390" b="11363"/>
          <a:stretch/>
        </p:blipFill>
        <p:spPr>
          <a:xfrm>
            <a:off x="90288" y="-31669"/>
            <a:ext cx="6555105" cy="6809746"/>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6799559" y="132031"/>
            <a:ext cx="2307418" cy="1200329"/>
          </a:xfrm>
          <a:prstGeom prst="rect">
            <a:avLst/>
          </a:prstGeom>
          <a:noFill/>
          <a:ln w="28575">
            <a:solidFill>
              <a:schemeClr val="bg2">
                <a:lumMod val="90000"/>
              </a:schemeClr>
            </a:solidFill>
          </a:ln>
        </p:spPr>
        <p:txBody>
          <a:bodyPr wrap="square" rtlCol="0">
            <a:spAutoFit/>
          </a:bodyPr>
          <a:lstStyle/>
          <a:p>
            <a:pPr algn="ctr"/>
            <a:r>
              <a:rPr lang="en-US" sz="2400" b="1" dirty="0"/>
              <a:t>Municipal Transportation Plan</a:t>
            </a:r>
          </a:p>
        </p:txBody>
      </p:sp>
    </p:spTree>
    <p:extLst>
      <p:ext uri="{BB962C8B-B14F-4D97-AF65-F5344CB8AC3E}">
        <p14:creationId xmlns:p14="http://schemas.microsoft.com/office/powerpoint/2010/main" val="15379642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23963" y="1759695"/>
            <a:ext cx="4485363" cy="461665"/>
          </a:xfrm>
          <a:prstGeom prst="rect">
            <a:avLst/>
          </a:prstGeom>
          <a:noFill/>
        </p:spPr>
        <p:txBody>
          <a:bodyPr wrap="square" rtlCol="0">
            <a:spAutoFit/>
          </a:bodyPr>
          <a:lstStyle/>
          <a:p>
            <a:r>
              <a:rPr lang="en-US" sz="2400" b="1" dirty="0"/>
              <a:t>Parks &amp; Open Space</a:t>
            </a:r>
          </a:p>
        </p:txBody>
      </p:sp>
      <p:pic>
        <p:nvPicPr>
          <p:cNvPr id="3" name="Picture 2"/>
          <p:cNvPicPr>
            <a:picLocks noChangeAspect="1"/>
          </p:cNvPicPr>
          <p:nvPr/>
        </p:nvPicPr>
        <p:blipFill>
          <a:blip r:embed="rId3"/>
          <a:stretch>
            <a:fillRect/>
          </a:stretch>
        </p:blipFill>
        <p:spPr>
          <a:xfrm>
            <a:off x="4646727" y="1332701"/>
            <a:ext cx="4067175" cy="2781300"/>
          </a:xfrm>
          <a:prstGeom prst="rect">
            <a:avLst/>
          </a:prstGeom>
        </p:spPr>
      </p:pic>
      <p:sp>
        <p:nvSpPr>
          <p:cNvPr id="19" name="Rounded Rectangle 18"/>
          <p:cNvSpPr/>
          <p:nvPr/>
        </p:nvSpPr>
        <p:spPr>
          <a:xfrm>
            <a:off x="3037156" y="226938"/>
            <a:ext cx="1506687" cy="855242"/>
          </a:xfrm>
          <a:prstGeom prst="roundRect">
            <a:avLst/>
          </a:prstGeom>
          <a:blipFill>
            <a:blip r:embed="rId4">
              <a:duotone>
                <a:schemeClr val="accent6">
                  <a:shade val="45000"/>
                  <a:satMod val="135000"/>
                </a:schemeClr>
                <a:prstClr val="white"/>
              </a:duotone>
            </a:blip>
            <a:srcRect/>
            <a:stretch>
              <a:fillRect t="-44680" b="-16429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20" name="Rounded Rectangle 16"/>
          <p:cNvSpPr/>
          <p:nvPr/>
        </p:nvSpPr>
        <p:spPr>
          <a:xfrm>
            <a:off x="696991" y="226939"/>
            <a:ext cx="1601233" cy="855241"/>
          </a:xfrm>
          <a:prstGeom prst="roundRect">
            <a:avLst/>
          </a:prstGeom>
          <a:blipFill>
            <a:blip r:embed="rId5">
              <a:duotone>
                <a:schemeClr val="bg2">
                  <a:shade val="45000"/>
                  <a:satMod val="135000"/>
                </a:schemeClr>
                <a:prstClr val="white"/>
              </a:duotone>
            </a:blip>
            <a:srcRect/>
            <a:stretch>
              <a:fillRect t="-136299" b="-10316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sp>
        <p:nvSpPr>
          <p:cNvPr id="21" name="Rounded Rectangle 20"/>
          <p:cNvSpPr/>
          <p:nvPr/>
        </p:nvSpPr>
        <p:spPr>
          <a:xfrm>
            <a:off x="7312225" y="226938"/>
            <a:ext cx="1252821" cy="855242"/>
          </a:xfrm>
          <a:prstGeom prst="roundRect">
            <a:avLst/>
          </a:prstGeom>
          <a:blipFill>
            <a:blip r:embed="rId6">
              <a:duotone>
                <a:schemeClr val="bg2">
                  <a:shade val="45000"/>
                  <a:satMod val="135000"/>
                </a:schemeClr>
                <a:prstClr val="white"/>
              </a:duotone>
            </a:blip>
            <a:srcRect/>
            <a:stretch>
              <a:fillRect l="496" t="-82892" r="-496" b="-124470"/>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sp>
        <p:nvSpPr>
          <p:cNvPr id="22" name="Rounded Rectangle 21"/>
          <p:cNvSpPr/>
          <p:nvPr/>
        </p:nvSpPr>
        <p:spPr>
          <a:xfrm>
            <a:off x="5343858" y="226938"/>
            <a:ext cx="1074028" cy="859443"/>
          </a:xfrm>
          <a:prstGeom prst="roundRect">
            <a:avLst/>
          </a:prstGeom>
          <a:blipFill>
            <a:blip r:embed="rId7">
              <a:duotone>
                <a:schemeClr val="bg2">
                  <a:shade val="45000"/>
                  <a:satMod val="135000"/>
                </a:schemeClr>
                <a:prstClr val="white"/>
              </a:duotone>
            </a:blip>
            <a:srcRect/>
            <a:stretch>
              <a:fillRect t="-15364" b="-49101"/>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25" name="TextBox 24"/>
          <p:cNvSpPr txBox="1"/>
          <p:nvPr/>
        </p:nvSpPr>
        <p:spPr>
          <a:xfrm>
            <a:off x="786068" y="2213422"/>
            <a:ext cx="2744381" cy="1477328"/>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Park Master Plan</a:t>
            </a:r>
          </a:p>
          <a:p>
            <a:pPr marL="285750" indent="-285750">
              <a:buFont typeface="Arial" panose="020B0604020202020204" pitchFamily="34" charset="0"/>
              <a:buChar char="•"/>
            </a:pPr>
            <a:r>
              <a:rPr lang="en-US" i="1" dirty="0">
                <a:solidFill>
                  <a:schemeClr val="bg2">
                    <a:lumMod val="25000"/>
                  </a:schemeClr>
                </a:solidFill>
                <a:latin typeface="+mj-lt"/>
              </a:rPr>
              <a:t>Planned Area Developments (PADs)</a:t>
            </a:r>
          </a:p>
        </p:txBody>
      </p:sp>
      <p:grpSp>
        <p:nvGrpSpPr>
          <p:cNvPr id="5" name="Group 4"/>
          <p:cNvGrpSpPr/>
          <p:nvPr/>
        </p:nvGrpSpPr>
        <p:grpSpPr>
          <a:xfrm>
            <a:off x="600519" y="4883725"/>
            <a:ext cx="8113383" cy="1557256"/>
            <a:chOff x="749375" y="5223967"/>
            <a:chExt cx="8113383" cy="1557256"/>
          </a:xfrm>
        </p:grpSpPr>
        <p:sp>
          <p:nvSpPr>
            <p:cNvPr id="4" name="Rectangle 3"/>
            <p:cNvSpPr/>
            <p:nvPr/>
          </p:nvSpPr>
          <p:spPr>
            <a:xfrm>
              <a:off x="749375" y="5234180"/>
              <a:ext cx="8113383"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Log in | Sign Up Upload Clipar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grpSp>
          <p:nvGrpSpPr>
            <p:cNvPr id="28" name="Group 27"/>
            <p:cNvGrpSpPr/>
            <p:nvPr/>
          </p:nvGrpSpPr>
          <p:grpSpPr>
            <a:xfrm>
              <a:off x="3696887" y="5479075"/>
              <a:ext cx="785242" cy="925993"/>
              <a:chOff x="1098259" y="732351"/>
              <a:chExt cx="4727197" cy="5574525"/>
            </a:xfrm>
          </p:grpSpPr>
          <p:pic>
            <p:nvPicPr>
              <p:cNvPr id="29" name="Picture 2" descr="http://geology.com/county-map/arizona-county-map.gif"/>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1098259" y="732351"/>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65288" y="738280"/>
                <a:ext cx="2498141" cy="2795539"/>
              </a:xfrm>
              <a:prstGeom prst="rect">
                <a:avLst/>
              </a:prstGeom>
            </p:spPr>
          </p:pic>
        </p:grpSp>
        <p:grpSp>
          <p:nvGrpSpPr>
            <p:cNvPr id="31" name="Group 30"/>
            <p:cNvGrpSpPr/>
            <p:nvPr/>
          </p:nvGrpSpPr>
          <p:grpSpPr>
            <a:xfrm>
              <a:off x="5656694" y="5223967"/>
              <a:ext cx="1308871" cy="1344633"/>
              <a:chOff x="79407" y="1880129"/>
              <a:chExt cx="1624613" cy="1669002"/>
            </a:xfrm>
          </p:grpSpPr>
          <p:pic>
            <p:nvPicPr>
              <p:cNvPr id="32" name="Picture 31"/>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35" name="Picture 2" descr="http://geology.com/cities-map/map-of-arizona-cities.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9868" y="6364675"/>
              <a:ext cx="1378904" cy="338554"/>
            </a:xfrm>
            <a:prstGeom prst="rect">
              <a:avLst/>
            </a:prstGeom>
          </p:spPr>
          <p:txBody>
            <a:bodyPr wrap="none">
              <a:spAutoFit/>
            </a:bodyPr>
            <a:lstStyle/>
            <a:p>
              <a:r>
                <a:rPr lang="en-US" sz="1600" i="1" dirty="0">
                  <a:solidFill>
                    <a:schemeClr val="tx2">
                      <a:lumMod val="75000"/>
                    </a:schemeClr>
                  </a:solidFill>
                </a:rPr>
                <a:t>Neighborhood</a:t>
              </a:r>
              <a:endParaRPr lang="en-US" sz="1600" dirty="0">
                <a:solidFill>
                  <a:schemeClr val="tx2">
                    <a:lumMod val="75000"/>
                  </a:schemeClr>
                </a:solidFill>
              </a:endParaRPr>
            </a:p>
          </p:txBody>
        </p:sp>
        <p:sp>
          <p:nvSpPr>
            <p:cNvPr id="36" name="Rectangle 35"/>
            <p:cNvSpPr/>
            <p:nvPr/>
          </p:nvSpPr>
          <p:spPr>
            <a:xfrm>
              <a:off x="2451110" y="6380755"/>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sp>
          <p:nvSpPr>
            <p:cNvPr id="37" name="Rectangle 36"/>
            <p:cNvSpPr/>
            <p:nvPr/>
          </p:nvSpPr>
          <p:spPr>
            <a:xfrm>
              <a:off x="3734658" y="6373360"/>
              <a:ext cx="767774" cy="338554"/>
            </a:xfrm>
            <a:prstGeom prst="rect">
              <a:avLst/>
            </a:prstGeom>
          </p:spPr>
          <p:txBody>
            <a:bodyPr wrap="none">
              <a:spAutoFit/>
            </a:bodyPr>
            <a:lstStyle/>
            <a:p>
              <a:r>
                <a:rPr lang="en-US" sz="1600" i="1" dirty="0">
                  <a:solidFill>
                    <a:schemeClr val="tx2">
                      <a:lumMod val="75000"/>
                    </a:schemeClr>
                  </a:solidFill>
                </a:rPr>
                <a:t>County</a:t>
              </a:r>
              <a:endParaRPr lang="en-US" sz="1600" dirty="0">
                <a:solidFill>
                  <a:schemeClr val="tx2">
                    <a:lumMod val="75000"/>
                  </a:schemeClr>
                </a:solidFill>
              </a:endParaRPr>
            </a:p>
          </p:txBody>
        </p:sp>
        <p:sp>
          <p:nvSpPr>
            <p:cNvPr id="38" name="Rectangle 37"/>
            <p:cNvSpPr/>
            <p:nvPr/>
          </p:nvSpPr>
          <p:spPr>
            <a:xfrm>
              <a:off x="4843499" y="6380755"/>
              <a:ext cx="907236" cy="338554"/>
            </a:xfrm>
            <a:prstGeom prst="rect">
              <a:avLst/>
            </a:prstGeom>
          </p:spPr>
          <p:txBody>
            <a:bodyPr wrap="none">
              <a:spAutoFit/>
            </a:bodyPr>
            <a:lstStyle/>
            <a:p>
              <a:r>
                <a:rPr lang="en-US" sz="1600" i="1" dirty="0">
                  <a:solidFill>
                    <a:schemeClr val="tx2">
                      <a:lumMod val="75000"/>
                    </a:schemeClr>
                  </a:solidFill>
                </a:rPr>
                <a:t>Regional</a:t>
              </a:r>
              <a:endParaRPr lang="en-US" sz="1600" dirty="0">
                <a:solidFill>
                  <a:schemeClr val="tx2">
                    <a:lumMod val="75000"/>
                  </a:schemeClr>
                </a:solidFill>
              </a:endParaRPr>
            </a:p>
          </p:txBody>
        </p:sp>
        <p:sp>
          <p:nvSpPr>
            <p:cNvPr id="39" name="Rectangle 38"/>
            <p:cNvSpPr/>
            <p:nvPr/>
          </p:nvSpPr>
          <p:spPr>
            <a:xfrm>
              <a:off x="7362750" y="6338937"/>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40" name="Rectangle 39"/>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pic>
          <p:nvPicPr>
            <p:cNvPr id="41" name="Picture 2" descr="A map showing how Arizona countys are grouped into Councils of Government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877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2257" y="5894707"/>
            <a:ext cx="1894878" cy="738664"/>
          </a:xfrm>
          <a:prstGeom prst="rect">
            <a:avLst/>
          </a:prstGeom>
        </p:spPr>
        <p:txBody>
          <a:bodyPr wrap="square">
            <a:spAutoFit/>
          </a:bodyPr>
          <a:lstStyle/>
          <a:p>
            <a:r>
              <a:rPr lang="en-US" sz="1400" dirty="0">
                <a:solidFill>
                  <a:schemeClr val="bg1">
                    <a:lumMod val="65000"/>
                  </a:schemeClr>
                </a:solidFill>
                <a:latin typeface="+mj-lt"/>
              </a:rPr>
              <a:t>http://azstateparks.com/publications/downloads/2013_SCORP_c.pdf</a:t>
            </a:r>
          </a:p>
        </p:txBody>
      </p:sp>
      <p:pic>
        <p:nvPicPr>
          <p:cNvPr id="3" name="Picture 2"/>
          <p:cNvPicPr>
            <a:picLocks noChangeAspect="1"/>
          </p:cNvPicPr>
          <p:nvPr/>
        </p:nvPicPr>
        <p:blipFill>
          <a:blip r:embed="rId3"/>
          <a:stretch>
            <a:fillRect/>
          </a:stretch>
        </p:blipFill>
        <p:spPr>
          <a:xfrm>
            <a:off x="94411" y="219016"/>
            <a:ext cx="3487830" cy="4522743"/>
          </a:xfrm>
          <a:prstGeom prst="rect">
            <a:avLst/>
          </a:prstGeom>
        </p:spPr>
      </p:pic>
      <p:pic>
        <p:nvPicPr>
          <p:cNvPr id="5" name="Picture 4"/>
          <p:cNvPicPr>
            <a:picLocks noChangeAspect="1"/>
          </p:cNvPicPr>
          <p:nvPr/>
        </p:nvPicPr>
        <p:blipFill>
          <a:blip r:embed="rId4"/>
          <a:stretch>
            <a:fillRect/>
          </a:stretch>
        </p:blipFill>
        <p:spPr>
          <a:xfrm>
            <a:off x="3582241" y="0"/>
            <a:ext cx="5715000" cy="4981575"/>
          </a:xfrm>
          <a:prstGeom prst="rect">
            <a:avLst/>
          </a:prstGeom>
        </p:spPr>
      </p:pic>
      <p:grpSp>
        <p:nvGrpSpPr>
          <p:cNvPr id="6" name="Group 5"/>
          <p:cNvGrpSpPr/>
          <p:nvPr/>
        </p:nvGrpSpPr>
        <p:grpSpPr>
          <a:xfrm>
            <a:off x="7681085" y="5037155"/>
            <a:ext cx="1308871" cy="1557256"/>
            <a:chOff x="5656694" y="5223967"/>
            <a:chExt cx="1308871" cy="1557256"/>
          </a:xfrm>
        </p:grpSpPr>
        <p:sp>
          <p:nvSpPr>
            <p:cNvPr id="7" name="Rectangle 6"/>
            <p:cNvSpPr/>
            <p:nvPr/>
          </p:nvSpPr>
          <p:spPr>
            <a:xfrm>
              <a:off x="5785736" y="5310098"/>
              <a:ext cx="1179829"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656694" y="5223967"/>
              <a:ext cx="1308871" cy="1344633"/>
              <a:chOff x="79407" y="1880129"/>
              <a:chExt cx="1624613" cy="1669002"/>
            </a:xfrm>
          </p:grpSpPr>
          <p:pic>
            <p:nvPicPr>
              <p:cNvPr id="10" name="Picture 9"/>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
          <p:nvSpPr>
            <p:cNvPr id="9" name="Rectangle 8"/>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grpSp>
      <p:pic>
        <p:nvPicPr>
          <p:cNvPr id="4" name="Picture 3"/>
          <p:cNvPicPr>
            <a:picLocks noChangeAspect="1"/>
          </p:cNvPicPr>
          <p:nvPr/>
        </p:nvPicPr>
        <p:blipFill>
          <a:blip r:embed="rId7"/>
          <a:stretch>
            <a:fillRect/>
          </a:stretch>
        </p:blipFill>
        <p:spPr>
          <a:xfrm>
            <a:off x="216171" y="4687563"/>
            <a:ext cx="5715000" cy="2038350"/>
          </a:xfrm>
          <a:prstGeom prst="rect">
            <a:avLst/>
          </a:prstGeom>
        </p:spPr>
      </p:pic>
      <p:sp>
        <p:nvSpPr>
          <p:cNvPr id="16" name="TextBox 15"/>
          <p:cNvSpPr txBox="1"/>
          <p:nvPr/>
        </p:nvSpPr>
        <p:spPr>
          <a:xfrm>
            <a:off x="5931171" y="4977579"/>
            <a:ext cx="2005409" cy="830997"/>
          </a:xfrm>
          <a:prstGeom prst="rect">
            <a:avLst/>
          </a:prstGeom>
          <a:noFill/>
          <a:ln w="28575">
            <a:solidFill>
              <a:schemeClr val="bg2">
                <a:lumMod val="90000"/>
              </a:schemeClr>
            </a:solidFill>
          </a:ln>
        </p:spPr>
        <p:txBody>
          <a:bodyPr wrap="square" rtlCol="0">
            <a:spAutoFit/>
          </a:bodyPr>
          <a:lstStyle/>
          <a:p>
            <a:pPr algn="ctr"/>
            <a:r>
              <a:rPr lang="en-US" sz="2400" b="1" dirty="0"/>
              <a:t>State Parks Plan</a:t>
            </a:r>
          </a:p>
        </p:txBody>
      </p:sp>
    </p:spTree>
    <p:extLst>
      <p:ext uri="{BB962C8B-B14F-4D97-AF65-F5344CB8AC3E}">
        <p14:creationId xmlns:p14="http://schemas.microsoft.com/office/powerpoint/2010/main" val="20878388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3490" y="1040731"/>
            <a:ext cx="2296578" cy="738664"/>
          </a:xfrm>
          <a:prstGeom prst="rect">
            <a:avLst/>
          </a:prstGeom>
        </p:spPr>
        <p:txBody>
          <a:bodyPr wrap="square">
            <a:spAutoFit/>
          </a:bodyPr>
          <a:lstStyle/>
          <a:p>
            <a:r>
              <a:rPr lang="en-US" sz="1400" dirty="0">
                <a:solidFill>
                  <a:schemeClr val="bg1">
                    <a:lumMod val="65000"/>
                  </a:schemeClr>
                </a:solidFill>
                <a:latin typeface="+mj-lt"/>
              </a:rPr>
              <a:t>http://azstateparks.com/publications/downloads/2013_SCORP_c.pdf</a:t>
            </a:r>
          </a:p>
        </p:txBody>
      </p:sp>
      <p:pic>
        <p:nvPicPr>
          <p:cNvPr id="3" name="Picture 2"/>
          <p:cNvPicPr>
            <a:picLocks noChangeAspect="1"/>
          </p:cNvPicPr>
          <p:nvPr/>
        </p:nvPicPr>
        <p:blipFill>
          <a:blip r:embed="rId3"/>
          <a:stretch>
            <a:fillRect/>
          </a:stretch>
        </p:blipFill>
        <p:spPr>
          <a:xfrm>
            <a:off x="360225" y="324720"/>
            <a:ext cx="1642926" cy="2130417"/>
          </a:xfrm>
          <a:prstGeom prst="rect">
            <a:avLst/>
          </a:prstGeom>
        </p:spPr>
      </p:pic>
      <p:pic>
        <p:nvPicPr>
          <p:cNvPr id="6" name="Picture 5"/>
          <p:cNvPicPr>
            <a:picLocks noChangeAspect="1"/>
          </p:cNvPicPr>
          <p:nvPr/>
        </p:nvPicPr>
        <p:blipFill>
          <a:blip r:embed="rId4"/>
          <a:stretch>
            <a:fillRect/>
          </a:stretch>
        </p:blipFill>
        <p:spPr>
          <a:xfrm>
            <a:off x="126309" y="1795845"/>
            <a:ext cx="8937199" cy="4918361"/>
          </a:xfrm>
          <a:prstGeom prst="rect">
            <a:avLst/>
          </a:prstGeom>
        </p:spPr>
      </p:pic>
      <p:grpSp>
        <p:nvGrpSpPr>
          <p:cNvPr id="7" name="Group 6"/>
          <p:cNvGrpSpPr/>
          <p:nvPr/>
        </p:nvGrpSpPr>
        <p:grpSpPr>
          <a:xfrm>
            <a:off x="2132193" y="222139"/>
            <a:ext cx="1308871" cy="1557256"/>
            <a:chOff x="5656694" y="5223967"/>
            <a:chExt cx="1308871" cy="1557256"/>
          </a:xfrm>
        </p:grpSpPr>
        <p:sp>
          <p:nvSpPr>
            <p:cNvPr id="8" name="Rectangle 7"/>
            <p:cNvSpPr/>
            <p:nvPr/>
          </p:nvSpPr>
          <p:spPr>
            <a:xfrm>
              <a:off x="5785736" y="5310098"/>
              <a:ext cx="1179829" cy="1471125"/>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656694" y="5223967"/>
              <a:ext cx="1308871" cy="1344633"/>
              <a:chOff x="79407" y="1880129"/>
              <a:chExt cx="1624613" cy="1669002"/>
            </a:xfrm>
          </p:grpSpPr>
          <p:pic>
            <p:nvPicPr>
              <p:cNvPr id="11" name="Picture 10"/>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sp>
          <p:nvSpPr>
            <p:cNvPr id="10" name="Rectangle 9"/>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grpSp>
      <p:sp>
        <p:nvSpPr>
          <p:cNvPr id="17" name="TextBox 16"/>
          <p:cNvSpPr txBox="1"/>
          <p:nvPr/>
        </p:nvSpPr>
        <p:spPr>
          <a:xfrm>
            <a:off x="3699148" y="391912"/>
            <a:ext cx="2307418" cy="461665"/>
          </a:xfrm>
          <a:prstGeom prst="rect">
            <a:avLst/>
          </a:prstGeom>
          <a:noFill/>
          <a:ln w="28575">
            <a:solidFill>
              <a:schemeClr val="bg2">
                <a:lumMod val="90000"/>
              </a:schemeClr>
            </a:solidFill>
          </a:ln>
        </p:spPr>
        <p:txBody>
          <a:bodyPr wrap="square" rtlCol="0">
            <a:spAutoFit/>
          </a:bodyPr>
          <a:lstStyle/>
          <a:p>
            <a:pPr algn="ctr"/>
            <a:r>
              <a:rPr lang="en-US" sz="2400" b="1" dirty="0"/>
              <a:t>State Parks Plan</a:t>
            </a:r>
          </a:p>
        </p:txBody>
      </p:sp>
    </p:spTree>
    <p:extLst>
      <p:ext uri="{BB962C8B-B14F-4D97-AF65-F5344CB8AC3E}">
        <p14:creationId xmlns:p14="http://schemas.microsoft.com/office/powerpoint/2010/main" val="15274978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07097" y="296683"/>
            <a:ext cx="3179661" cy="1200329"/>
          </a:xfrm>
          <a:prstGeom prst="rect">
            <a:avLst/>
          </a:prstGeom>
          <a:solidFill>
            <a:schemeClr val="accent1">
              <a:lumMod val="40000"/>
              <a:lumOff val="60000"/>
            </a:schemeClr>
          </a:solidFill>
        </p:spPr>
        <p:txBody>
          <a:bodyPr wrap="square" rtlCol="0">
            <a:spAutoFit/>
          </a:bodyPr>
          <a:lstStyle/>
          <a:p>
            <a:r>
              <a:rPr lang="en-US" sz="2400" b="1" dirty="0"/>
              <a:t>Goodyear- Parks, Recreation, Trails, and Open Space</a:t>
            </a:r>
          </a:p>
        </p:txBody>
      </p:sp>
      <p:sp>
        <p:nvSpPr>
          <p:cNvPr id="13" name="Rounded Rectangle 12"/>
          <p:cNvSpPr/>
          <p:nvPr/>
        </p:nvSpPr>
        <p:spPr>
          <a:xfrm>
            <a:off x="288607" y="197856"/>
            <a:ext cx="1848011" cy="1048988"/>
          </a:xfrm>
          <a:prstGeom prst="roundRect">
            <a:avLst/>
          </a:prstGeom>
          <a:blipFill>
            <a:blip r:embed="rId2">
              <a:duotone>
                <a:schemeClr val="accent6">
                  <a:shade val="45000"/>
                  <a:satMod val="135000"/>
                </a:schemeClr>
                <a:prstClr val="white"/>
              </a:duotone>
            </a:blip>
            <a:srcRect/>
            <a:stretch>
              <a:fillRect t="-44680" b="-16429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pic>
        <p:nvPicPr>
          <p:cNvPr id="2" name="Picture 1"/>
          <p:cNvPicPr>
            <a:picLocks noChangeAspect="1"/>
          </p:cNvPicPr>
          <p:nvPr/>
        </p:nvPicPr>
        <p:blipFill>
          <a:blip r:embed="rId3"/>
          <a:stretch>
            <a:fillRect/>
          </a:stretch>
        </p:blipFill>
        <p:spPr>
          <a:xfrm>
            <a:off x="514491" y="1973580"/>
            <a:ext cx="3244254" cy="4183380"/>
          </a:xfrm>
          <a:prstGeom prst="rect">
            <a:avLst/>
          </a:prstGeom>
        </p:spPr>
      </p:pic>
      <p:pic>
        <p:nvPicPr>
          <p:cNvPr id="4" name="Picture 3"/>
          <p:cNvPicPr>
            <a:picLocks noChangeAspect="1"/>
          </p:cNvPicPr>
          <p:nvPr/>
        </p:nvPicPr>
        <p:blipFill rotWithShape="1">
          <a:blip r:embed="rId4"/>
          <a:srcRect b="22250"/>
          <a:stretch/>
        </p:blipFill>
        <p:spPr>
          <a:xfrm>
            <a:off x="4130040" y="1761578"/>
            <a:ext cx="4435792" cy="4517523"/>
          </a:xfrm>
          <a:prstGeom prst="rect">
            <a:avLst/>
          </a:prstGeom>
        </p:spPr>
      </p:pic>
      <p:grpSp>
        <p:nvGrpSpPr>
          <p:cNvPr id="6" name="Group 5"/>
          <p:cNvGrpSpPr/>
          <p:nvPr/>
        </p:nvGrpSpPr>
        <p:grpSpPr>
          <a:xfrm>
            <a:off x="5737969" y="278589"/>
            <a:ext cx="1007007" cy="1236518"/>
            <a:chOff x="2271280" y="5570658"/>
            <a:chExt cx="1007007" cy="1236518"/>
          </a:xfrm>
        </p:grpSpPr>
        <p:sp>
          <p:nvSpPr>
            <p:cNvPr id="7" name="Rectangle 6"/>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geology.com/cities-map/map-of-arizona-cit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11" name="TextBox 10"/>
          <p:cNvSpPr txBox="1"/>
          <p:nvPr/>
        </p:nvSpPr>
        <p:spPr>
          <a:xfrm>
            <a:off x="6836582" y="278589"/>
            <a:ext cx="2190460" cy="1200329"/>
          </a:xfrm>
          <a:prstGeom prst="rect">
            <a:avLst/>
          </a:prstGeom>
          <a:noFill/>
          <a:ln w="28575">
            <a:solidFill>
              <a:schemeClr val="bg2">
                <a:lumMod val="90000"/>
              </a:schemeClr>
            </a:solidFill>
          </a:ln>
        </p:spPr>
        <p:txBody>
          <a:bodyPr wrap="square" rtlCol="0">
            <a:spAutoFit/>
          </a:bodyPr>
          <a:lstStyle/>
          <a:p>
            <a:pPr algn="ctr"/>
            <a:r>
              <a:rPr lang="en-US" sz="2400" b="1" dirty="0"/>
              <a:t>Municipal Parks and Open Space Plan</a:t>
            </a:r>
          </a:p>
        </p:txBody>
      </p:sp>
    </p:spTree>
    <p:extLst>
      <p:ext uri="{BB962C8B-B14F-4D97-AF65-F5344CB8AC3E}">
        <p14:creationId xmlns:p14="http://schemas.microsoft.com/office/powerpoint/2010/main" val="1014582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Rectangle 5"/>
          <p:cNvSpPr/>
          <p:nvPr/>
        </p:nvSpPr>
        <p:spPr>
          <a:xfrm>
            <a:off x="0" y="4852035"/>
            <a:ext cx="9144000" cy="1114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2" name="Rectangle 11"/>
          <p:cNvSpPr/>
          <p:nvPr/>
        </p:nvSpPr>
        <p:spPr>
          <a:xfrm>
            <a:off x="0" y="4934811"/>
            <a:ext cx="9144000" cy="1069391"/>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0" name="Cloud Callout 9"/>
          <p:cNvSpPr/>
          <p:nvPr/>
        </p:nvSpPr>
        <p:spPr>
          <a:xfrm>
            <a:off x="930115" y="900281"/>
            <a:ext cx="5296557" cy="2265999"/>
          </a:xfrm>
          <a:prstGeom prst="cloud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722954" y="1334639"/>
            <a:ext cx="4591441" cy="1323439"/>
          </a:xfrm>
          <a:prstGeom prst="rect">
            <a:avLst/>
          </a:prstGeom>
          <a:noFill/>
        </p:spPr>
        <p:txBody>
          <a:bodyPr wrap="square" rtlCol="0">
            <a:spAutoFit/>
          </a:bodyPr>
          <a:lstStyle/>
          <a:p>
            <a:r>
              <a:rPr lang="en-US" sz="4000" b="1" dirty="0">
                <a:solidFill>
                  <a:schemeClr val="accent2"/>
                </a:solidFill>
              </a:rPr>
              <a:t>What is our Built Environment? </a:t>
            </a:r>
          </a:p>
        </p:txBody>
      </p:sp>
      <p:grpSp>
        <p:nvGrpSpPr>
          <p:cNvPr id="3" name="Group 2"/>
          <p:cNvGrpSpPr/>
          <p:nvPr/>
        </p:nvGrpSpPr>
        <p:grpSpPr>
          <a:xfrm>
            <a:off x="5362267" y="676796"/>
            <a:ext cx="2199659" cy="2129215"/>
            <a:chOff x="7149689" y="-240606"/>
            <a:chExt cx="2932878" cy="2838953"/>
          </a:xfrm>
        </p:grpSpPr>
        <p:sp>
          <p:nvSpPr>
            <p:cNvPr id="9" name="Oval 8"/>
            <p:cNvSpPr/>
            <p:nvPr/>
          </p:nvSpPr>
          <p:spPr>
            <a:xfrm>
              <a:off x="8004771" y="525780"/>
              <a:ext cx="1280160" cy="1280160"/>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3" name="Parallelogram 22"/>
            <p:cNvSpPr/>
            <p:nvPr/>
          </p:nvSpPr>
          <p:spPr>
            <a:xfrm rot="2938035">
              <a:off x="7467790" y="146875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Parallelogram 24"/>
            <p:cNvSpPr/>
            <p:nvPr/>
          </p:nvSpPr>
          <p:spPr>
            <a:xfrm rot="348488">
              <a:off x="8407628" y="1923977"/>
              <a:ext cx="243293"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6" name="Parallelogram 25"/>
            <p:cNvSpPr/>
            <p:nvPr/>
          </p:nvSpPr>
          <p:spPr>
            <a:xfrm rot="18384283">
              <a:off x="9182583" y="1717698"/>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7" name="Parallelogram 26"/>
            <p:cNvSpPr/>
            <p:nvPr/>
          </p:nvSpPr>
          <p:spPr>
            <a:xfrm rot="16644339">
              <a:off x="9562502" y="107485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8" name="Parallelogram 27"/>
            <p:cNvSpPr/>
            <p:nvPr/>
          </p:nvSpPr>
          <p:spPr>
            <a:xfrm rot="14451712">
              <a:off x="9546190" y="346642"/>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9" name="Parallelogram 28"/>
            <p:cNvSpPr/>
            <p:nvPr/>
          </p:nvSpPr>
          <p:spPr>
            <a:xfrm rot="19504370">
              <a:off x="7712456" y="-56316"/>
              <a:ext cx="276651" cy="674370"/>
            </a:xfrm>
            <a:prstGeom prst="parallelogram">
              <a:avLst>
                <a:gd name="adj" fmla="val 0"/>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0" name="Parallelogram 29"/>
            <p:cNvSpPr/>
            <p:nvPr/>
          </p:nvSpPr>
          <p:spPr>
            <a:xfrm rot="5400000">
              <a:off x="7303994" y="669417"/>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1" name="Parallelogram 30"/>
            <p:cNvSpPr/>
            <p:nvPr/>
          </p:nvSpPr>
          <p:spPr>
            <a:xfrm rot="650188">
              <a:off x="8802664" y="-240606"/>
              <a:ext cx="365760" cy="674370"/>
            </a:xfrm>
            <a:prstGeom prst="parallelogram">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gr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550" y="2398413"/>
            <a:ext cx="1591041" cy="2674018"/>
          </a:xfrm>
          <a:prstGeom prst="rect">
            <a:avLst/>
          </a:prstGeom>
        </p:spPr>
      </p:pic>
      <p:sp>
        <p:nvSpPr>
          <p:cNvPr id="18" name="Rectangle 17"/>
          <p:cNvSpPr/>
          <p:nvPr/>
        </p:nvSpPr>
        <p:spPr>
          <a:xfrm>
            <a:off x="0" y="5997199"/>
            <a:ext cx="9144000" cy="86080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 name="TextBox 3"/>
          <p:cNvSpPr txBox="1"/>
          <p:nvPr/>
        </p:nvSpPr>
        <p:spPr>
          <a:xfrm>
            <a:off x="4367284" y="3712191"/>
            <a:ext cx="3507474" cy="914400"/>
          </a:xfrm>
          <a:prstGeom prst="rect">
            <a:avLst/>
          </a:prstGeom>
          <a:noFill/>
        </p:spPr>
        <p:txBody>
          <a:bodyPr wrap="square" rtlCol="0">
            <a:spAutoFit/>
          </a:bodyPr>
          <a:lstStyle/>
          <a:p>
            <a:endParaRPr lang="en-US" dirty="0"/>
          </a:p>
        </p:txBody>
      </p:sp>
      <p:sp>
        <p:nvSpPr>
          <p:cNvPr id="20" name="TextBox 19"/>
          <p:cNvSpPr txBox="1"/>
          <p:nvPr/>
        </p:nvSpPr>
        <p:spPr>
          <a:xfrm>
            <a:off x="4614946" y="3515934"/>
            <a:ext cx="4299044" cy="769441"/>
          </a:xfrm>
          <a:prstGeom prst="rect">
            <a:avLst/>
          </a:prstGeom>
          <a:noFill/>
        </p:spPr>
        <p:txBody>
          <a:bodyPr wrap="square" rtlCol="0">
            <a:spAutoFit/>
          </a:bodyPr>
          <a:lstStyle/>
          <a:p>
            <a:r>
              <a:rPr lang="en-US" sz="4400" b="1" dirty="0">
                <a:solidFill>
                  <a:schemeClr val="bg2"/>
                </a:solidFill>
              </a:rPr>
              <a:t>Let’s take a look!</a:t>
            </a:r>
          </a:p>
        </p:txBody>
      </p:sp>
    </p:spTree>
    <p:extLst>
      <p:ext uri="{BB962C8B-B14F-4D97-AF65-F5344CB8AC3E}">
        <p14:creationId xmlns:p14="http://schemas.microsoft.com/office/powerpoint/2010/main" val="18820751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0962" y="1669226"/>
            <a:ext cx="2396349" cy="1015663"/>
          </a:xfrm>
          <a:prstGeom prst="rect">
            <a:avLst/>
          </a:prstGeom>
          <a:solidFill>
            <a:schemeClr val="accent1">
              <a:lumMod val="40000"/>
              <a:lumOff val="60000"/>
            </a:schemeClr>
          </a:solidFill>
        </p:spPr>
        <p:txBody>
          <a:bodyPr wrap="square" rtlCol="0">
            <a:spAutoFit/>
          </a:bodyPr>
          <a:lstStyle/>
          <a:p>
            <a:r>
              <a:rPr lang="en-US" sz="2000" b="1" dirty="0"/>
              <a:t>Goodyear- Parks, Recreation, Trails, and Open Space</a:t>
            </a:r>
          </a:p>
        </p:txBody>
      </p:sp>
      <p:sp>
        <p:nvSpPr>
          <p:cNvPr id="13" name="Rounded Rectangle 12"/>
          <p:cNvSpPr/>
          <p:nvPr/>
        </p:nvSpPr>
        <p:spPr>
          <a:xfrm>
            <a:off x="514491" y="123428"/>
            <a:ext cx="1848011" cy="1048988"/>
          </a:xfrm>
          <a:prstGeom prst="roundRect">
            <a:avLst/>
          </a:prstGeom>
          <a:blipFill>
            <a:blip r:embed="rId2">
              <a:duotone>
                <a:schemeClr val="accent6">
                  <a:shade val="45000"/>
                  <a:satMod val="135000"/>
                </a:schemeClr>
                <a:prstClr val="white"/>
              </a:duotone>
            </a:blip>
            <a:srcRect/>
            <a:stretch>
              <a:fillRect t="-44680" b="-16429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pic>
        <p:nvPicPr>
          <p:cNvPr id="2" name="Picture 1"/>
          <p:cNvPicPr>
            <a:picLocks noChangeAspect="1"/>
          </p:cNvPicPr>
          <p:nvPr/>
        </p:nvPicPr>
        <p:blipFill>
          <a:blip r:embed="rId3"/>
          <a:stretch>
            <a:fillRect/>
          </a:stretch>
        </p:blipFill>
        <p:spPr>
          <a:xfrm>
            <a:off x="288368" y="2963465"/>
            <a:ext cx="2156927" cy="2781300"/>
          </a:xfrm>
          <a:prstGeom prst="rect">
            <a:avLst/>
          </a:prstGeom>
        </p:spPr>
      </p:pic>
      <p:pic>
        <p:nvPicPr>
          <p:cNvPr id="4" name="Picture 3"/>
          <p:cNvPicPr>
            <a:picLocks noChangeAspect="1"/>
          </p:cNvPicPr>
          <p:nvPr/>
        </p:nvPicPr>
        <p:blipFill rotWithShape="1">
          <a:blip r:embed="rId4"/>
          <a:srcRect b="22250"/>
          <a:stretch/>
        </p:blipFill>
        <p:spPr>
          <a:xfrm>
            <a:off x="2552700" y="0"/>
            <a:ext cx="6737032" cy="6861164"/>
          </a:xfrm>
          <a:prstGeom prst="rect">
            <a:avLst/>
          </a:prstGeom>
        </p:spPr>
      </p:pic>
      <p:sp>
        <p:nvSpPr>
          <p:cNvPr id="6" name="Rectangle 5"/>
          <p:cNvSpPr/>
          <p:nvPr/>
        </p:nvSpPr>
        <p:spPr>
          <a:xfrm>
            <a:off x="6233160" y="2049780"/>
            <a:ext cx="2910840" cy="254557"/>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p:cNvSpPr/>
          <p:nvPr/>
        </p:nvSpPr>
        <p:spPr>
          <a:xfrm>
            <a:off x="6156960" y="4200915"/>
            <a:ext cx="2910840" cy="553965"/>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7"/>
          <p:cNvSpPr/>
          <p:nvPr/>
        </p:nvSpPr>
        <p:spPr>
          <a:xfrm>
            <a:off x="3246120" y="3153599"/>
            <a:ext cx="2651760" cy="420181"/>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9" name="Group 8"/>
          <p:cNvGrpSpPr/>
          <p:nvPr/>
        </p:nvGrpSpPr>
        <p:grpSpPr>
          <a:xfrm>
            <a:off x="6000659" y="5647021"/>
            <a:ext cx="1007007" cy="1236518"/>
            <a:chOff x="2271280" y="5570658"/>
            <a:chExt cx="1007007" cy="1236518"/>
          </a:xfrm>
        </p:grpSpPr>
        <p:sp>
          <p:nvSpPr>
            <p:cNvPr id="11" name="Rectangle 10"/>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geology.com/cities-map/map-of-arizona-cit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15" name="TextBox 14"/>
          <p:cNvSpPr txBox="1"/>
          <p:nvPr/>
        </p:nvSpPr>
        <p:spPr>
          <a:xfrm>
            <a:off x="7065602" y="5620958"/>
            <a:ext cx="2190460" cy="1200329"/>
          </a:xfrm>
          <a:prstGeom prst="rect">
            <a:avLst/>
          </a:prstGeom>
          <a:noFill/>
          <a:ln w="28575">
            <a:solidFill>
              <a:schemeClr val="bg2">
                <a:lumMod val="90000"/>
              </a:schemeClr>
            </a:solidFill>
          </a:ln>
        </p:spPr>
        <p:txBody>
          <a:bodyPr wrap="square" rtlCol="0">
            <a:spAutoFit/>
          </a:bodyPr>
          <a:lstStyle/>
          <a:p>
            <a:pPr algn="ctr"/>
            <a:r>
              <a:rPr lang="en-US" sz="2400" b="1" dirty="0"/>
              <a:t>Municipal Parks and Open Space Plan</a:t>
            </a:r>
          </a:p>
        </p:txBody>
      </p:sp>
    </p:spTree>
    <p:extLst>
      <p:ext uri="{BB962C8B-B14F-4D97-AF65-F5344CB8AC3E}">
        <p14:creationId xmlns:p14="http://schemas.microsoft.com/office/powerpoint/2010/main" val="36523737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59553" y="1873827"/>
            <a:ext cx="3393243" cy="461665"/>
          </a:xfrm>
          <a:prstGeom prst="rect">
            <a:avLst/>
          </a:prstGeom>
          <a:noFill/>
        </p:spPr>
        <p:txBody>
          <a:bodyPr wrap="square" rtlCol="0">
            <a:spAutoFit/>
          </a:bodyPr>
          <a:lstStyle/>
          <a:p>
            <a:r>
              <a:rPr lang="en-US" sz="2400" b="1" dirty="0"/>
              <a:t>Land Use Plans:</a:t>
            </a:r>
          </a:p>
        </p:txBody>
      </p:sp>
      <p:pic>
        <p:nvPicPr>
          <p:cNvPr id="9" name="Picture 8" descr="... launch Phoenix Forward to encourage business growth – Cronkite New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250" y="1707298"/>
            <a:ext cx="3918382" cy="2963276"/>
          </a:xfrm>
          <a:prstGeom prst="rect">
            <a:avLst/>
          </a:prstGeom>
        </p:spPr>
      </p:pic>
      <p:sp>
        <p:nvSpPr>
          <p:cNvPr id="13" name="Rounded Rectangle 12"/>
          <p:cNvSpPr/>
          <p:nvPr/>
        </p:nvSpPr>
        <p:spPr>
          <a:xfrm>
            <a:off x="3037156" y="226938"/>
            <a:ext cx="1506687" cy="855242"/>
          </a:xfrm>
          <a:prstGeom prst="roundRect">
            <a:avLst/>
          </a:prstGeom>
          <a:blipFill>
            <a:blip r:embed="rId3">
              <a:duotone>
                <a:schemeClr val="bg2">
                  <a:shade val="45000"/>
                  <a:satMod val="135000"/>
                </a:schemeClr>
                <a:prstClr val="white"/>
              </a:duotone>
            </a:blip>
            <a:srcRect/>
            <a:stretch>
              <a:fillRect t="-44680" b="-16429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17" name="Rounded Rectangle 16"/>
          <p:cNvSpPr/>
          <p:nvPr/>
        </p:nvSpPr>
        <p:spPr>
          <a:xfrm>
            <a:off x="696991" y="226939"/>
            <a:ext cx="1601233" cy="855241"/>
          </a:xfrm>
          <a:prstGeom prst="roundRect">
            <a:avLst/>
          </a:prstGeom>
          <a:blipFill>
            <a:blip r:embed="rId4">
              <a:duotone>
                <a:schemeClr val="bg2">
                  <a:shade val="45000"/>
                  <a:satMod val="135000"/>
                </a:schemeClr>
                <a:prstClr val="white"/>
              </a:duotone>
            </a:blip>
            <a:srcRect/>
            <a:stretch>
              <a:fillRect t="-136299" b="-10316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sp>
        <p:nvSpPr>
          <p:cNvPr id="19" name="Rounded Rectangle 18"/>
          <p:cNvSpPr/>
          <p:nvPr/>
        </p:nvSpPr>
        <p:spPr>
          <a:xfrm>
            <a:off x="5157620" y="226938"/>
            <a:ext cx="1252821" cy="855242"/>
          </a:xfrm>
          <a:prstGeom prst="roundRect">
            <a:avLst/>
          </a:prstGeom>
          <a:blipFill>
            <a:blip r:embed="rId5">
              <a:duotone>
                <a:schemeClr val="bg2">
                  <a:shade val="45000"/>
                  <a:satMod val="135000"/>
                </a:schemeClr>
                <a:prstClr val="white"/>
              </a:duotone>
            </a:blip>
            <a:srcRect/>
            <a:stretch>
              <a:fillRect l="496" t="-82892" r="-496" b="-124470"/>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sp>
        <p:nvSpPr>
          <p:cNvPr id="20" name="Rounded Rectangle 19"/>
          <p:cNvSpPr/>
          <p:nvPr/>
        </p:nvSpPr>
        <p:spPr>
          <a:xfrm>
            <a:off x="7217900" y="218690"/>
            <a:ext cx="1074028" cy="859443"/>
          </a:xfrm>
          <a:prstGeom prst="roundRect">
            <a:avLst/>
          </a:prstGeom>
          <a:blipFill>
            <a:blip r:embed="rId6">
              <a:duotone>
                <a:schemeClr val="accent4">
                  <a:shade val="45000"/>
                  <a:satMod val="135000"/>
                </a:schemeClr>
                <a:prstClr val="white"/>
              </a:duotone>
            </a:blip>
            <a:srcRect/>
            <a:stretch>
              <a:fillRect t="-15364" b="-49101"/>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21" name="TextBox 20"/>
          <p:cNvSpPr txBox="1"/>
          <p:nvPr/>
        </p:nvSpPr>
        <p:spPr>
          <a:xfrm>
            <a:off x="1098198" y="2335492"/>
            <a:ext cx="2091959" cy="1754326"/>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Comprehensive Plan</a:t>
            </a:r>
          </a:p>
          <a:p>
            <a:pPr marL="285750" indent="-285750">
              <a:buFont typeface="Arial" panose="020B0604020202020204" pitchFamily="34" charset="0"/>
              <a:buChar char="•"/>
            </a:pPr>
            <a:r>
              <a:rPr lang="en-US" i="1" dirty="0">
                <a:solidFill>
                  <a:schemeClr val="bg2">
                    <a:lumMod val="25000"/>
                  </a:schemeClr>
                </a:solidFill>
                <a:latin typeface="+mj-lt"/>
              </a:rPr>
              <a:t>General Plan</a:t>
            </a:r>
          </a:p>
          <a:p>
            <a:pPr marL="285750" indent="-285750">
              <a:buFont typeface="Arial" panose="020B0604020202020204" pitchFamily="34" charset="0"/>
              <a:buChar char="•"/>
            </a:pPr>
            <a:r>
              <a:rPr lang="en-US" i="1" dirty="0">
                <a:solidFill>
                  <a:schemeClr val="bg2">
                    <a:lumMod val="25000"/>
                  </a:schemeClr>
                </a:solidFill>
                <a:latin typeface="+mj-lt"/>
              </a:rPr>
              <a:t>Corridor Plan</a:t>
            </a:r>
          </a:p>
          <a:p>
            <a:pPr marL="285750" indent="-285750">
              <a:buFont typeface="Arial" panose="020B0604020202020204" pitchFamily="34" charset="0"/>
              <a:buChar char="•"/>
            </a:pPr>
            <a:r>
              <a:rPr lang="en-US" i="1" dirty="0">
                <a:solidFill>
                  <a:schemeClr val="bg2">
                    <a:lumMod val="25000"/>
                  </a:schemeClr>
                </a:solidFill>
                <a:latin typeface="+mj-lt"/>
              </a:rPr>
              <a:t>Neighborhood Plan</a:t>
            </a:r>
          </a:p>
        </p:txBody>
      </p:sp>
      <p:grpSp>
        <p:nvGrpSpPr>
          <p:cNvPr id="32" name="Group 31"/>
          <p:cNvGrpSpPr/>
          <p:nvPr/>
        </p:nvGrpSpPr>
        <p:grpSpPr>
          <a:xfrm>
            <a:off x="600519" y="4893938"/>
            <a:ext cx="8113383" cy="1547043"/>
            <a:chOff x="749375" y="5234180"/>
            <a:chExt cx="8113383" cy="1547043"/>
          </a:xfrm>
        </p:grpSpPr>
        <p:sp>
          <p:nvSpPr>
            <p:cNvPr id="33" name="Rectangle 32"/>
            <p:cNvSpPr/>
            <p:nvPr/>
          </p:nvSpPr>
          <p:spPr>
            <a:xfrm>
              <a:off x="749375" y="5234180"/>
              <a:ext cx="8113383"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Log in | Sign Up Upload Clipar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pic>
          <p:nvPicPr>
            <p:cNvPr id="48" name="Picture 2" descr="http://geology.com/county-map/arizona-county-map.gif"/>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887" y="5479075"/>
              <a:ext cx="785242" cy="92599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68162" y="5455207"/>
              <a:ext cx="803804" cy="930631"/>
            </a:xfrm>
            <a:prstGeom prst="rect">
              <a:avLst/>
            </a:prstGeom>
          </p:spPr>
        </p:pic>
        <p:pic>
          <p:nvPicPr>
            <p:cNvPr id="37" name="Picture 36"/>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38" name="Picture 2" descr="http://geology.com/cities-map/map-of-arizona-cities.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889868" y="6364675"/>
              <a:ext cx="1378904" cy="338554"/>
            </a:xfrm>
            <a:prstGeom prst="rect">
              <a:avLst/>
            </a:prstGeom>
          </p:spPr>
          <p:txBody>
            <a:bodyPr wrap="none">
              <a:spAutoFit/>
            </a:bodyPr>
            <a:lstStyle/>
            <a:p>
              <a:r>
                <a:rPr lang="en-US" sz="1600" i="1" dirty="0">
                  <a:solidFill>
                    <a:schemeClr val="tx2">
                      <a:lumMod val="75000"/>
                    </a:schemeClr>
                  </a:solidFill>
                </a:rPr>
                <a:t>Neighborhood</a:t>
              </a:r>
              <a:endParaRPr lang="en-US" sz="1600" dirty="0">
                <a:solidFill>
                  <a:schemeClr val="tx2">
                    <a:lumMod val="75000"/>
                  </a:schemeClr>
                </a:solidFill>
              </a:endParaRPr>
            </a:p>
          </p:txBody>
        </p:sp>
        <p:sp>
          <p:nvSpPr>
            <p:cNvPr id="40" name="Rectangle 39"/>
            <p:cNvSpPr/>
            <p:nvPr/>
          </p:nvSpPr>
          <p:spPr>
            <a:xfrm>
              <a:off x="2451110" y="6380755"/>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sp>
          <p:nvSpPr>
            <p:cNvPr id="41" name="Rectangle 40"/>
            <p:cNvSpPr/>
            <p:nvPr/>
          </p:nvSpPr>
          <p:spPr>
            <a:xfrm>
              <a:off x="3734658" y="6373360"/>
              <a:ext cx="767774" cy="338554"/>
            </a:xfrm>
            <a:prstGeom prst="rect">
              <a:avLst/>
            </a:prstGeom>
          </p:spPr>
          <p:txBody>
            <a:bodyPr wrap="none">
              <a:spAutoFit/>
            </a:bodyPr>
            <a:lstStyle/>
            <a:p>
              <a:r>
                <a:rPr lang="en-US" sz="1600" i="1" dirty="0">
                  <a:solidFill>
                    <a:schemeClr val="bg1">
                      <a:lumMod val="95000"/>
                    </a:schemeClr>
                  </a:solidFill>
                </a:rPr>
                <a:t>County</a:t>
              </a:r>
              <a:endParaRPr lang="en-US" sz="1600" dirty="0">
                <a:solidFill>
                  <a:schemeClr val="bg1">
                    <a:lumMod val="95000"/>
                  </a:schemeClr>
                </a:solidFill>
              </a:endParaRPr>
            </a:p>
          </p:txBody>
        </p:sp>
        <p:sp>
          <p:nvSpPr>
            <p:cNvPr id="42" name="Rectangle 41"/>
            <p:cNvSpPr/>
            <p:nvPr/>
          </p:nvSpPr>
          <p:spPr>
            <a:xfrm>
              <a:off x="4843499" y="6380755"/>
              <a:ext cx="907236" cy="338554"/>
            </a:xfrm>
            <a:prstGeom prst="rect">
              <a:avLst/>
            </a:prstGeom>
          </p:spPr>
          <p:txBody>
            <a:bodyPr wrap="none">
              <a:spAutoFit/>
            </a:bodyPr>
            <a:lstStyle/>
            <a:p>
              <a:r>
                <a:rPr lang="en-US" sz="1600" i="1" dirty="0">
                  <a:solidFill>
                    <a:schemeClr val="bg1">
                      <a:lumMod val="95000"/>
                    </a:schemeClr>
                  </a:solidFill>
                </a:rPr>
                <a:t>Regional</a:t>
              </a:r>
              <a:endParaRPr lang="en-US" sz="1600" dirty="0">
                <a:solidFill>
                  <a:schemeClr val="bg1">
                    <a:lumMod val="95000"/>
                  </a:schemeClr>
                </a:solidFill>
              </a:endParaRPr>
            </a:p>
          </p:txBody>
        </p:sp>
        <p:sp>
          <p:nvSpPr>
            <p:cNvPr id="43" name="Rectangle 42"/>
            <p:cNvSpPr/>
            <p:nvPr/>
          </p:nvSpPr>
          <p:spPr>
            <a:xfrm>
              <a:off x="7362750" y="6338937"/>
              <a:ext cx="800347" cy="338554"/>
            </a:xfrm>
            <a:prstGeom prst="rect">
              <a:avLst/>
            </a:prstGeom>
          </p:spPr>
          <p:txBody>
            <a:bodyPr wrap="none">
              <a:spAutoFit/>
            </a:bodyPr>
            <a:lstStyle/>
            <a:p>
              <a:r>
                <a:rPr lang="en-US" sz="1600" i="1" dirty="0">
                  <a:solidFill>
                    <a:schemeClr val="bg1">
                      <a:lumMod val="95000"/>
                    </a:schemeClr>
                  </a:solidFill>
                </a:rPr>
                <a:t>Federal</a:t>
              </a:r>
              <a:endParaRPr lang="en-US" sz="1600" dirty="0">
                <a:solidFill>
                  <a:schemeClr val="bg1">
                    <a:lumMod val="95000"/>
                  </a:schemeClr>
                </a:solidFill>
              </a:endParaRPr>
            </a:p>
          </p:txBody>
        </p:sp>
        <p:sp>
          <p:nvSpPr>
            <p:cNvPr id="44" name="Rectangle 43"/>
            <p:cNvSpPr/>
            <p:nvPr/>
          </p:nvSpPr>
          <p:spPr>
            <a:xfrm>
              <a:off x="6076572" y="6370367"/>
              <a:ext cx="614079" cy="338554"/>
            </a:xfrm>
            <a:prstGeom prst="rect">
              <a:avLst/>
            </a:prstGeom>
          </p:spPr>
          <p:txBody>
            <a:bodyPr wrap="none">
              <a:spAutoFit/>
            </a:bodyPr>
            <a:lstStyle/>
            <a:p>
              <a:r>
                <a:rPr lang="en-US" sz="1600" i="1" dirty="0">
                  <a:solidFill>
                    <a:schemeClr val="bg1">
                      <a:lumMod val="95000"/>
                    </a:schemeClr>
                  </a:solidFill>
                </a:rPr>
                <a:t>State</a:t>
              </a:r>
              <a:endParaRPr lang="en-US" sz="1600" dirty="0">
                <a:solidFill>
                  <a:schemeClr val="bg1">
                    <a:lumMod val="95000"/>
                  </a:schemeClr>
                </a:solidFill>
              </a:endParaRPr>
            </a:p>
          </p:txBody>
        </p:sp>
        <p:pic>
          <p:nvPicPr>
            <p:cNvPr id="45" name="Picture 2" descr="A map showing how Arizona countys are grouped into Councils of Governments"/>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0735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411203" y="3544352"/>
            <a:ext cx="1188707"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addicted2success.com/wp-content/uploads/2013/10/Creating-A-Vision-Plan-For-Suc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126" y="64153"/>
            <a:ext cx="3023542" cy="2375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6018" y="1725201"/>
            <a:ext cx="3057564" cy="461665"/>
          </a:xfrm>
          <a:prstGeom prst="rect">
            <a:avLst/>
          </a:prstGeom>
          <a:noFill/>
        </p:spPr>
        <p:txBody>
          <a:bodyPr wrap="square" rtlCol="0">
            <a:spAutoFit/>
          </a:bodyPr>
          <a:lstStyle/>
          <a:p>
            <a:r>
              <a:rPr lang="en-US" sz="2400" b="1" dirty="0"/>
              <a:t>Comprehensive Plans:</a:t>
            </a:r>
          </a:p>
        </p:txBody>
      </p:sp>
      <p:sp>
        <p:nvSpPr>
          <p:cNvPr id="3" name="TextBox 2"/>
          <p:cNvSpPr txBox="1"/>
          <p:nvPr/>
        </p:nvSpPr>
        <p:spPr>
          <a:xfrm>
            <a:off x="3615748" y="2070461"/>
            <a:ext cx="1270298" cy="369332"/>
          </a:xfrm>
          <a:prstGeom prst="rect">
            <a:avLst/>
          </a:prstGeom>
          <a:noFill/>
        </p:spPr>
        <p:txBody>
          <a:bodyPr wrap="square" rtlCol="0">
            <a:spAutoFit/>
          </a:bodyPr>
          <a:lstStyle/>
          <a:p>
            <a:r>
              <a:rPr lang="en-US" i="1" dirty="0">
                <a:solidFill>
                  <a:schemeClr val="accent2">
                    <a:lumMod val="75000"/>
                  </a:schemeClr>
                </a:solidFill>
              </a:rPr>
              <a:t>Vision Plan</a:t>
            </a:r>
          </a:p>
        </p:txBody>
      </p:sp>
      <p:sp>
        <p:nvSpPr>
          <p:cNvPr id="4" name="TextBox 3"/>
          <p:cNvSpPr txBox="1"/>
          <p:nvPr/>
        </p:nvSpPr>
        <p:spPr>
          <a:xfrm>
            <a:off x="3114832" y="2514191"/>
            <a:ext cx="2647836" cy="2308324"/>
          </a:xfrm>
          <a:prstGeom prst="rect">
            <a:avLst/>
          </a:prstGeom>
          <a:noFill/>
        </p:spPr>
        <p:txBody>
          <a:bodyPr wrap="square" rtlCol="0">
            <a:spAutoFit/>
          </a:bodyPr>
          <a:lstStyle/>
          <a:p>
            <a:r>
              <a:rPr lang="en-US" i="1" dirty="0"/>
              <a:t>Example Elements:</a:t>
            </a:r>
          </a:p>
          <a:p>
            <a:r>
              <a:rPr lang="en-US" i="1" dirty="0"/>
              <a:t>-Circulation</a:t>
            </a:r>
          </a:p>
          <a:p>
            <a:r>
              <a:rPr lang="en-US" i="1" dirty="0"/>
              <a:t>-Transportation</a:t>
            </a:r>
          </a:p>
          <a:p>
            <a:r>
              <a:rPr lang="en-US" i="1" dirty="0"/>
              <a:t>-Environmental</a:t>
            </a:r>
          </a:p>
          <a:p>
            <a:r>
              <a:rPr lang="en-US" i="1" dirty="0"/>
              <a:t>-Community Development</a:t>
            </a:r>
          </a:p>
          <a:p>
            <a:r>
              <a:rPr lang="en-US" i="1" dirty="0"/>
              <a:t>-Housing</a:t>
            </a:r>
          </a:p>
          <a:p>
            <a:r>
              <a:rPr lang="en-US" i="1" dirty="0"/>
              <a:t>-Parks and Recreational</a:t>
            </a:r>
          </a:p>
          <a:p>
            <a:r>
              <a:rPr lang="en-US" i="1" dirty="0"/>
              <a:t>-Land Use Plans</a:t>
            </a:r>
          </a:p>
        </p:txBody>
      </p:sp>
      <p:sp>
        <p:nvSpPr>
          <p:cNvPr id="6" name="TextBox 5"/>
          <p:cNvSpPr txBox="1"/>
          <p:nvPr/>
        </p:nvSpPr>
        <p:spPr>
          <a:xfrm>
            <a:off x="905660" y="1700340"/>
            <a:ext cx="2204940" cy="461665"/>
          </a:xfrm>
          <a:prstGeom prst="rect">
            <a:avLst/>
          </a:prstGeom>
          <a:noFill/>
        </p:spPr>
        <p:txBody>
          <a:bodyPr wrap="square" rtlCol="0">
            <a:spAutoFit/>
          </a:bodyPr>
          <a:lstStyle/>
          <a:p>
            <a:r>
              <a:rPr lang="en-US" sz="2400" b="1" dirty="0"/>
              <a:t>General Plans:</a:t>
            </a:r>
          </a:p>
        </p:txBody>
      </p:sp>
      <p:sp>
        <p:nvSpPr>
          <p:cNvPr id="8" name="TextBox 7"/>
          <p:cNvSpPr txBox="1"/>
          <p:nvPr/>
        </p:nvSpPr>
        <p:spPr>
          <a:xfrm>
            <a:off x="905660" y="2930728"/>
            <a:ext cx="1899317" cy="369332"/>
          </a:xfrm>
          <a:prstGeom prst="rect">
            <a:avLst/>
          </a:prstGeom>
          <a:solidFill>
            <a:schemeClr val="accent1">
              <a:lumMod val="20000"/>
              <a:lumOff val="80000"/>
            </a:schemeClr>
          </a:solidFill>
        </p:spPr>
        <p:txBody>
          <a:bodyPr wrap="square" rtlCol="0">
            <a:spAutoFit/>
          </a:bodyPr>
          <a:lstStyle/>
          <a:p>
            <a:pPr algn="ctr"/>
            <a:r>
              <a:rPr lang="en-US" b="1" dirty="0"/>
              <a:t>City/Town</a:t>
            </a:r>
          </a:p>
        </p:txBody>
      </p:sp>
      <p:sp>
        <p:nvSpPr>
          <p:cNvPr id="9" name="TextBox 8"/>
          <p:cNvSpPr txBox="1"/>
          <p:nvPr/>
        </p:nvSpPr>
        <p:spPr>
          <a:xfrm>
            <a:off x="6072523" y="2946836"/>
            <a:ext cx="1899317" cy="369332"/>
          </a:xfrm>
          <a:prstGeom prst="rect">
            <a:avLst/>
          </a:prstGeom>
          <a:solidFill>
            <a:schemeClr val="accent2">
              <a:lumMod val="20000"/>
              <a:lumOff val="80000"/>
            </a:schemeClr>
          </a:solidFill>
        </p:spPr>
        <p:txBody>
          <a:bodyPr wrap="square" rtlCol="0">
            <a:spAutoFit/>
          </a:bodyPr>
          <a:lstStyle/>
          <a:p>
            <a:pPr algn="ctr"/>
            <a:r>
              <a:rPr lang="en-US" b="1" dirty="0"/>
              <a:t>County</a:t>
            </a:r>
          </a:p>
        </p:txBody>
      </p:sp>
      <p:grpSp>
        <p:nvGrpSpPr>
          <p:cNvPr id="14" name="Group 13"/>
          <p:cNvGrpSpPr/>
          <p:nvPr/>
        </p:nvGrpSpPr>
        <p:grpSpPr>
          <a:xfrm>
            <a:off x="6613784" y="3726643"/>
            <a:ext cx="792284" cy="926595"/>
            <a:chOff x="9618510" y="-8866500"/>
            <a:chExt cx="4769590" cy="5578149"/>
          </a:xfrm>
        </p:grpSpPr>
        <p:pic>
          <p:nvPicPr>
            <p:cNvPr id="33" name="Picture 2" descr="http://geology.com/county-map/arizona-county-map.gif"/>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9618510" y="-8862876"/>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geology.com/county-map/arizona-county-map.gif"/>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9660903" y="-8866500"/>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727933" y="-8860570"/>
              <a:ext cx="2498141" cy="2795537"/>
            </a:xfrm>
            <a:prstGeom prst="rect">
              <a:avLst/>
            </a:prstGeom>
          </p:spPr>
        </p:pic>
      </p:grpSp>
      <p:grpSp>
        <p:nvGrpSpPr>
          <p:cNvPr id="5" name="Group 4"/>
          <p:cNvGrpSpPr/>
          <p:nvPr/>
        </p:nvGrpSpPr>
        <p:grpSpPr>
          <a:xfrm>
            <a:off x="1325041" y="3544353"/>
            <a:ext cx="1190847" cy="1547043"/>
            <a:chOff x="1467293" y="3162861"/>
            <a:chExt cx="1190847" cy="1547043"/>
          </a:xfrm>
        </p:grpSpPr>
        <p:sp>
          <p:nvSpPr>
            <p:cNvPr id="29" name="Rectangle 28"/>
            <p:cNvSpPr/>
            <p:nvPr/>
          </p:nvSpPr>
          <p:spPr>
            <a:xfrm>
              <a:off x="1467293" y="3162861"/>
              <a:ext cx="1190847"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http://geology.com/cities-map/map-of-arizona-cit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6624" y="3388774"/>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60192" y="4309436"/>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34" name="Rectangle 33"/>
          <p:cNvSpPr/>
          <p:nvPr/>
        </p:nvSpPr>
        <p:spPr>
          <a:xfrm>
            <a:off x="6638294" y="4653238"/>
            <a:ext cx="767774" cy="338554"/>
          </a:xfrm>
          <a:prstGeom prst="rect">
            <a:avLst/>
          </a:prstGeom>
        </p:spPr>
        <p:txBody>
          <a:bodyPr wrap="none">
            <a:spAutoFit/>
          </a:bodyPr>
          <a:lstStyle/>
          <a:p>
            <a:r>
              <a:rPr lang="en-US" sz="1600" i="1" dirty="0">
                <a:solidFill>
                  <a:schemeClr val="tx2">
                    <a:lumMod val="75000"/>
                  </a:schemeClr>
                </a:solidFill>
              </a:rPr>
              <a:t>County</a:t>
            </a:r>
            <a:endParaRPr lang="en-US" sz="1600" dirty="0">
              <a:solidFill>
                <a:schemeClr val="tx2">
                  <a:lumMod val="75000"/>
                </a:schemeClr>
              </a:solidFill>
            </a:endParaRPr>
          </a:p>
        </p:txBody>
      </p:sp>
    </p:spTree>
    <p:extLst>
      <p:ext uri="{BB962C8B-B14F-4D97-AF65-F5344CB8AC3E}">
        <p14:creationId xmlns:p14="http://schemas.microsoft.com/office/powerpoint/2010/main" val="1115922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690" y="763480"/>
            <a:ext cx="9778911" cy="4074059"/>
          </a:xfrm>
          <a:prstGeom prst="rect">
            <a:avLst/>
          </a:prstGeom>
        </p:spPr>
      </p:pic>
      <p:sp>
        <p:nvSpPr>
          <p:cNvPr id="3" name="Rectangle 2"/>
          <p:cNvSpPr/>
          <p:nvPr/>
        </p:nvSpPr>
        <p:spPr>
          <a:xfrm>
            <a:off x="916385" y="5241810"/>
            <a:ext cx="2890150" cy="369332"/>
          </a:xfrm>
          <a:prstGeom prst="rect">
            <a:avLst/>
          </a:prstGeom>
        </p:spPr>
        <p:txBody>
          <a:bodyPr wrap="none">
            <a:spAutoFit/>
          </a:bodyPr>
          <a:lstStyle/>
          <a:p>
            <a:r>
              <a:rPr lang="en-US" dirty="0"/>
              <a:t>http://www.cityofsafford.us/</a:t>
            </a:r>
          </a:p>
        </p:txBody>
      </p:sp>
      <p:grpSp>
        <p:nvGrpSpPr>
          <p:cNvPr id="9" name="Group 8"/>
          <p:cNvGrpSpPr/>
          <p:nvPr/>
        </p:nvGrpSpPr>
        <p:grpSpPr>
          <a:xfrm>
            <a:off x="7513189" y="5117972"/>
            <a:ext cx="1190847" cy="1547043"/>
            <a:chOff x="1467293" y="3162861"/>
            <a:chExt cx="1190847" cy="1547043"/>
          </a:xfrm>
        </p:grpSpPr>
        <p:sp>
          <p:nvSpPr>
            <p:cNvPr id="10" name="Rectangle 9"/>
            <p:cNvSpPr/>
            <p:nvPr/>
          </p:nvSpPr>
          <p:spPr>
            <a:xfrm>
              <a:off x="1467293" y="3162861"/>
              <a:ext cx="1190847"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geology.com/cities-map/map-of-arizona-cit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624" y="3388774"/>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60192" y="4309436"/>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Tree>
    <p:extLst>
      <p:ext uri="{BB962C8B-B14F-4D97-AF65-F5344CB8AC3E}">
        <p14:creationId xmlns:p14="http://schemas.microsoft.com/office/powerpoint/2010/main" val="17896942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690" y="763480"/>
            <a:ext cx="9778911" cy="4074059"/>
          </a:xfrm>
          <a:prstGeom prst="rect">
            <a:avLst/>
          </a:prstGeom>
        </p:spPr>
      </p:pic>
      <p:sp>
        <p:nvSpPr>
          <p:cNvPr id="3" name="Rectangle 2"/>
          <p:cNvSpPr/>
          <p:nvPr/>
        </p:nvSpPr>
        <p:spPr>
          <a:xfrm>
            <a:off x="916385" y="5241810"/>
            <a:ext cx="2890150" cy="369332"/>
          </a:xfrm>
          <a:prstGeom prst="rect">
            <a:avLst/>
          </a:prstGeom>
        </p:spPr>
        <p:txBody>
          <a:bodyPr wrap="none">
            <a:spAutoFit/>
          </a:bodyPr>
          <a:lstStyle/>
          <a:p>
            <a:r>
              <a:rPr lang="en-US" dirty="0"/>
              <a:t>http://www.cityofsafford.us/</a:t>
            </a:r>
          </a:p>
        </p:txBody>
      </p:sp>
      <p:pic>
        <p:nvPicPr>
          <p:cNvPr id="4" name="Picture 3"/>
          <p:cNvPicPr>
            <a:picLocks noChangeAspect="1"/>
          </p:cNvPicPr>
          <p:nvPr/>
        </p:nvPicPr>
        <p:blipFill>
          <a:blip r:embed="rId4"/>
          <a:stretch>
            <a:fillRect/>
          </a:stretch>
        </p:blipFill>
        <p:spPr>
          <a:xfrm>
            <a:off x="854241" y="894933"/>
            <a:ext cx="7741059" cy="3942606"/>
          </a:xfrm>
          <a:prstGeom prst="rect">
            <a:avLst/>
          </a:prstGeom>
        </p:spPr>
      </p:pic>
      <p:grpSp>
        <p:nvGrpSpPr>
          <p:cNvPr id="5" name="Group 4"/>
          <p:cNvGrpSpPr/>
          <p:nvPr/>
        </p:nvGrpSpPr>
        <p:grpSpPr>
          <a:xfrm>
            <a:off x="7513189" y="5117972"/>
            <a:ext cx="1190847" cy="1547043"/>
            <a:chOff x="1467293" y="3162861"/>
            <a:chExt cx="1190847" cy="1547043"/>
          </a:xfrm>
        </p:grpSpPr>
        <p:sp>
          <p:nvSpPr>
            <p:cNvPr id="6" name="Rectangle 5"/>
            <p:cNvSpPr/>
            <p:nvPr/>
          </p:nvSpPr>
          <p:spPr>
            <a:xfrm>
              <a:off x="1467293" y="3162861"/>
              <a:ext cx="1190847"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geology.com/cities-map/map-of-arizona-cit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6624" y="3388774"/>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60192" y="4309436"/>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Tree>
    <p:extLst>
      <p:ext uri="{BB962C8B-B14F-4D97-AF65-F5344CB8AC3E}">
        <p14:creationId xmlns:p14="http://schemas.microsoft.com/office/powerpoint/2010/main" val="7546104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6385" y="5241810"/>
            <a:ext cx="2890150" cy="369332"/>
          </a:xfrm>
          <a:prstGeom prst="rect">
            <a:avLst/>
          </a:prstGeom>
        </p:spPr>
        <p:txBody>
          <a:bodyPr wrap="none">
            <a:spAutoFit/>
          </a:bodyPr>
          <a:lstStyle/>
          <a:p>
            <a:r>
              <a:rPr lang="en-US" dirty="0"/>
              <a:t>http://www.cityofsafford.us/</a:t>
            </a:r>
          </a:p>
        </p:txBody>
      </p:sp>
      <p:pic>
        <p:nvPicPr>
          <p:cNvPr id="4" name="Picture 3"/>
          <p:cNvPicPr>
            <a:picLocks noChangeAspect="1"/>
          </p:cNvPicPr>
          <p:nvPr/>
        </p:nvPicPr>
        <p:blipFill>
          <a:blip r:embed="rId3"/>
          <a:stretch>
            <a:fillRect/>
          </a:stretch>
        </p:blipFill>
        <p:spPr>
          <a:xfrm>
            <a:off x="854241" y="894933"/>
            <a:ext cx="7741059" cy="3942606"/>
          </a:xfrm>
          <a:prstGeom prst="rect">
            <a:avLst/>
          </a:prstGeom>
        </p:spPr>
      </p:pic>
      <p:pic>
        <p:nvPicPr>
          <p:cNvPr id="5" name="Picture 4"/>
          <p:cNvPicPr>
            <a:picLocks noChangeAspect="1"/>
          </p:cNvPicPr>
          <p:nvPr/>
        </p:nvPicPr>
        <p:blipFill>
          <a:blip r:embed="rId4"/>
          <a:stretch>
            <a:fillRect/>
          </a:stretch>
        </p:blipFill>
        <p:spPr>
          <a:xfrm>
            <a:off x="-97655" y="508798"/>
            <a:ext cx="9382125" cy="4714875"/>
          </a:xfrm>
          <a:prstGeom prst="rect">
            <a:avLst/>
          </a:prstGeom>
        </p:spPr>
      </p:pic>
      <p:grpSp>
        <p:nvGrpSpPr>
          <p:cNvPr id="6" name="Group 5"/>
          <p:cNvGrpSpPr/>
          <p:nvPr/>
        </p:nvGrpSpPr>
        <p:grpSpPr>
          <a:xfrm>
            <a:off x="7513189" y="5117972"/>
            <a:ext cx="1190847" cy="1547043"/>
            <a:chOff x="1467293" y="3162861"/>
            <a:chExt cx="1190847" cy="1547043"/>
          </a:xfrm>
        </p:grpSpPr>
        <p:sp>
          <p:nvSpPr>
            <p:cNvPr id="7" name="Rectangle 6"/>
            <p:cNvSpPr/>
            <p:nvPr/>
          </p:nvSpPr>
          <p:spPr>
            <a:xfrm>
              <a:off x="1467293" y="3162861"/>
              <a:ext cx="1190847"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geology.com/cities-map/map-of-arizona-cit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6624" y="3388774"/>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60192" y="4309436"/>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Tree>
    <p:extLst>
      <p:ext uri="{BB962C8B-B14F-4D97-AF65-F5344CB8AC3E}">
        <p14:creationId xmlns:p14="http://schemas.microsoft.com/office/powerpoint/2010/main" val="16941444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205" t="10247" r="24330" b="757"/>
          <a:stretch/>
        </p:blipFill>
        <p:spPr>
          <a:xfrm>
            <a:off x="138545" y="295563"/>
            <a:ext cx="4193310" cy="5826932"/>
          </a:xfrm>
          <a:prstGeom prst="rect">
            <a:avLst/>
          </a:prstGeom>
        </p:spPr>
      </p:pic>
      <p:sp>
        <p:nvSpPr>
          <p:cNvPr id="6" name="Rounded Rectangle 5"/>
          <p:cNvSpPr/>
          <p:nvPr/>
        </p:nvSpPr>
        <p:spPr>
          <a:xfrm>
            <a:off x="6334803" y="3584275"/>
            <a:ext cx="2336960" cy="1488558"/>
          </a:xfrm>
          <a:prstGeom prst="roundRect">
            <a:avLst/>
          </a:prstGeom>
          <a:blipFill>
            <a:blip r:embed="rId4"/>
            <a:stretch>
              <a:fillRect/>
            </a:stretch>
          </a:blipFill>
          <a:ln>
            <a:solidFill>
              <a:srgbClr val="829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951847" y="1116324"/>
            <a:ext cx="2502155" cy="1593781"/>
          </a:xfrm>
          <a:prstGeom prst="roundRect">
            <a:avLst/>
          </a:prstGeom>
          <a:blipFill>
            <a:blip r:embed="rId5"/>
            <a:stretch>
              <a:fillRect/>
            </a:stretch>
          </a:blipFill>
          <a:ln>
            <a:solidFill>
              <a:srgbClr val="829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5417661" y="1913215"/>
            <a:ext cx="3039366" cy="1996201"/>
            <a:chOff x="4788837" y="1170940"/>
            <a:chExt cx="3428006" cy="1996201"/>
          </a:xfrm>
        </p:grpSpPr>
        <p:sp>
          <p:nvSpPr>
            <p:cNvPr id="3" name="Oval Callout 2"/>
            <p:cNvSpPr/>
            <p:nvPr/>
          </p:nvSpPr>
          <p:spPr>
            <a:xfrm>
              <a:off x="4788837" y="1170940"/>
              <a:ext cx="3428006" cy="1996201"/>
            </a:xfrm>
            <a:prstGeom prst="wedgeEllipseCallout">
              <a:avLst>
                <a:gd name="adj1" fmla="val 51260"/>
                <a:gd name="adj2" fmla="val 4107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28011" y="1644146"/>
              <a:ext cx="3149656" cy="1200329"/>
            </a:xfrm>
            <a:prstGeom prst="rect">
              <a:avLst/>
            </a:prstGeom>
          </p:spPr>
          <p:txBody>
            <a:bodyPr wrap="square">
              <a:spAutoFit/>
            </a:bodyPr>
            <a:lstStyle/>
            <a:p>
              <a:pPr algn="ctr"/>
              <a:r>
                <a:rPr lang="en-US" sz="2400" b="1" dirty="0">
                  <a:solidFill>
                    <a:schemeClr val="bg1"/>
                  </a:solidFill>
                  <a:ea typeface="Adobe Fan Heiti Std B" panose="020B0700000000000000" pitchFamily="34" charset="-128"/>
                </a:rPr>
                <a:t>What if you wanted to create edible landscapes? </a:t>
              </a:r>
            </a:p>
          </p:txBody>
        </p:sp>
      </p:grpSp>
      <p:grpSp>
        <p:nvGrpSpPr>
          <p:cNvPr id="8" name="Group 7"/>
          <p:cNvGrpSpPr/>
          <p:nvPr/>
        </p:nvGrpSpPr>
        <p:grpSpPr>
          <a:xfrm>
            <a:off x="5541057" y="5328744"/>
            <a:ext cx="1007007" cy="1236518"/>
            <a:chOff x="2271280" y="5570658"/>
            <a:chExt cx="1007007" cy="1236518"/>
          </a:xfrm>
        </p:grpSpPr>
        <p:sp>
          <p:nvSpPr>
            <p:cNvPr id="9" name="Rectangle 8"/>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geology.com/cities-map/map-of-arizona-citie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14" name="TextBox 13"/>
          <p:cNvSpPr txBox="1"/>
          <p:nvPr/>
        </p:nvSpPr>
        <p:spPr>
          <a:xfrm>
            <a:off x="6588193" y="5457617"/>
            <a:ext cx="2190460" cy="830997"/>
          </a:xfrm>
          <a:prstGeom prst="rect">
            <a:avLst/>
          </a:prstGeom>
          <a:noFill/>
          <a:ln w="28575">
            <a:solidFill>
              <a:schemeClr val="bg2">
                <a:lumMod val="90000"/>
              </a:schemeClr>
            </a:solidFill>
          </a:ln>
        </p:spPr>
        <p:txBody>
          <a:bodyPr wrap="square" rtlCol="0">
            <a:spAutoFit/>
          </a:bodyPr>
          <a:lstStyle/>
          <a:p>
            <a:pPr algn="ctr"/>
            <a:r>
              <a:rPr lang="en-US" sz="2400" b="1" dirty="0"/>
              <a:t>Municipal General Plan</a:t>
            </a:r>
          </a:p>
        </p:txBody>
      </p:sp>
    </p:spTree>
    <p:extLst>
      <p:ext uri="{BB962C8B-B14F-4D97-AF65-F5344CB8AC3E}">
        <p14:creationId xmlns:p14="http://schemas.microsoft.com/office/powerpoint/2010/main" val="19074990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205" t="10247" r="24330" b="757"/>
          <a:stretch/>
        </p:blipFill>
        <p:spPr>
          <a:xfrm>
            <a:off x="138545" y="295563"/>
            <a:ext cx="4193310" cy="5826932"/>
          </a:xfrm>
          <a:prstGeom prst="rect">
            <a:avLst/>
          </a:prstGeom>
        </p:spPr>
      </p:pic>
      <p:pic>
        <p:nvPicPr>
          <p:cNvPr id="6" name="Picture 5"/>
          <p:cNvPicPr>
            <a:picLocks noChangeAspect="1"/>
          </p:cNvPicPr>
          <p:nvPr/>
        </p:nvPicPr>
        <p:blipFill>
          <a:blip r:embed="rId4"/>
          <a:stretch>
            <a:fillRect/>
          </a:stretch>
        </p:blipFill>
        <p:spPr>
          <a:xfrm>
            <a:off x="3528290" y="295563"/>
            <a:ext cx="5116945" cy="5584780"/>
          </a:xfrm>
          <a:prstGeom prst="rect">
            <a:avLst/>
          </a:prstGeom>
        </p:spPr>
      </p:pic>
      <p:sp>
        <p:nvSpPr>
          <p:cNvPr id="3" name="Rectangle 2"/>
          <p:cNvSpPr/>
          <p:nvPr/>
        </p:nvSpPr>
        <p:spPr>
          <a:xfrm>
            <a:off x="6273477" y="5585921"/>
            <a:ext cx="1919308" cy="276999"/>
          </a:xfrm>
          <a:prstGeom prst="rect">
            <a:avLst/>
          </a:prstGeom>
        </p:spPr>
        <p:txBody>
          <a:bodyPr wrap="none">
            <a:spAutoFit/>
          </a:bodyPr>
          <a:lstStyle/>
          <a:p>
            <a:r>
              <a:rPr lang="en-US" sz="1200" dirty="0">
                <a:solidFill>
                  <a:schemeClr val="accent3"/>
                </a:solidFill>
              </a:rPr>
              <a:t>Community Design Element</a:t>
            </a:r>
          </a:p>
        </p:txBody>
      </p:sp>
      <p:sp>
        <p:nvSpPr>
          <p:cNvPr id="7" name="Rectangle 6"/>
          <p:cNvSpPr/>
          <p:nvPr/>
        </p:nvSpPr>
        <p:spPr>
          <a:xfrm>
            <a:off x="230909" y="2715491"/>
            <a:ext cx="1717964" cy="20320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7"/>
          <p:cNvSpPr/>
          <p:nvPr/>
        </p:nvSpPr>
        <p:spPr>
          <a:xfrm>
            <a:off x="3703781" y="1708727"/>
            <a:ext cx="387928" cy="20320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p:cNvSpPr/>
          <p:nvPr/>
        </p:nvSpPr>
        <p:spPr>
          <a:xfrm>
            <a:off x="4091708" y="2133599"/>
            <a:ext cx="480291" cy="230910"/>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10" name="Group 9"/>
          <p:cNvGrpSpPr/>
          <p:nvPr/>
        </p:nvGrpSpPr>
        <p:grpSpPr>
          <a:xfrm>
            <a:off x="5105122" y="5457048"/>
            <a:ext cx="1007007" cy="1236518"/>
            <a:chOff x="2271280" y="5570658"/>
            <a:chExt cx="1007007" cy="1236518"/>
          </a:xfrm>
        </p:grpSpPr>
        <p:sp>
          <p:nvSpPr>
            <p:cNvPr id="11" name="Rectangle 10"/>
            <p:cNvSpPr/>
            <p:nvPr/>
          </p:nvSpPr>
          <p:spPr>
            <a:xfrm>
              <a:off x="2286001" y="5570658"/>
              <a:ext cx="992286" cy="1236518"/>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geology.com/cities-map/map-of-arizona-cit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6480" y="5691326"/>
              <a:ext cx="636608" cy="747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71280" y="6417003"/>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grpSp>
      <p:sp>
        <p:nvSpPr>
          <p:cNvPr id="14" name="TextBox 13"/>
          <p:cNvSpPr txBox="1"/>
          <p:nvPr/>
        </p:nvSpPr>
        <p:spPr>
          <a:xfrm>
            <a:off x="6282608" y="5862569"/>
            <a:ext cx="2190460" cy="830997"/>
          </a:xfrm>
          <a:prstGeom prst="rect">
            <a:avLst/>
          </a:prstGeom>
          <a:noFill/>
          <a:ln w="28575">
            <a:solidFill>
              <a:schemeClr val="bg2">
                <a:lumMod val="90000"/>
              </a:schemeClr>
            </a:solidFill>
          </a:ln>
        </p:spPr>
        <p:txBody>
          <a:bodyPr wrap="square" rtlCol="0">
            <a:spAutoFit/>
          </a:bodyPr>
          <a:lstStyle/>
          <a:p>
            <a:pPr algn="ctr"/>
            <a:r>
              <a:rPr lang="en-US" sz="2400" b="1" dirty="0"/>
              <a:t>Municipal General Plan</a:t>
            </a:r>
          </a:p>
        </p:txBody>
      </p:sp>
    </p:spTree>
    <p:extLst>
      <p:ext uri="{BB962C8B-B14F-4D97-AF65-F5344CB8AC3E}">
        <p14:creationId xmlns:p14="http://schemas.microsoft.com/office/powerpoint/2010/main" val="17985218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462" y="1560443"/>
            <a:ext cx="3981151" cy="494099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172067" y="565665"/>
            <a:ext cx="4812738" cy="582519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1193" y="1024913"/>
            <a:ext cx="4161687" cy="461665"/>
          </a:xfrm>
          <a:prstGeom prst="rect">
            <a:avLst/>
          </a:prstGeom>
          <a:solidFill>
            <a:schemeClr val="accent1">
              <a:lumMod val="40000"/>
              <a:lumOff val="60000"/>
            </a:schemeClr>
          </a:solidFill>
        </p:spPr>
        <p:txBody>
          <a:bodyPr wrap="square" rtlCol="0">
            <a:spAutoFit/>
          </a:bodyPr>
          <a:lstStyle/>
          <a:p>
            <a:r>
              <a:rPr lang="en-US" sz="2400" b="1" dirty="0" err="1"/>
              <a:t>Miramonte</a:t>
            </a:r>
            <a:r>
              <a:rPr lang="en-US" sz="2400" b="1" dirty="0"/>
              <a:t> Neighborhood Plan</a:t>
            </a:r>
          </a:p>
        </p:txBody>
      </p:sp>
      <p:sp>
        <p:nvSpPr>
          <p:cNvPr id="5" name="Rounded Rectangle 17"/>
          <p:cNvSpPr/>
          <p:nvPr/>
        </p:nvSpPr>
        <p:spPr>
          <a:xfrm>
            <a:off x="358938" y="58041"/>
            <a:ext cx="1155128" cy="924340"/>
          </a:xfrm>
          <a:prstGeom prst="roundRect">
            <a:avLst/>
          </a:prstGeom>
          <a:blipFill>
            <a:blip r:embed="rId4">
              <a:duotone>
                <a:schemeClr val="accent4">
                  <a:shade val="45000"/>
                  <a:satMod val="135000"/>
                </a:schemeClr>
                <a:prstClr val="white"/>
              </a:duotone>
            </a:blip>
            <a:srcRect/>
            <a:stretch>
              <a:fillRect t="-15364" b="-49101"/>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6" name="Rectangle 5"/>
          <p:cNvSpPr/>
          <p:nvPr/>
        </p:nvSpPr>
        <p:spPr>
          <a:xfrm>
            <a:off x="5883965" y="3003726"/>
            <a:ext cx="1789848" cy="216552"/>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p:cNvSpPr/>
          <p:nvPr/>
        </p:nvSpPr>
        <p:spPr>
          <a:xfrm>
            <a:off x="5845690" y="2268231"/>
            <a:ext cx="1789848" cy="216552"/>
          </a:xfrm>
          <a:prstGeom prst="rect">
            <a:avLst/>
          </a:prstGeom>
          <a:solidFill>
            <a:schemeClr val="accent4">
              <a:alpha val="30196"/>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11" name="Group 10"/>
          <p:cNvGrpSpPr/>
          <p:nvPr/>
        </p:nvGrpSpPr>
        <p:grpSpPr>
          <a:xfrm>
            <a:off x="1570572" y="0"/>
            <a:ext cx="1422548" cy="1024585"/>
            <a:chOff x="1661611" y="297712"/>
            <a:chExt cx="1422548" cy="1024585"/>
          </a:xfrm>
        </p:grpSpPr>
        <p:sp>
          <p:nvSpPr>
            <p:cNvPr id="8" name="Rectangle 7"/>
            <p:cNvSpPr/>
            <p:nvPr/>
          </p:nvSpPr>
          <p:spPr>
            <a:xfrm>
              <a:off x="1661611" y="297712"/>
              <a:ext cx="1404259" cy="982381"/>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 in | Sign Up Upload Clipar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725" y="297712"/>
              <a:ext cx="743869" cy="743869"/>
            </a:xfrm>
            <a:prstGeom prst="rect">
              <a:avLst/>
            </a:prstGeom>
          </p:spPr>
        </p:pic>
        <p:sp>
          <p:nvSpPr>
            <p:cNvPr id="10" name="Rectangle 9"/>
            <p:cNvSpPr/>
            <p:nvPr/>
          </p:nvSpPr>
          <p:spPr>
            <a:xfrm>
              <a:off x="1705255" y="983743"/>
              <a:ext cx="1378904" cy="338554"/>
            </a:xfrm>
            <a:prstGeom prst="rect">
              <a:avLst/>
            </a:prstGeom>
          </p:spPr>
          <p:txBody>
            <a:bodyPr wrap="none">
              <a:spAutoFit/>
            </a:bodyPr>
            <a:lstStyle/>
            <a:p>
              <a:r>
                <a:rPr lang="en-US" sz="1600" i="1" dirty="0">
                  <a:solidFill>
                    <a:schemeClr val="tx2">
                      <a:lumMod val="75000"/>
                    </a:schemeClr>
                  </a:solidFill>
                </a:rPr>
                <a:t>Neighborhood</a:t>
              </a:r>
              <a:endParaRPr lang="en-US" sz="1600" dirty="0">
                <a:solidFill>
                  <a:schemeClr val="tx2">
                    <a:lumMod val="75000"/>
                  </a:schemeClr>
                </a:solidFill>
              </a:endParaRPr>
            </a:p>
          </p:txBody>
        </p:sp>
      </p:grpSp>
    </p:spTree>
    <p:extLst>
      <p:ext uri="{BB962C8B-B14F-4D97-AF65-F5344CB8AC3E}">
        <p14:creationId xmlns:p14="http://schemas.microsoft.com/office/powerpoint/2010/main" val="9635325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806552" y="1476466"/>
            <a:ext cx="3393243" cy="461665"/>
          </a:xfrm>
          <a:prstGeom prst="rect">
            <a:avLst/>
          </a:prstGeom>
          <a:noFill/>
        </p:spPr>
        <p:txBody>
          <a:bodyPr wrap="square" rtlCol="0">
            <a:spAutoFit/>
          </a:bodyPr>
          <a:lstStyle/>
          <a:p>
            <a:r>
              <a:rPr lang="en-US" sz="2400" b="1" dirty="0"/>
              <a:t>Economic Development</a:t>
            </a:r>
          </a:p>
        </p:txBody>
      </p:sp>
      <p:pic>
        <p:nvPicPr>
          <p:cNvPr id="9" name="Picture 8" descr="... launch Phoenix Forward to encourage business growth – Cronkite New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718" y="1476466"/>
            <a:ext cx="3918382" cy="2963276"/>
          </a:xfrm>
          <a:prstGeom prst="rect">
            <a:avLst/>
          </a:prstGeom>
        </p:spPr>
      </p:pic>
      <p:sp>
        <p:nvSpPr>
          <p:cNvPr id="8" name="Rounded Rectangle 7"/>
          <p:cNvSpPr/>
          <p:nvPr/>
        </p:nvSpPr>
        <p:spPr>
          <a:xfrm>
            <a:off x="3037156" y="226938"/>
            <a:ext cx="1506687" cy="855242"/>
          </a:xfrm>
          <a:prstGeom prst="roundRect">
            <a:avLst/>
          </a:prstGeom>
          <a:blipFill>
            <a:blip r:embed="rId3">
              <a:duotone>
                <a:schemeClr val="bg2">
                  <a:shade val="45000"/>
                  <a:satMod val="135000"/>
                </a:schemeClr>
                <a:prstClr val="white"/>
              </a:duotone>
            </a:blip>
            <a:srcRect/>
            <a:stretch>
              <a:fillRect t="-44680" b="-16429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Parks and Open Space</a:t>
            </a:r>
          </a:p>
        </p:txBody>
      </p:sp>
      <p:sp>
        <p:nvSpPr>
          <p:cNvPr id="10" name="Rounded Rectangle 16"/>
          <p:cNvSpPr/>
          <p:nvPr/>
        </p:nvSpPr>
        <p:spPr>
          <a:xfrm>
            <a:off x="696991" y="226939"/>
            <a:ext cx="1601233" cy="855241"/>
          </a:xfrm>
          <a:prstGeom prst="roundRect">
            <a:avLst/>
          </a:prstGeom>
          <a:blipFill>
            <a:blip r:embed="rId4">
              <a:duotone>
                <a:schemeClr val="bg2">
                  <a:shade val="45000"/>
                  <a:satMod val="135000"/>
                </a:schemeClr>
                <a:prstClr val="white"/>
              </a:duotone>
            </a:blip>
            <a:srcRect/>
            <a:stretch>
              <a:fillRect t="-136299" b="-103167"/>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Transportation</a:t>
            </a:r>
          </a:p>
        </p:txBody>
      </p:sp>
      <p:sp>
        <p:nvSpPr>
          <p:cNvPr id="11" name="Rounded Rectangle 10"/>
          <p:cNvSpPr/>
          <p:nvPr/>
        </p:nvSpPr>
        <p:spPr>
          <a:xfrm>
            <a:off x="6975089" y="235483"/>
            <a:ext cx="1252821" cy="855242"/>
          </a:xfrm>
          <a:prstGeom prst="roundRect">
            <a:avLst/>
          </a:prstGeom>
          <a:blipFill>
            <a:blip r:embed="rId5">
              <a:duotone>
                <a:schemeClr val="accent2">
                  <a:shade val="45000"/>
                  <a:satMod val="135000"/>
                </a:schemeClr>
                <a:prstClr val="white"/>
              </a:duotone>
            </a:blip>
            <a:srcRect/>
            <a:stretch>
              <a:fillRect l="496" t="-82892" r="-496" b="-124470"/>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Economic Development</a:t>
            </a:r>
          </a:p>
        </p:txBody>
      </p:sp>
      <p:sp>
        <p:nvSpPr>
          <p:cNvPr id="12" name="Rounded Rectangle 11"/>
          <p:cNvSpPr/>
          <p:nvPr/>
        </p:nvSpPr>
        <p:spPr>
          <a:xfrm>
            <a:off x="5177381" y="226938"/>
            <a:ext cx="1074028" cy="859443"/>
          </a:xfrm>
          <a:prstGeom prst="roundRect">
            <a:avLst/>
          </a:prstGeom>
          <a:blipFill>
            <a:blip r:embed="rId6">
              <a:duotone>
                <a:schemeClr val="bg2">
                  <a:shade val="45000"/>
                  <a:satMod val="135000"/>
                </a:schemeClr>
                <a:prstClr val="white"/>
              </a:duotone>
            </a:blip>
            <a:srcRect/>
            <a:stretch>
              <a:fillRect t="-15364" b="-49101"/>
            </a:stretch>
          </a:bli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b="1" dirty="0"/>
              <a:t>Land Use</a:t>
            </a:r>
          </a:p>
        </p:txBody>
      </p:sp>
      <p:sp>
        <p:nvSpPr>
          <p:cNvPr id="13" name="TextBox 12"/>
          <p:cNvSpPr txBox="1"/>
          <p:nvPr/>
        </p:nvSpPr>
        <p:spPr>
          <a:xfrm>
            <a:off x="1073697" y="1938131"/>
            <a:ext cx="2049158" cy="646330"/>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2">
                    <a:lumMod val="25000"/>
                  </a:schemeClr>
                </a:solidFill>
                <a:latin typeface="+mj-lt"/>
              </a:rPr>
              <a:t>Downtown Plans</a:t>
            </a:r>
          </a:p>
          <a:p>
            <a:pPr marL="285750" indent="-285750">
              <a:buFont typeface="Arial" panose="020B0604020202020204" pitchFamily="34" charset="0"/>
              <a:buChar char="•"/>
            </a:pPr>
            <a:r>
              <a:rPr lang="en-US" i="1" dirty="0">
                <a:solidFill>
                  <a:schemeClr val="bg2">
                    <a:lumMod val="25000"/>
                  </a:schemeClr>
                </a:solidFill>
                <a:latin typeface="+mj-lt"/>
              </a:rPr>
              <a:t>Strategic </a:t>
            </a:r>
          </a:p>
        </p:txBody>
      </p:sp>
      <p:grpSp>
        <p:nvGrpSpPr>
          <p:cNvPr id="47" name="Group 46"/>
          <p:cNvGrpSpPr/>
          <p:nvPr/>
        </p:nvGrpSpPr>
        <p:grpSpPr>
          <a:xfrm>
            <a:off x="600519" y="4883725"/>
            <a:ext cx="8113383" cy="1557256"/>
            <a:chOff x="749375" y="5223967"/>
            <a:chExt cx="8113383" cy="1557256"/>
          </a:xfrm>
        </p:grpSpPr>
        <p:sp>
          <p:nvSpPr>
            <p:cNvPr id="48" name="Rectangle 47"/>
            <p:cNvSpPr/>
            <p:nvPr/>
          </p:nvSpPr>
          <p:spPr>
            <a:xfrm>
              <a:off x="749375" y="5234180"/>
              <a:ext cx="8113383" cy="1547043"/>
            </a:xfrm>
            <a:prstGeom prst="rect">
              <a:avLst/>
            </a:prstGeom>
            <a:solidFill>
              <a:srgbClr val="AFAB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Log in | Sign Up Upload Clipar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411" y="5545397"/>
              <a:ext cx="827963" cy="827963"/>
            </a:xfrm>
            <a:prstGeom prst="rect">
              <a:avLst/>
            </a:prstGeom>
          </p:spPr>
        </p:pic>
        <p:grpSp>
          <p:nvGrpSpPr>
            <p:cNvPr id="50" name="Group 49"/>
            <p:cNvGrpSpPr/>
            <p:nvPr/>
          </p:nvGrpSpPr>
          <p:grpSpPr>
            <a:xfrm>
              <a:off x="3696887" y="5479075"/>
              <a:ext cx="785242" cy="925993"/>
              <a:chOff x="1098259" y="732351"/>
              <a:chExt cx="4727197" cy="5574525"/>
            </a:xfrm>
          </p:grpSpPr>
          <p:pic>
            <p:nvPicPr>
              <p:cNvPr id="63" name="Picture 2" descr="http://geology.com/county-map/arizona-county-map.gif"/>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1098259" y="732351"/>
                <a:ext cx="4727197" cy="55745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65288" y="738280"/>
                <a:ext cx="2498141" cy="2795539"/>
              </a:xfrm>
              <a:prstGeom prst="rect">
                <a:avLst/>
              </a:prstGeom>
            </p:spPr>
          </p:pic>
        </p:grpSp>
        <p:grpSp>
          <p:nvGrpSpPr>
            <p:cNvPr id="51" name="Group 50"/>
            <p:cNvGrpSpPr/>
            <p:nvPr/>
          </p:nvGrpSpPr>
          <p:grpSpPr>
            <a:xfrm>
              <a:off x="5656694" y="5223967"/>
              <a:ext cx="1308871" cy="1344633"/>
              <a:chOff x="79407" y="1880129"/>
              <a:chExt cx="1624613" cy="1669002"/>
            </a:xfrm>
          </p:grpSpPr>
          <p:pic>
            <p:nvPicPr>
              <p:cNvPr id="61" name="Picture 60"/>
              <p:cNvPicPr>
                <a:picLocks noChangeAspect="1"/>
              </p:cNvPicPr>
              <p:nvPr/>
            </p:nvPicPr>
            <p:blipFill rotWithShape="1">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l="13786" t="46373" r="68447" b="26626"/>
              <a:stretch/>
            </p:blipFill>
            <p:spPr>
              <a:xfrm>
                <a:off x="79407" y="1880129"/>
                <a:ext cx="1624613" cy="1669002"/>
              </a:xfrm>
              <a:prstGeom prst="rect">
                <a:avLst/>
              </a:prstGeom>
            </p:spPr>
          </p:pic>
          <p:pic>
            <p:nvPicPr>
              <p:cNvPr id="62" name="Picture 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011" y="2167151"/>
                <a:ext cx="997708" cy="1155129"/>
              </a:xfrm>
              <a:prstGeom prst="rect">
                <a:avLst/>
              </a:prstGeom>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54226" y="5315860"/>
              <a:ext cx="1859676" cy="1257141"/>
            </a:xfrm>
            <a:prstGeom prst="rect">
              <a:avLst/>
            </a:prstGeom>
          </p:spPr>
        </p:pic>
        <p:pic>
          <p:nvPicPr>
            <p:cNvPr id="53" name="Picture 2" descr="http://geology.com/cities-map/map-of-arizona-cities.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07542" y="5460093"/>
              <a:ext cx="811507" cy="952472"/>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889868" y="6364675"/>
              <a:ext cx="1378904" cy="338554"/>
            </a:xfrm>
            <a:prstGeom prst="rect">
              <a:avLst/>
            </a:prstGeom>
          </p:spPr>
          <p:txBody>
            <a:bodyPr wrap="none">
              <a:spAutoFit/>
            </a:bodyPr>
            <a:lstStyle/>
            <a:p>
              <a:r>
                <a:rPr lang="en-US" sz="1600" i="1" dirty="0">
                  <a:solidFill>
                    <a:schemeClr val="tx2">
                      <a:lumMod val="75000"/>
                    </a:schemeClr>
                  </a:solidFill>
                </a:rPr>
                <a:t>Neighborhood</a:t>
              </a:r>
              <a:endParaRPr lang="en-US" sz="1600" dirty="0">
                <a:solidFill>
                  <a:schemeClr val="tx2">
                    <a:lumMod val="75000"/>
                  </a:schemeClr>
                </a:solidFill>
              </a:endParaRPr>
            </a:p>
          </p:txBody>
        </p:sp>
        <p:sp>
          <p:nvSpPr>
            <p:cNvPr id="55" name="Rectangle 54"/>
            <p:cNvSpPr/>
            <p:nvPr/>
          </p:nvSpPr>
          <p:spPr>
            <a:xfrm>
              <a:off x="2451110" y="6380755"/>
              <a:ext cx="1007007" cy="338554"/>
            </a:xfrm>
            <a:prstGeom prst="rect">
              <a:avLst/>
            </a:prstGeom>
          </p:spPr>
          <p:txBody>
            <a:bodyPr wrap="none">
              <a:spAutoFit/>
            </a:bodyPr>
            <a:lstStyle/>
            <a:p>
              <a:r>
                <a:rPr lang="en-US" sz="1600" i="1" dirty="0">
                  <a:solidFill>
                    <a:schemeClr val="tx2">
                      <a:lumMod val="75000"/>
                    </a:schemeClr>
                  </a:solidFill>
                </a:rPr>
                <a:t>Municipal</a:t>
              </a:r>
              <a:endParaRPr lang="en-US" sz="1600" dirty="0">
                <a:solidFill>
                  <a:schemeClr val="tx2">
                    <a:lumMod val="75000"/>
                  </a:schemeClr>
                </a:solidFill>
              </a:endParaRPr>
            </a:p>
          </p:txBody>
        </p:sp>
        <p:sp>
          <p:nvSpPr>
            <p:cNvPr id="56" name="Rectangle 55"/>
            <p:cNvSpPr/>
            <p:nvPr/>
          </p:nvSpPr>
          <p:spPr>
            <a:xfrm>
              <a:off x="3734658" y="6373360"/>
              <a:ext cx="767774" cy="338554"/>
            </a:xfrm>
            <a:prstGeom prst="rect">
              <a:avLst/>
            </a:prstGeom>
          </p:spPr>
          <p:txBody>
            <a:bodyPr wrap="none">
              <a:spAutoFit/>
            </a:bodyPr>
            <a:lstStyle/>
            <a:p>
              <a:r>
                <a:rPr lang="en-US" sz="1600" i="1" dirty="0">
                  <a:solidFill>
                    <a:schemeClr val="tx2">
                      <a:lumMod val="75000"/>
                    </a:schemeClr>
                  </a:solidFill>
                </a:rPr>
                <a:t>County</a:t>
              </a:r>
              <a:endParaRPr lang="en-US" sz="1600" dirty="0">
                <a:solidFill>
                  <a:schemeClr val="tx2">
                    <a:lumMod val="75000"/>
                  </a:schemeClr>
                </a:solidFill>
              </a:endParaRPr>
            </a:p>
          </p:txBody>
        </p:sp>
        <p:sp>
          <p:nvSpPr>
            <p:cNvPr id="57" name="Rectangle 56"/>
            <p:cNvSpPr/>
            <p:nvPr/>
          </p:nvSpPr>
          <p:spPr>
            <a:xfrm>
              <a:off x="4843499" y="6380755"/>
              <a:ext cx="907236" cy="338554"/>
            </a:xfrm>
            <a:prstGeom prst="rect">
              <a:avLst/>
            </a:prstGeom>
          </p:spPr>
          <p:txBody>
            <a:bodyPr wrap="none">
              <a:spAutoFit/>
            </a:bodyPr>
            <a:lstStyle/>
            <a:p>
              <a:r>
                <a:rPr lang="en-US" sz="1600" i="1" dirty="0">
                  <a:solidFill>
                    <a:schemeClr val="tx2">
                      <a:lumMod val="75000"/>
                    </a:schemeClr>
                  </a:solidFill>
                </a:rPr>
                <a:t>Regional</a:t>
              </a:r>
              <a:endParaRPr lang="en-US" sz="1600" dirty="0">
                <a:solidFill>
                  <a:schemeClr val="tx2">
                    <a:lumMod val="75000"/>
                  </a:schemeClr>
                </a:solidFill>
              </a:endParaRPr>
            </a:p>
          </p:txBody>
        </p:sp>
        <p:sp>
          <p:nvSpPr>
            <p:cNvPr id="58" name="Rectangle 57"/>
            <p:cNvSpPr/>
            <p:nvPr/>
          </p:nvSpPr>
          <p:spPr>
            <a:xfrm>
              <a:off x="7362750" y="6338937"/>
              <a:ext cx="800347" cy="338554"/>
            </a:xfrm>
            <a:prstGeom prst="rect">
              <a:avLst/>
            </a:prstGeom>
          </p:spPr>
          <p:txBody>
            <a:bodyPr wrap="none">
              <a:spAutoFit/>
            </a:bodyPr>
            <a:lstStyle/>
            <a:p>
              <a:r>
                <a:rPr lang="en-US" sz="1600" i="1" dirty="0">
                  <a:solidFill>
                    <a:schemeClr val="tx2">
                      <a:lumMod val="75000"/>
                    </a:schemeClr>
                  </a:solidFill>
                </a:rPr>
                <a:t>Federal</a:t>
              </a:r>
              <a:endParaRPr lang="en-US" sz="1600" dirty="0">
                <a:solidFill>
                  <a:schemeClr val="tx2">
                    <a:lumMod val="75000"/>
                  </a:schemeClr>
                </a:solidFill>
              </a:endParaRPr>
            </a:p>
          </p:txBody>
        </p:sp>
        <p:sp>
          <p:nvSpPr>
            <p:cNvPr id="59" name="Rectangle 58"/>
            <p:cNvSpPr/>
            <p:nvPr/>
          </p:nvSpPr>
          <p:spPr>
            <a:xfrm>
              <a:off x="6076572" y="6370367"/>
              <a:ext cx="614079" cy="338554"/>
            </a:xfrm>
            <a:prstGeom prst="rect">
              <a:avLst/>
            </a:prstGeom>
          </p:spPr>
          <p:txBody>
            <a:bodyPr wrap="none">
              <a:spAutoFit/>
            </a:bodyPr>
            <a:lstStyle/>
            <a:p>
              <a:r>
                <a:rPr lang="en-US" sz="1600" i="1" dirty="0">
                  <a:solidFill>
                    <a:schemeClr val="tx2">
                      <a:lumMod val="75000"/>
                    </a:schemeClr>
                  </a:solidFill>
                </a:rPr>
                <a:t>State</a:t>
              </a:r>
              <a:endParaRPr lang="en-US" sz="1600" dirty="0">
                <a:solidFill>
                  <a:schemeClr val="tx2">
                    <a:lumMod val="75000"/>
                  </a:schemeClr>
                </a:solidFill>
              </a:endParaRPr>
            </a:p>
          </p:txBody>
        </p:sp>
        <p:pic>
          <p:nvPicPr>
            <p:cNvPr id="60" name="Picture 2" descr="A map showing how Arizona countys are grouped into Councils of Government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87865" y="5485204"/>
              <a:ext cx="751166" cy="948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26115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8163</TotalTime>
  <Words>3048</Words>
  <Application>Microsoft Office PowerPoint</Application>
  <PresentationFormat>On-screen Show (4:3)</PresentationFormat>
  <Paragraphs>652</Paragraphs>
  <Slides>103</Slides>
  <Notes>63</Notes>
  <HiddenSlides>1</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What Creates Our Built Environment? </vt:lpstr>
      <vt:lpstr>BROUGHT TO YOU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Categories</vt:lpstr>
      <vt:lpstr>Plan Categories</vt:lpstr>
      <vt:lpstr>Plan Categories</vt:lpstr>
      <vt:lpstr>Plan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Webinar 2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Creates Our Built Environment?</dc:title>
  <dc:creator>Christiane Quintans</dc:creator>
  <cp:lastModifiedBy>%username%</cp:lastModifiedBy>
  <cp:revision>430</cp:revision>
  <dcterms:created xsi:type="dcterms:W3CDTF">2016-07-20T22:07:30Z</dcterms:created>
  <dcterms:modified xsi:type="dcterms:W3CDTF">2016-09-07T23:51:42Z</dcterms:modified>
</cp:coreProperties>
</file>