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9" r:id="rId2"/>
    <p:sldId id="328" r:id="rId3"/>
    <p:sldId id="325" r:id="rId4"/>
    <p:sldId id="327" r:id="rId5"/>
    <p:sldId id="330" r:id="rId6"/>
    <p:sldId id="326" r:id="rId7"/>
    <p:sldId id="331" r:id="rId8"/>
    <p:sldId id="332" r:id="rId9"/>
    <p:sldId id="334" r:id="rId10"/>
    <p:sldId id="340" r:id="rId11"/>
    <p:sldId id="335" r:id="rId12"/>
    <p:sldId id="333" r:id="rId13"/>
    <p:sldId id="337" r:id="rId14"/>
    <p:sldId id="338" r:id="rId15"/>
    <p:sldId id="339" r:id="rId16"/>
    <p:sldId id="341" r:id="rId17"/>
    <p:sldId id="336" r:id="rId18"/>
    <p:sldId id="329" r:id="rId19"/>
    <p:sldId id="34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883E8C8-6D5D-4E27-B338-A13C6CC00C3F}" type="datetimeFigureOut">
              <a:rPr lang="en-US"/>
              <a:pPr>
                <a:defRPr/>
              </a:pPr>
              <a:t>7/24/2012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ED905CA-B294-4CD9-A50D-F2900597BEA1}" type="slidenum">
              <a:rPr lang="en-US"/>
              <a:pPr>
                <a:defRPr/>
              </a:pPr>
              <a:t>‹#›</a:t>
            </a:fld>
            <a:endParaRPr lang="en-US" dirty="0"/>
          </a:p>
        </p:txBody>
      </p:sp>
    </p:spTree>
    <p:extLst>
      <p:ext uri="{BB962C8B-B14F-4D97-AF65-F5344CB8AC3E}">
        <p14:creationId xmlns:p14="http://schemas.microsoft.com/office/powerpoint/2010/main" val="2000991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3F0EEA2F-69AD-4431-AE87-FDD358951C7A}" type="slidenum">
              <a:rPr lang="en-US"/>
              <a:pPr>
                <a:defRPr/>
              </a:pPr>
              <a:t>‹#›</a:t>
            </a:fld>
            <a:endParaRPr lang="en-US" dirty="0"/>
          </a:p>
        </p:txBody>
      </p:sp>
    </p:spTree>
    <p:extLst>
      <p:ext uri="{BB962C8B-B14F-4D97-AF65-F5344CB8AC3E}">
        <p14:creationId xmlns:p14="http://schemas.microsoft.com/office/powerpoint/2010/main" val="3220851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School kitchens fall under the jurisdiction of the Arizona Food Code, which states that kitchen facilities may only use foods considered an “approved source”. The Arizona Food Code leaves this definition up to the local health authority. The local healthy authority is considered the county health department in this instance. In the past, county health departments considered school garden produce to be an unapproved source for use in kitchen facilities. To accommodate those looking for guidance on food safety in school gardens, the Arizona Department of Health Services has drafted a set of guidelines based on the United States Department of Agriculture’s Good Handling Practices and Good Agricultural Practices (page 6). It is the intention that the local health authority applies these guidelines to establish criteria for approved sources of food pertaining to garden produce for use in school kitchen facilities. These criteria are not mandatory for compliance with federal Child Nutrition Programs, however, it is strongly recommended for those schools choosing to serve produce from the school garden.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0EEA2F-69AD-4431-AE87-FDD358951C7A}" type="slidenum">
              <a:rPr lang="en-US" smtClean="0"/>
              <a:pPr>
                <a:defRPr/>
              </a:pPr>
              <a:t>7</a:t>
            </a:fld>
            <a:endParaRPr lang="en-US" dirty="0"/>
          </a:p>
        </p:txBody>
      </p:sp>
    </p:spTree>
    <p:extLst>
      <p:ext uri="{BB962C8B-B14F-4D97-AF65-F5344CB8AC3E}">
        <p14:creationId xmlns:p14="http://schemas.microsoft.com/office/powerpoint/2010/main" val="384537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School kitchens fall under the jurisdiction of the Arizona Food Code, which states that kitchen facilities may only use foods considered an “approved source”. The Arizona Food Code leaves this definition up to the local health authority. The local healthy authority is considered the county health department in this instance. In the past, county health departments considered school garden produce to be an unapproved source for use in kitchen facilities. To accommodate those looking for guidance on food safety in school gardens, the Arizona Department of Health Services has drafted a set of guidelines based on the United States Department of Agriculture’s Good Handling Practices and Good Agricultural Practices (page 6). It is the intention that the local health authority applies these guidelines to establish criteria for approved sources of food pertaining to garden produce for use in school kitchen facilities. These criteria are not mandatory for compliance with federal Child Nutrition Programs, however, it is strongly recommended for those schools choosing to serve produce from the school garden.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0EEA2F-69AD-4431-AE87-FDD358951C7A}" type="slidenum">
              <a:rPr lang="en-US" smtClean="0"/>
              <a:pPr>
                <a:defRPr/>
              </a:pPr>
              <a:t>8</a:t>
            </a:fld>
            <a:endParaRPr lang="en-US" dirty="0"/>
          </a:p>
        </p:txBody>
      </p:sp>
    </p:spTree>
    <p:extLst>
      <p:ext uri="{BB962C8B-B14F-4D97-AF65-F5344CB8AC3E}">
        <p14:creationId xmlns:p14="http://schemas.microsoft.com/office/powerpoint/2010/main" val="384537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School kitchens fall under the jurisdiction of the Arizona Food Code, which states that kitchen facilities may only use foods considered an “approved source”. The Arizona Food Code leaves this definition up to the local health authority. The local healthy authority is considered the county health department in this instance. In the past, county health departments considered school garden produce to be an unapproved source for use in kitchen facilities. To accommodate those looking for guidance on food safety in school gardens, the Arizona Department of Health Services has drafted a set of guidelines based on the United States Department of Agriculture’s Good Handling Practices and Good Agricultural Practices (page 6). It is the intention that the local health authority applies these guidelines to establish criteria for approved sources of food pertaining to garden produce for use in school kitchen facilities. These criteria are not mandatory for compliance with federal Child Nutrition Programs, however, it is strongly recommended for those schools choosing to serve produce from the school garden. </a:t>
            </a:r>
          </a:p>
          <a:p>
            <a:endParaRPr lang="en-US" dirty="0" smtClean="0"/>
          </a:p>
          <a:p>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School kitchens fall under the jurisdiction of the Arizona Food Code, which states that kitchen facilities may only use foods considered an “approved source”. The Arizona Food Code leaves this definition up to the local health authority. The local healthy authority is considered the county health department in this instance. In the past, county health departments considered school garden produce to be an unapproved source for use in kitchen facilities. To accommodate those looking for guidance on food safety in school gardens, the Arizona Department of Health Services has drafted a set of guidelines based on the United States Department of Agriculture’s Good Handling Practices and Good Agricultural Practices (page 6). It is the intention that the local health authority applies these guidelines to establish criteria for approved sources of food pertaining to garden produce for use in school kitchen facilities. These criteria are not mandatory for compliance with federal Child Nutrition Programs, however, it is strongly recommended for those schools choosing to serve produce from the school garden.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0EEA2F-69AD-4431-AE87-FDD358951C7A}" type="slidenum">
              <a:rPr lang="en-US" smtClean="0"/>
              <a:pPr>
                <a:defRPr/>
              </a:pPr>
              <a:t>9</a:t>
            </a:fld>
            <a:endParaRPr lang="en-US" dirty="0"/>
          </a:p>
        </p:txBody>
      </p:sp>
    </p:spTree>
    <p:extLst>
      <p:ext uri="{BB962C8B-B14F-4D97-AF65-F5344CB8AC3E}">
        <p14:creationId xmlns:p14="http://schemas.microsoft.com/office/powerpoint/2010/main" val="384537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School kitchens fall under the jurisdiction of the Arizona Food Code, which states that kitchen facilities may only use foods considered an “approved source”. The Arizona Food Code leaves this definition up to the local health authority. The local healthy authority is considered the county health department in this instance. In the past, county health departments considered school garden produce to be an unapproved source for use in kitchen facilities. To accommodate those looking for guidance on food safety in school gardens, the Arizona Department of Health Services has drafted a set of guidelines based on the United States Department of Agriculture’s Good Handling Practices and Good Agricultural Practices (page 6). It is the intention that the local health authority applies these guidelines to establish criteria for approved sources of food pertaining to garden produce for use in school kitchen facilities. These criteria are not mandatory for compliance with federal Child Nutrition Programs, however, it is strongly recommended for those schools choosing to serve produce from the school garden.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0EEA2F-69AD-4431-AE87-FDD358951C7A}" type="slidenum">
              <a:rPr lang="en-US" smtClean="0"/>
              <a:pPr>
                <a:defRPr/>
              </a:pPr>
              <a:t>12</a:t>
            </a:fld>
            <a:endParaRPr lang="en-US" dirty="0"/>
          </a:p>
        </p:txBody>
      </p:sp>
    </p:spTree>
    <p:extLst>
      <p:ext uri="{BB962C8B-B14F-4D97-AF65-F5344CB8AC3E}">
        <p14:creationId xmlns:p14="http://schemas.microsoft.com/office/powerpoint/2010/main" val="384537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some laminated posters here for you</a:t>
            </a:r>
            <a:r>
              <a:rPr lang="en-US" baseline="0" dirty="0" smtClean="0"/>
              <a:t> to take and place in locations where SNAP recipients will see them.  Can use their SNAP benefits to start their own gardens. </a:t>
            </a:r>
            <a:endParaRPr lang="en-US" dirty="0"/>
          </a:p>
        </p:txBody>
      </p:sp>
      <p:sp>
        <p:nvSpPr>
          <p:cNvPr id="4" name="Slide Number Placeholder 3"/>
          <p:cNvSpPr>
            <a:spLocks noGrp="1"/>
          </p:cNvSpPr>
          <p:nvPr>
            <p:ph type="sldNum" sz="quarter" idx="10"/>
          </p:nvPr>
        </p:nvSpPr>
        <p:spPr/>
        <p:txBody>
          <a:bodyPr/>
          <a:lstStyle/>
          <a:p>
            <a:pPr>
              <a:defRPr/>
            </a:pPr>
            <a:fld id="{3F0EEA2F-69AD-4431-AE87-FDD358951C7A}" type="slidenum">
              <a:rPr lang="en-US" smtClean="0"/>
              <a:pPr>
                <a:defRPr/>
              </a:pPr>
              <a:t>18</a:t>
            </a:fld>
            <a:endParaRPr lang="en-US" dirty="0"/>
          </a:p>
        </p:txBody>
      </p:sp>
    </p:spTree>
    <p:extLst>
      <p:ext uri="{BB962C8B-B14F-4D97-AF65-F5344CB8AC3E}">
        <p14:creationId xmlns:p14="http://schemas.microsoft.com/office/powerpoint/2010/main" val="174543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052FBE-CE5A-4111-918E-575283C234A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90253-4202-4857-B66A-C8437D7B392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113A3-B34B-410A-8F77-697A6ABD4FD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95210E-0B4E-4E7D-A8E2-61196BBBFF8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BF87D9-14EE-4C26-8C03-CCA138C07D1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7A1B8D-5922-426E-9370-78A05A2B0512}"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DDDF4F-2EAD-4841-8A6F-2F69E687E5CB}"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39AA78-7868-43AC-8733-2C65781C735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D0E3C6-0EB7-40C4-A5C5-84767331747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45F8B0-4E73-4579-8D8B-0B7A743DE99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4BC57-1B8F-4617-8336-3FAFD27D769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19AB31C9-A629-4116-9207-693D5AA4DAC3}" type="slidenum">
              <a:rPr lang="en-US"/>
              <a:pPr>
                <a:defRPr/>
              </a:pPr>
              <a:t>‹#›</a:t>
            </a:fld>
            <a:endParaRPr lang="en-US" dirty="0"/>
          </a:p>
        </p:txBody>
      </p:sp>
      <p:sp>
        <p:nvSpPr>
          <p:cNvPr id="8" name="Line 8"/>
          <p:cNvSpPr>
            <a:spLocks noChangeShapeType="1"/>
          </p:cNvSpPr>
          <p:nvPr userDrawn="1"/>
        </p:nvSpPr>
        <p:spPr bwMode="auto">
          <a:xfrm>
            <a:off x="0" y="457200"/>
            <a:ext cx="9144000" cy="0"/>
          </a:xfrm>
          <a:prstGeom prst="line">
            <a:avLst/>
          </a:prstGeom>
          <a:noFill/>
          <a:ln w="34925">
            <a:solidFill>
              <a:srgbClr val="996633"/>
            </a:solidFill>
            <a:round/>
            <a:headEnd/>
            <a:tailEnd/>
          </a:ln>
          <a:effectLst/>
        </p:spPr>
        <p:txBody>
          <a:bodyPr/>
          <a:lstStyle/>
          <a:p>
            <a:pPr>
              <a:defRPr/>
            </a:pPr>
            <a:endParaRPr lang="en-US">
              <a:latin typeface="Arial" charset="0"/>
              <a:cs typeface="Arial" charset="0"/>
            </a:endParaRPr>
          </a:p>
        </p:txBody>
      </p:sp>
      <p:sp>
        <p:nvSpPr>
          <p:cNvPr id="9" name="Text Box 9"/>
          <p:cNvSpPr txBox="1">
            <a:spLocks noChangeArrowheads="1"/>
          </p:cNvSpPr>
          <p:nvPr userDrawn="1"/>
        </p:nvSpPr>
        <p:spPr bwMode="auto">
          <a:xfrm>
            <a:off x="0" y="0"/>
            <a:ext cx="9144000" cy="376238"/>
          </a:xfrm>
          <a:prstGeom prst="rect">
            <a:avLst/>
          </a:prstGeom>
          <a:solidFill>
            <a:srgbClr val="000099"/>
          </a:solidFill>
          <a:ln w="9525">
            <a:solidFill>
              <a:srgbClr val="000099"/>
            </a:solidFill>
            <a:miter lim="800000"/>
            <a:headEnd/>
            <a:tailEnd/>
          </a:ln>
          <a:effectLst/>
        </p:spPr>
        <p:txBody>
          <a:bodyPr>
            <a:spAutoFit/>
          </a:bodyPr>
          <a:lstStyle/>
          <a:p>
            <a:pPr>
              <a:spcBef>
                <a:spcPct val="50000"/>
              </a:spcBef>
              <a:defRPr/>
            </a:pPr>
            <a:endParaRPr lang="en-US">
              <a:latin typeface="Arial" charset="0"/>
              <a:cs typeface="Arial" charset="0"/>
            </a:endParaRPr>
          </a:p>
        </p:txBody>
      </p:sp>
      <p:sp>
        <p:nvSpPr>
          <p:cNvPr id="10" name="Text Box 10"/>
          <p:cNvSpPr txBox="1">
            <a:spLocks noChangeArrowheads="1"/>
          </p:cNvSpPr>
          <p:nvPr userDrawn="1"/>
        </p:nvSpPr>
        <p:spPr bwMode="auto">
          <a:xfrm>
            <a:off x="457200" y="5943600"/>
            <a:ext cx="4648200" cy="366713"/>
          </a:xfrm>
          <a:prstGeom prst="rect">
            <a:avLst/>
          </a:prstGeom>
          <a:noFill/>
          <a:ln w="9525">
            <a:noFill/>
            <a:miter lim="800000"/>
            <a:headEnd/>
            <a:tailEnd/>
          </a:ln>
          <a:effectLst/>
        </p:spPr>
        <p:txBody>
          <a:bodyPr>
            <a:spAutoFit/>
          </a:bodyPr>
          <a:lstStyle/>
          <a:p>
            <a:pPr algn="r">
              <a:spcBef>
                <a:spcPct val="50000"/>
              </a:spcBef>
              <a:defRPr/>
            </a:pPr>
            <a:r>
              <a:rPr lang="en-US" b="1">
                <a:latin typeface="Arial" charset="0"/>
                <a:cs typeface="Arial" charset="0"/>
              </a:rPr>
              <a:t>Bureau of Nutrition and Physical Activity</a:t>
            </a:r>
          </a:p>
        </p:txBody>
      </p:sp>
      <p:pic>
        <p:nvPicPr>
          <p:cNvPr id="1034" name="Picture 11" descr="powerpointgraphics"/>
          <p:cNvPicPr>
            <a:picLocks noChangeAspect="1" noChangeArrowheads="1"/>
          </p:cNvPicPr>
          <p:nvPr userDrawn="1"/>
        </p:nvPicPr>
        <p:blipFill>
          <a:blip r:embed="rId13" cstate="print"/>
          <a:srcRect/>
          <a:stretch>
            <a:fillRect/>
          </a:stretch>
        </p:blipFill>
        <p:spPr bwMode="auto">
          <a:xfrm>
            <a:off x="5181600" y="6019800"/>
            <a:ext cx="3962400" cy="657225"/>
          </a:xfrm>
          <a:prstGeom prst="rect">
            <a:avLst/>
          </a:prstGeom>
          <a:noFill/>
          <a:ln w="9525">
            <a:noFill/>
            <a:miter lim="800000"/>
            <a:headEnd/>
            <a:tailEnd/>
          </a:ln>
        </p:spPr>
      </p:pic>
      <p:sp>
        <p:nvSpPr>
          <p:cNvPr id="12" name="Line 12"/>
          <p:cNvSpPr>
            <a:spLocks noChangeShapeType="1"/>
          </p:cNvSpPr>
          <p:nvPr userDrawn="1"/>
        </p:nvSpPr>
        <p:spPr bwMode="auto">
          <a:xfrm>
            <a:off x="0" y="6324600"/>
            <a:ext cx="4953000" cy="0"/>
          </a:xfrm>
          <a:prstGeom prst="line">
            <a:avLst/>
          </a:prstGeom>
          <a:noFill/>
          <a:ln w="34925">
            <a:solidFill>
              <a:srgbClr val="996633"/>
            </a:solidFill>
            <a:round/>
            <a:headEnd/>
            <a:tailEnd/>
          </a:ln>
          <a:effectLst/>
        </p:spPr>
        <p:txBody>
          <a:bodyPr/>
          <a:lstStyle/>
          <a:p>
            <a:pPr>
              <a:defRPr/>
            </a:pPr>
            <a:endParaRPr lang="en-US">
              <a:latin typeface="Arial" charset="0"/>
              <a:cs typeface="Arial" charset="0"/>
            </a:endParaRPr>
          </a:p>
        </p:txBody>
      </p:sp>
      <p:sp>
        <p:nvSpPr>
          <p:cNvPr id="13" name="Text Box 13"/>
          <p:cNvSpPr txBox="1">
            <a:spLocks noChangeArrowheads="1"/>
          </p:cNvSpPr>
          <p:nvPr userDrawn="1"/>
        </p:nvSpPr>
        <p:spPr bwMode="auto">
          <a:xfrm>
            <a:off x="1524000" y="6400800"/>
            <a:ext cx="3048000" cy="276999"/>
          </a:xfrm>
          <a:prstGeom prst="rect">
            <a:avLst/>
          </a:prstGeom>
          <a:noFill/>
          <a:ln w="9525">
            <a:noFill/>
            <a:miter lim="800000"/>
            <a:headEnd/>
            <a:tailEnd/>
          </a:ln>
          <a:effectLst/>
        </p:spPr>
        <p:txBody>
          <a:bodyPr wrap="square">
            <a:spAutoFit/>
          </a:bodyPr>
          <a:lstStyle/>
          <a:p>
            <a:pPr algn="r">
              <a:spcBef>
                <a:spcPct val="50000"/>
              </a:spcBef>
              <a:defRPr/>
            </a:pPr>
            <a:r>
              <a:rPr lang="en-US" sz="1200" b="1" kern="1200" dirty="0" smtClean="0">
                <a:solidFill>
                  <a:schemeClr val="tx1"/>
                </a:solidFill>
                <a:latin typeface="Arial" pitchFamily="34" charset="0"/>
                <a:ea typeface="+mn-ea"/>
                <a:cs typeface="Arial" pitchFamily="34" charset="0"/>
              </a:rPr>
              <a:t>Health and Wellness for all Arizonans</a:t>
            </a:r>
            <a:endParaRPr lang="en-US" sz="1200" b="1" dirty="0">
              <a:latin typeface="Arial" charset="0"/>
              <a:cs typeface="Arial" charset="0"/>
            </a:endParaRPr>
          </a:p>
        </p:txBody>
      </p:sp>
      <p:pic>
        <p:nvPicPr>
          <p:cNvPr id="1037" name="Picture 14" descr="ADHS"/>
          <p:cNvPicPr>
            <a:picLocks noChangeAspect="1" noChangeArrowheads="1"/>
          </p:cNvPicPr>
          <p:nvPr userDrawn="1"/>
        </p:nvPicPr>
        <p:blipFill>
          <a:blip r:embed="rId14" cstate="print"/>
          <a:srcRect/>
          <a:stretch>
            <a:fillRect/>
          </a:stretch>
        </p:blipFill>
        <p:spPr bwMode="auto">
          <a:xfrm>
            <a:off x="4572000" y="6400800"/>
            <a:ext cx="381000" cy="268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allison.giles@azdh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648200"/>
            <a:ext cx="6400800" cy="1219200"/>
          </a:xfrm>
        </p:spPr>
        <p:txBody>
          <a:bodyPr/>
          <a:lstStyle/>
          <a:p>
            <a:r>
              <a:rPr lang="en-US" sz="2000" dirty="0" smtClean="0"/>
              <a:t>Allison Parisi-Giles</a:t>
            </a:r>
          </a:p>
          <a:p>
            <a:r>
              <a:rPr lang="en-US" sz="2000" dirty="0" smtClean="0"/>
              <a:t>Farmers’ Market Nutrition Program</a:t>
            </a:r>
            <a:endParaRPr lang="en-US" sz="2000" dirty="0"/>
          </a:p>
        </p:txBody>
      </p:sp>
      <p:sp>
        <p:nvSpPr>
          <p:cNvPr id="6" name="Title 5"/>
          <p:cNvSpPr>
            <a:spLocks noGrp="1"/>
          </p:cNvSpPr>
          <p:nvPr>
            <p:ph type="ctrTitle"/>
          </p:nvPr>
        </p:nvSpPr>
        <p:spPr>
          <a:xfrm>
            <a:off x="685800" y="685800"/>
            <a:ext cx="7772400" cy="1470025"/>
          </a:xfrm>
        </p:spPr>
        <p:txBody>
          <a:bodyPr/>
          <a:lstStyle/>
          <a:p>
            <a:r>
              <a:rPr lang="en-US" sz="2800" dirty="0" smtClean="0">
                <a:latin typeface="Corbel" pitchFamily="34" charset="0"/>
              </a:rPr>
              <a:t/>
            </a:r>
            <a:br>
              <a:rPr lang="en-US" sz="2800" dirty="0" smtClean="0">
                <a:latin typeface="Corbel" pitchFamily="34" charset="0"/>
              </a:rPr>
            </a:br>
            <a:r>
              <a:rPr lang="en-US" dirty="0"/>
              <a:t>Grow </a:t>
            </a:r>
            <a:r>
              <a:rPr lang="en-US" dirty="0"/>
              <a:t>to Learn </a:t>
            </a:r>
            <a:r>
              <a:rPr lang="en-US" dirty="0"/>
              <a:t>Arizona –</a:t>
            </a:r>
            <a:br>
              <a:rPr lang="en-US" dirty="0"/>
            </a:br>
            <a:r>
              <a:rPr lang="en-US" sz="2800" dirty="0" smtClean="0"/>
              <a:t>opportunity for nutrition experiences in gardens and farmers’ markets</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514600"/>
            <a:ext cx="2143125" cy="214312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Garden Guidelines</a:t>
            </a:r>
            <a:endParaRPr lang="en-US" dirty="0"/>
          </a:p>
        </p:txBody>
      </p:sp>
      <p:sp>
        <p:nvSpPr>
          <p:cNvPr id="3" name="Content Placeholder 2"/>
          <p:cNvSpPr>
            <a:spLocks noGrp="1"/>
          </p:cNvSpPr>
          <p:nvPr>
            <p:ph idx="1"/>
          </p:nvPr>
        </p:nvSpPr>
        <p:spPr/>
        <p:txBody>
          <a:bodyPr/>
          <a:lstStyle/>
          <a:p>
            <a:pPr marL="342900" lvl="1" indent="-342900">
              <a:buFontTx/>
              <a:buChar char="•"/>
            </a:pPr>
            <a:r>
              <a:rPr lang="en-US" sz="3200" dirty="0"/>
              <a:t>Based on Good Agricultural and Good Handling Practices. </a:t>
            </a:r>
            <a:endParaRPr lang="en-US" sz="3200" dirty="0" smtClean="0"/>
          </a:p>
          <a:p>
            <a:pPr marL="342900" lvl="1" indent="-342900">
              <a:buFontTx/>
              <a:buChar char="•"/>
            </a:pPr>
            <a:endParaRPr lang="en-US" sz="3200" dirty="0"/>
          </a:p>
          <a:p>
            <a:pPr marL="342900" lvl="1" indent="-342900">
              <a:buFontTx/>
              <a:buChar char="•"/>
            </a:pPr>
            <a:r>
              <a:rPr lang="en-US" sz="3200" dirty="0" smtClean="0"/>
              <a:t>Created by Arizona Department of Education in accordance with the Arizona Department of Health Services. </a:t>
            </a:r>
            <a:endParaRPr lang="en-US" sz="3200" dirty="0"/>
          </a:p>
          <a:p>
            <a:endParaRPr lang="en-US" dirty="0"/>
          </a:p>
        </p:txBody>
      </p:sp>
    </p:spTree>
    <p:extLst>
      <p:ext uri="{BB962C8B-B14F-4D97-AF65-F5344CB8AC3E}">
        <p14:creationId xmlns:p14="http://schemas.microsoft.com/office/powerpoint/2010/main" val="2736140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the information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13" t="15687" r="12270" b="5084"/>
          <a:stretch/>
        </p:blipFill>
        <p:spPr bwMode="auto">
          <a:xfrm>
            <a:off x="762000" y="457200"/>
            <a:ext cx="7414960" cy="614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764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Cafeterias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r>
              <a:rPr lang="en-US" dirty="0" smtClean="0"/>
              <a:t>Each school is responsible for asking their  respective County Health Department their garden produce may be considered an “approved source”…used regularly for cooking, salad bars, etc.   </a:t>
            </a:r>
          </a:p>
          <a:p>
            <a:pPr marL="400050" lvl="1" indent="0">
              <a:buNone/>
            </a:pPr>
            <a:endParaRPr lang="en-US" dirty="0"/>
          </a:p>
          <a:p>
            <a:pPr marL="400050" lvl="1" indent="0">
              <a:buNone/>
            </a:pPr>
            <a:endParaRPr lang="en-US" dirty="0" smtClean="0"/>
          </a:p>
          <a:p>
            <a:pPr marL="400050" lvl="1"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p:txBody>
      </p:sp>
      <p:sp>
        <p:nvSpPr>
          <p:cNvPr id="5" name="Cloud 4"/>
          <p:cNvSpPr/>
          <p:nvPr/>
        </p:nvSpPr>
        <p:spPr>
          <a:xfrm>
            <a:off x="304800" y="1143000"/>
            <a:ext cx="800100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2" indent="0">
              <a:buNone/>
            </a:pPr>
            <a:r>
              <a:rPr lang="en-US" sz="2400" dirty="0">
                <a:solidFill>
                  <a:schemeClr val="accent1">
                    <a:lumMod val="10000"/>
                  </a:schemeClr>
                </a:solidFill>
              </a:rPr>
              <a:t>A solid Food Safety Plan in place will help the </a:t>
            </a:r>
            <a:r>
              <a:rPr lang="en-US" sz="2400" dirty="0" smtClean="0">
                <a:solidFill>
                  <a:schemeClr val="accent1">
                    <a:lumMod val="10000"/>
                  </a:schemeClr>
                </a:solidFill>
              </a:rPr>
              <a:t>cause</a:t>
            </a:r>
            <a:r>
              <a:rPr lang="en-US" sz="2400" dirty="0">
                <a:solidFill>
                  <a:schemeClr val="accent1">
                    <a:lumMod val="10000"/>
                  </a:schemeClr>
                </a:solidFill>
              </a:rPr>
              <a:t>!</a:t>
            </a:r>
          </a:p>
        </p:txBody>
      </p:sp>
    </p:spTree>
    <p:extLst>
      <p:ext uri="{BB962C8B-B14F-4D97-AF65-F5344CB8AC3E}">
        <p14:creationId xmlns:p14="http://schemas.microsoft.com/office/powerpoint/2010/main" val="1455115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What about nutrition education activities????</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Arizona Directors of Environmental Health Services Association met on July 25. </a:t>
            </a:r>
          </a:p>
          <a:p>
            <a:r>
              <a:rPr lang="en-US" dirty="0" smtClean="0"/>
              <a:t>They agreed that fruits and vegetables served in an educational setting fall under an exemption in the Food Safety Rules</a:t>
            </a:r>
          </a:p>
          <a:p>
            <a:pPr marL="0" indent="0">
              <a:buNone/>
            </a:pPr>
            <a:endParaRPr lang="en-US" dirty="0"/>
          </a:p>
        </p:txBody>
      </p:sp>
    </p:spTree>
    <p:extLst>
      <p:ext uri="{BB962C8B-B14F-4D97-AF65-F5344CB8AC3E}">
        <p14:creationId xmlns:p14="http://schemas.microsoft.com/office/powerpoint/2010/main" val="2443825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a:t>
            </a:r>
            <a:endParaRPr lang="en-US" dirty="0"/>
          </a:p>
        </p:txBody>
      </p:sp>
      <p:sp>
        <p:nvSpPr>
          <p:cNvPr id="3" name="Content Placeholder 2"/>
          <p:cNvSpPr>
            <a:spLocks noGrp="1"/>
          </p:cNvSpPr>
          <p:nvPr>
            <p:ph idx="1"/>
          </p:nvPr>
        </p:nvSpPr>
        <p:spPr/>
        <p:txBody>
          <a:bodyPr/>
          <a:lstStyle/>
          <a:p>
            <a:pPr marL="0" indent="0">
              <a:buNone/>
            </a:pPr>
            <a:r>
              <a:rPr lang="en-US" sz="2400" dirty="0"/>
              <a:t>R9-8-102. Applicability</a:t>
            </a:r>
          </a:p>
          <a:p>
            <a:pPr marL="0" indent="0">
              <a:buNone/>
            </a:pPr>
            <a:r>
              <a:rPr lang="en-US" sz="2400" dirty="0" smtClean="0"/>
              <a:t>B</a:t>
            </a:r>
            <a:r>
              <a:rPr lang="en-US" sz="2400" dirty="0"/>
              <a:t>. This Article does not apply to the following, which are not subject to routine inspection or other regulatory activities by </a:t>
            </a:r>
            <a:r>
              <a:rPr lang="en-US" sz="2400" dirty="0" smtClean="0"/>
              <a:t>a   REGULATORY AUTHORITY:</a:t>
            </a:r>
          </a:p>
          <a:p>
            <a:pPr marL="0" indent="0">
              <a:buNone/>
            </a:pPr>
            <a:r>
              <a:rPr lang="en-US" sz="2400" dirty="0" smtClean="0"/>
              <a:t>9. Food </a:t>
            </a:r>
            <a:r>
              <a:rPr lang="en-US" sz="2400" dirty="0"/>
              <a:t>or drink that is:</a:t>
            </a:r>
          </a:p>
          <a:p>
            <a:pPr marL="0" indent="0">
              <a:buNone/>
            </a:pPr>
            <a:r>
              <a:rPr lang="en-US" sz="2400" dirty="0" smtClean="0"/>
              <a:t>e</a:t>
            </a:r>
            <a:r>
              <a:rPr lang="en-US" sz="2400" dirty="0"/>
              <a:t>. Offered at a child care facility and limited to commercially prepackaged food that is not potentially </a:t>
            </a:r>
            <a:r>
              <a:rPr lang="en-US" sz="2400" dirty="0" smtClean="0"/>
              <a:t>hazardous and </a:t>
            </a:r>
            <a:r>
              <a:rPr lang="en-US" sz="2400" dirty="0"/>
              <a:t>whole fruits and vegetables that are washed and cut onsite for immediate </a:t>
            </a:r>
            <a:r>
              <a:rPr lang="en-US" sz="2400" dirty="0" smtClean="0"/>
              <a:t>consumption.</a:t>
            </a:r>
            <a:endParaRPr lang="en-US" sz="2400" dirty="0"/>
          </a:p>
          <a:p>
            <a:endParaRPr lang="en-US" dirty="0"/>
          </a:p>
        </p:txBody>
      </p:sp>
    </p:spTree>
    <p:extLst>
      <p:ext uri="{BB962C8B-B14F-4D97-AF65-F5344CB8AC3E}">
        <p14:creationId xmlns:p14="http://schemas.microsoft.com/office/powerpoint/2010/main" val="874691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a:t>
            </a:r>
            <a:endParaRPr lang="en-US" dirty="0"/>
          </a:p>
        </p:txBody>
      </p:sp>
      <p:sp>
        <p:nvSpPr>
          <p:cNvPr id="3" name="Content Placeholder 2"/>
          <p:cNvSpPr>
            <a:spLocks noGrp="1"/>
          </p:cNvSpPr>
          <p:nvPr>
            <p:ph idx="1"/>
          </p:nvPr>
        </p:nvSpPr>
        <p:spPr/>
        <p:txBody>
          <a:bodyPr/>
          <a:lstStyle/>
          <a:p>
            <a:pPr marL="0" indent="0">
              <a:buNone/>
            </a:pPr>
            <a:r>
              <a:rPr lang="en-US" dirty="0" smtClean="0"/>
              <a:t> - would apply to schools and educational settings</a:t>
            </a:r>
          </a:p>
          <a:p>
            <a:pPr marL="0" indent="0">
              <a:buNone/>
            </a:pPr>
            <a:r>
              <a:rPr lang="en-US" dirty="0"/>
              <a:t> </a:t>
            </a:r>
            <a:r>
              <a:rPr lang="en-US" dirty="0" smtClean="0"/>
              <a:t>- would only apply if the whole fruit and vegetables used for immediate consumption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886200"/>
            <a:ext cx="1523810" cy="1904762"/>
          </a:xfrm>
          <a:prstGeom prst="rect">
            <a:avLst/>
          </a:prstGeom>
        </p:spPr>
      </p:pic>
    </p:spTree>
    <p:extLst>
      <p:ext uri="{BB962C8B-B14F-4D97-AF65-F5344CB8AC3E}">
        <p14:creationId xmlns:p14="http://schemas.microsoft.com/office/powerpoint/2010/main" val="1234105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dirty="0" smtClean="0"/>
              <a:t>Good Gardening!</a:t>
            </a:r>
            <a:endParaRPr lang="en-US" dirty="0"/>
          </a:p>
        </p:txBody>
      </p:sp>
      <p:sp>
        <p:nvSpPr>
          <p:cNvPr id="3" name="Content Placeholder 2"/>
          <p:cNvSpPr>
            <a:spLocks noGrp="1"/>
          </p:cNvSpPr>
          <p:nvPr>
            <p:ph idx="1"/>
          </p:nvPr>
        </p:nvSpPr>
        <p:spPr/>
        <p:txBody>
          <a:bodyPr/>
          <a:lstStyle/>
          <a:p>
            <a:r>
              <a:rPr lang="en-US" dirty="0" smtClean="0"/>
              <a:t>Whether working with children or adults in a garden setting, safety is always foremost.</a:t>
            </a:r>
          </a:p>
          <a:p>
            <a:r>
              <a:rPr lang="en-US" dirty="0" smtClean="0"/>
              <a:t>School Garden Guidelines are good practice for every garden, whether produce will be served in cafeteria, food experience, or taken home to eat. </a:t>
            </a:r>
            <a:endParaRPr lang="en-US" dirty="0"/>
          </a:p>
        </p:txBody>
      </p:sp>
    </p:spTree>
    <p:extLst>
      <p:ext uri="{BB962C8B-B14F-4D97-AF65-F5344CB8AC3E}">
        <p14:creationId xmlns:p14="http://schemas.microsoft.com/office/powerpoint/2010/main" val="2810289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144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Information available for you today</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List of Environmental Health Directors and contact information</a:t>
            </a:r>
            <a:endParaRPr lang="en-US" dirty="0"/>
          </a:p>
          <a:p>
            <a:r>
              <a:rPr lang="en-US" dirty="0" smtClean="0"/>
              <a:t>School Garden Guidelines</a:t>
            </a:r>
          </a:p>
          <a:p>
            <a:r>
              <a:rPr lang="en-US" dirty="0" smtClean="0"/>
              <a:t>School Garden Toolkit</a:t>
            </a:r>
          </a:p>
          <a:p>
            <a:pPr marL="0" indent="0" algn="ctr">
              <a:buNone/>
            </a:pPr>
            <a:r>
              <a:rPr lang="en-US" dirty="0" smtClean="0">
                <a:solidFill>
                  <a:srgbClr val="0070C0"/>
                </a:solidFill>
              </a:rPr>
              <a:t>www.azed.health-nutrition/school-gardens/</a:t>
            </a:r>
            <a:endParaRPr lang="en-US" dirty="0">
              <a:solidFill>
                <a:srgbClr val="0070C0"/>
              </a:solidFill>
            </a:endParaRPr>
          </a:p>
        </p:txBody>
      </p:sp>
    </p:spTree>
    <p:extLst>
      <p:ext uri="{BB962C8B-B14F-4D97-AF65-F5344CB8AC3E}">
        <p14:creationId xmlns:p14="http://schemas.microsoft.com/office/powerpoint/2010/main" val="695507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the experience home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447800"/>
            <a:ext cx="2700528" cy="4168017"/>
          </a:xfrm>
        </p:spPr>
      </p:pic>
    </p:spTree>
    <p:extLst>
      <p:ext uri="{BB962C8B-B14F-4D97-AF65-F5344CB8AC3E}">
        <p14:creationId xmlns:p14="http://schemas.microsoft.com/office/powerpoint/2010/main" val="3910677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505200"/>
          </a:xfrm>
        </p:spPr>
        <p:txBody>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Contact me for nutrition education opportunities around gardens and farmers’ markets!</a:t>
            </a:r>
            <a:br>
              <a:rPr lang="en-US" sz="3200" dirty="0" smtClean="0"/>
            </a:br>
            <a:r>
              <a:rPr lang="en-US" sz="3200" dirty="0" smtClean="0"/>
              <a:t/>
            </a:r>
            <a:br>
              <a:rPr lang="en-US" sz="3200" dirty="0" smtClean="0"/>
            </a:br>
            <a:r>
              <a:rPr lang="en-US" sz="3200" dirty="0" smtClean="0"/>
              <a:t>Allison Parisi-Giles</a:t>
            </a:r>
            <a:br>
              <a:rPr lang="en-US" sz="3200" dirty="0" smtClean="0"/>
            </a:br>
            <a:r>
              <a:rPr lang="en-US" sz="3200" dirty="0" smtClean="0"/>
              <a:t>Farmers’ Market Nutrition Program</a:t>
            </a:r>
            <a:br>
              <a:rPr lang="en-US" sz="3200" dirty="0" smtClean="0"/>
            </a:br>
            <a:r>
              <a:rPr lang="en-US" sz="3200" dirty="0" smtClean="0"/>
              <a:t>602-542-0389</a:t>
            </a:r>
            <a:br>
              <a:rPr lang="en-US" sz="3200" dirty="0" smtClean="0"/>
            </a:br>
            <a:r>
              <a:rPr lang="en-US" sz="3200" dirty="0" smtClean="0">
                <a:hlinkClick r:id="rId2"/>
              </a:rPr>
              <a:t>allison.giles@azdhs.gov</a:t>
            </a:r>
            <a:r>
              <a:rPr lang="en-US" sz="3200" dirty="0" smtClean="0"/>
              <a:t> </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191000"/>
            <a:ext cx="2505075" cy="876300"/>
          </a:xfrm>
          <a:prstGeom prst="rect">
            <a:avLst/>
          </a:prstGeom>
        </p:spPr>
      </p:pic>
    </p:spTree>
    <p:extLst>
      <p:ext uri="{BB962C8B-B14F-4D97-AF65-F5344CB8AC3E}">
        <p14:creationId xmlns:p14="http://schemas.microsoft.com/office/powerpoint/2010/main" val="3107565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666" b="3290"/>
          <a:stretch/>
        </p:blipFill>
        <p:spPr>
          <a:xfrm>
            <a:off x="2362200" y="990600"/>
            <a:ext cx="4436479" cy="4525963"/>
          </a:xfrm>
          <a:prstGeom prst="rect">
            <a:avLst/>
          </a:prstGeom>
        </p:spPr>
      </p:pic>
    </p:spTree>
    <p:extLst>
      <p:ext uri="{BB962C8B-B14F-4D97-AF65-F5344CB8AC3E}">
        <p14:creationId xmlns:p14="http://schemas.microsoft.com/office/powerpoint/2010/main" val="1955323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249362"/>
          </a:xfrm>
        </p:spPr>
        <p:txBody>
          <a:bodyPr/>
          <a:lstStyle/>
          <a:p>
            <a:r>
              <a:rPr lang="en-US" dirty="0" smtClean="0"/>
              <a:t/>
            </a:r>
            <a:br>
              <a:rPr lang="en-US" dirty="0" smtClean="0"/>
            </a:br>
            <a:r>
              <a:rPr lang="en-US" dirty="0" smtClean="0"/>
              <a:t>Opportunity for Nutrition Education Experiences</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8" name="Picture 7"/>
          <p:cNvPicPr/>
          <p:nvPr/>
        </p:nvPicPr>
        <p:blipFill rotWithShape="1">
          <a:blip r:embed="rId2">
            <a:extLst>
              <a:ext uri="{28A0092B-C50C-407E-A947-70E740481C1C}">
                <a14:useLocalDpi xmlns:a14="http://schemas.microsoft.com/office/drawing/2010/main" val="0"/>
              </a:ext>
            </a:extLst>
          </a:blip>
          <a:srcRect l="3927" t="31035" r="11621" b="31635"/>
          <a:stretch/>
        </p:blipFill>
        <p:spPr bwMode="auto">
          <a:xfrm>
            <a:off x="533400" y="1905000"/>
            <a:ext cx="8229600" cy="35814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48785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249362"/>
          </a:xfrm>
        </p:spPr>
        <p:txBody>
          <a:bodyPr/>
          <a:lstStyle/>
          <a:p>
            <a:r>
              <a:rPr lang="en-US" dirty="0" smtClean="0"/>
              <a:t/>
            </a:r>
            <a:br>
              <a:rPr lang="en-US" dirty="0" smtClean="0"/>
            </a:br>
            <a:r>
              <a:rPr lang="en-US" dirty="0" smtClean="0"/>
              <a:t>Gardens:  </a:t>
            </a:r>
            <a:br>
              <a:rPr lang="en-US" dirty="0" smtClean="0"/>
            </a:br>
            <a:r>
              <a:rPr lang="en-US" sz="2800" dirty="0" smtClean="0"/>
              <a:t>Nutrition Education Classrooms</a:t>
            </a:r>
            <a:endParaRPr lang="en-US" sz="2800" dirty="0"/>
          </a:p>
        </p:txBody>
      </p:sp>
      <p:sp>
        <p:nvSpPr>
          <p:cNvPr id="3" name="Content Placeholder 2"/>
          <p:cNvSpPr>
            <a:spLocks noGrp="1"/>
          </p:cNvSpPr>
          <p:nvPr>
            <p:ph idx="1"/>
          </p:nvPr>
        </p:nvSpPr>
        <p:spPr>
          <a:xfrm>
            <a:off x="457200" y="1600200"/>
            <a:ext cx="8229600" cy="4525963"/>
          </a:xfrm>
        </p:spPr>
        <p:txBody>
          <a:bodyPr/>
          <a:lstStyle/>
          <a:p>
            <a:endParaRPr lang="en-US" dirty="0" smtClean="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2334604"/>
              </p:ext>
            </p:extLst>
          </p:nvPr>
        </p:nvGraphicFramePr>
        <p:xfrm>
          <a:off x="1219200" y="2057400"/>
          <a:ext cx="6400800" cy="2819400"/>
        </p:xfrm>
        <a:graphic>
          <a:graphicData uri="http://schemas.openxmlformats.org/drawingml/2006/table">
            <a:tbl>
              <a:tblPr firstRow="1" bandRow="1">
                <a:tableStyleId>{5C22544A-7EE6-4342-B048-85BDC9FD1C3A}</a:tableStyleId>
              </a:tblPr>
              <a:tblGrid>
                <a:gridCol w="3200400"/>
                <a:gridCol w="3200400"/>
              </a:tblGrid>
              <a:tr h="624840">
                <a:tc>
                  <a:txBody>
                    <a:bodyPr/>
                    <a:lstStyle/>
                    <a:p>
                      <a:r>
                        <a:rPr lang="en-US" dirty="0" smtClean="0"/>
                        <a:t>Allowable</a:t>
                      </a:r>
                      <a:endParaRPr lang="en-US" dirty="0"/>
                    </a:p>
                  </a:txBody>
                  <a:tcPr/>
                </a:tc>
                <a:tc>
                  <a:txBody>
                    <a:bodyPr/>
                    <a:lstStyle/>
                    <a:p>
                      <a:r>
                        <a:rPr lang="en-US" dirty="0" smtClean="0"/>
                        <a:t>Not Allowable</a:t>
                      </a:r>
                      <a:endParaRPr lang="en-US" dirty="0"/>
                    </a:p>
                  </a:txBody>
                  <a:tcPr/>
                </a:tc>
              </a:tr>
              <a:tr h="624840">
                <a:tc>
                  <a:txBody>
                    <a:bodyPr/>
                    <a:lstStyle/>
                    <a:p>
                      <a:r>
                        <a:rPr lang="en-US" dirty="0" smtClean="0"/>
                        <a:t>Purchase of seeds, plants,</a:t>
                      </a:r>
                      <a:r>
                        <a:rPr lang="en-US" baseline="0" dirty="0" smtClean="0"/>
                        <a:t> small gardening tools</a:t>
                      </a:r>
                      <a:endParaRPr lang="en-US" dirty="0"/>
                    </a:p>
                  </a:txBody>
                  <a:tcPr/>
                </a:tc>
                <a:tc>
                  <a:txBody>
                    <a:bodyPr/>
                    <a:lstStyle/>
                    <a:p>
                      <a:r>
                        <a:rPr lang="en-US" dirty="0" smtClean="0"/>
                        <a:t>Rental or purchase</a:t>
                      </a:r>
                      <a:r>
                        <a:rPr lang="en-US" baseline="0" dirty="0" smtClean="0"/>
                        <a:t> of equipment (tractors)</a:t>
                      </a:r>
                      <a:endParaRPr lang="en-US" dirty="0"/>
                    </a:p>
                  </a:txBody>
                  <a:tcPr/>
                </a:tc>
              </a:tr>
              <a:tr h="624840">
                <a:tc>
                  <a:txBody>
                    <a:bodyPr/>
                    <a:lstStyle/>
                    <a:p>
                      <a:r>
                        <a:rPr lang="en-US" dirty="0" smtClean="0"/>
                        <a:t>Educational Supplies, curricula</a:t>
                      </a:r>
                      <a:endParaRPr lang="en-US" dirty="0"/>
                    </a:p>
                  </a:txBody>
                  <a:tcPr/>
                </a:tc>
                <a:tc>
                  <a:txBody>
                    <a:bodyPr/>
                    <a:lstStyle/>
                    <a:p>
                      <a:r>
                        <a:rPr lang="en-US" dirty="0" smtClean="0"/>
                        <a:t>Rental or purchase of land</a:t>
                      </a:r>
                      <a:endParaRPr lang="en-US" dirty="0"/>
                    </a:p>
                  </a:txBody>
                  <a:tcPr/>
                </a:tc>
              </a:tr>
              <a:tr h="624840">
                <a:tc>
                  <a:txBody>
                    <a:bodyPr/>
                    <a:lstStyle/>
                    <a:p>
                      <a:r>
                        <a:rPr lang="en-US" dirty="0" smtClean="0"/>
                        <a:t>Staff salaries to teach gardening concepts that</a:t>
                      </a:r>
                      <a:r>
                        <a:rPr lang="en-US" baseline="0" dirty="0" smtClean="0"/>
                        <a:t> reinforce nutritional concepts</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44522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249362"/>
          </a:xfrm>
        </p:spPr>
        <p:txBody>
          <a:bodyPr/>
          <a:lstStyle/>
          <a:p>
            <a:r>
              <a:rPr lang="en-US" dirty="0" smtClean="0"/>
              <a:t/>
            </a:r>
            <a:br>
              <a:rPr lang="en-US" dirty="0" smtClean="0"/>
            </a:br>
            <a:r>
              <a:rPr lang="en-US" dirty="0" smtClean="0"/>
              <a:t>Gardens:  </a:t>
            </a:r>
            <a:br>
              <a:rPr lang="en-US" dirty="0" smtClean="0"/>
            </a:br>
            <a:r>
              <a:rPr lang="en-US" sz="2800" dirty="0" smtClean="0"/>
              <a:t>Nutrition Education Classrooms</a:t>
            </a:r>
            <a:endParaRPr lang="en-US" sz="2800" dirty="0"/>
          </a:p>
        </p:txBody>
      </p:sp>
      <p:sp>
        <p:nvSpPr>
          <p:cNvPr id="3" name="Content Placeholder 2"/>
          <p:cNvSpPr>
            <a:spLocks noGrp="1"/>
          </p:cNvSpPr>
          <p:nvPr>
            <p:ph idx="1"/>
          </p:nvPr>
        </p:nvSpPr>
        <p:spPr>
          <a:xfrm>
            <a:off x="457200" y="1600200"/>
            <a:ext cx="8229600" cy="4525963"/>
          </a:xfrm>
        </p:spPr>
        <p:txBody>
          <a:bodyPr/>
          <a:lstStyle/>
          <a:p>
            <a:endParaRPr lang="en-US" dirty="0" smtClean="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7488"/>
            <a:ext cx="9144000" cy="2063023"/>
          </a:xfrm>
          <a:prstGeom prst="rect">
            <a:avLst/>
          </a:prstGeom>
        </p:spPr>
      </p:pic>
      <p:sp>
        <p:nvSpPr>
          <p:cNvPr id="6" name="TextBox 5"/>
          <p:cNvSpPr txBox="1"/>
          <p:nvPr/>
        </p:nvSpPr>
        <p:spPr>
          <a:xfrm>
            <a:off x="990600" y="4572000"/>
            <a:ext cx="7391400" cy="646331"/>
          </a:xfrm>
          <a:prstGeom prst="rect">
            <a:avLst/>
          </a:prstGeom>
          <a:noFill/>
        </p:spPr>
        <p:txBody>
          <a:bodyPr wrap="square" rtlCol="0">
            <a:spAutoFit/>
          </a:bodyPr>
          <a:lstStyle/>
          <a:p>
            <a:pPr algn="ctr"/>
            <a:r>
              <a:rPr lang="en-US" dirty="0" smtClean="0"/>
              <a:t>School gardens and community gardens offer opportunity partnerships in wellness and education. </a:t>
            </a:r>
            <a:endParaRPr lang="en-US" dirty="0"/>
          </a:p>
        </p:txBody>
      </p:sp>
    </p:spTree>
    <p:extLst>
      <p:ext uri="{BB962C8B-B14F-4D97-AF65-F5344CB8AC3E}">
        <p14:creationId xmlns:p14="http://schemas.microsoft.com/office/powerpoint/2010/main" val="1709195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Questions</a:t>
            </a:r>
            <a:endParaRPr lang="en-US" dirty="0"/>
          </a:p>
        </p:txBody>
      </p:sp>
      <p:sp>
        <p:nvSpPr>
          <p:cNvPr id="3" name="Content Placeholder 2"/>
          <p:cNvSpPr>
            <a:spLocks noGrp="1"/>
          </p:cNvSpPr>
          <p:nvPr>
            <p:ph idx="1"/>
          </p:nvPr>
        </p:nvSpPr>
        <p:spPr/>
        <p:txBody>
          <a:bodyPr/>
          <a:lstStyle/>
          <a:p>
            <a:r>
              <a:rPr lang="en-US" dirty="0" smtClean="0"/>
              <a:t>Can produce grown in School Gardens be used in cafeterias?</a:t>
            </a:r>
          </a:p>
          <a:p>
            <a:pPr marL="400050" lvl="1" indent="0">
              <a:buNone/>
            </a:pPr>
            <a:endParaRPr lang="en-US" dirty="0" smtClean="0"/>
          </a:p>
          <a:p>
            <a:pPr marL="342900" lvl="1" indent="-342900">
              <a:buChar char="•"/>
            </a:pPr>
            <a:r>
              <a:rPr lang="en-US" sz="3200" dirty="0">
                <a:ea typeface="+mn-ea"/>
              </a:rPr>
              <a:t>Can produce grown in School Gardens be used in nutrition education activities?</a:t>
            </a:r>
            <a:endParaRPr lang="en-US" sz="3200" dirty="0">
              <a:ea typeface="+mn-ea"/>
            </a:endParaRPr>
          </a:p>
          <a:p>
            <a:pPr marL="400050" lvl="1" indent="0">
              <a:buNone/>
            </a:pPr>
            <a:endParaRPr lang="en-US" dirty="0" smtClean="0"/>
          </a:p>
          <a:p>
            <a:pPr marL="400050" lvl="1" indent="0">
              <a:buNone/>
            </a:pPr>
            <a:endParaRPr lang="en-US" dirty="0"/>
          </a:p>
          <a:p>
            <a:pPr marL="400050" lvl="1"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365825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Cafeterias</a:t>
            </a:r>
            <a:endParaRPr lang="en-US" dirty="0"/>
          </a:p>
        </p:txBody>
      </p:sp>
      <p:sp>
        <p:nvSpPr>
          <p:cNvPr id="3" name="Content Placeholder 2"/>
          <p:cNvSpPr>
            <a:spLocks noGrp="1"/>
          </p:cNvSpPr>
          <p:nvPr>
            <p:ph idx="1"/>
          </p:nvPr>
        </p:nvSpPr>
        <p:spPr/>
        <p:txBody>
          <a:bodyPr/>
          <a:lstStyle/>
          <a:p>
            <a:pPr marL="0" indent="0">
              <a:buNone/>
            </a:pPr>
            <a:r>
              <a:rPr lang="en-US" dirty="0">
                <a:ea typeface="+mn-ea"/>
              </a:rPr>
              <a:t>School kitchen facilities: </a:t>
            </a:r>
          </a:p>
          <a:p>
            <a:r>
              <a:rPr lang="en-US" dirty="0">
                <a:ea typeface="+mn-ea"/>
              </a:rPr>
              <a:t>fall under the Arizona Food Code </a:t>
            </a:r>
          </a:p>
          <a:p>
            <a:r>
              <a:rPr lang="en-US" dirty="0">
                <a:ea typeface="+mn-ea"/>
              </a:rPr>
              <a:t>must use foods that are from an “Approved Source” (definition determined by Local Health Authorities; County Health Departments).  </a:t>
            </a:r>
          </a:p>
          <a:p>
            <a:pPr marL="800100" lvl="2" indent="0">
              <a:buNone/>
            </a:pPr>
            <a:endParaRPr lang="en-US" sz="3200" dirty="0">
              <a:ea typeface="+mn-ea"/>
            </a:endParaRPr>
          </a:p>
          <a:p>
            <a:endParaRPr lang="en-US" dirty="0" smtClean="0"/>
          </a:p>
          <a:p>
            <a:pPr marL="400050" lvl="1" indent="0">
              <a:buNone/>
            </a:pPr>
            <a:endParaRPr lang="en-US" dirty="0" smtClean="0"/>
          </a:p>
          <a:p>
            <a:pPr marL="400050" lvl="1" indent="0">
              <a:buNone/>
            </a:pPr>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79707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Cafeterias</a:t>
            </a:r>
            <a:endParaRPr lang="en-US" dirty="0"/>
          </a:p>
        </p:txBody>
      </p:sp>
      <p:sp>
        <p:nvSpPr>
          <p:cNvPr id="3" name="Content Placeholder 2"/>
          <p:cNvSpPr>
            <a:spLocks noGrp="1"/>
          </p:cNvSpPr>
          <p:nvPr>
            <p:ph idx="1"/>
          </p:nvPr>
        </p:nvSpPr>
        <p:spPr>
          <a:xfrm>
            <a:off x="457200" y="1143000"/>
            <a:ext cx="8229600" cy="4983163"/>
          </a:xfrm>
        </p:spPr>
        <p:txBody>
          <a:bodyPr/>
          <a:lstStyle/>
          <a:p>
            <a:pPr marL="400050" lvl="1" indent="0">
              <a:buNone/>
            </a:pPr>
            <a:endParaRPr lang="en-US" sz="3200" dirty="0" smtClean="0">
              <a:ea typeface="+mn-ea"/>
            </a:endParaRPr>
          </a:p>
          <a:p>
            <a:pPr marL="400050" lvl="1" indent="0">
              <a:buNone/>
            </a:pPr>
            <a:r>
              <a:rPr lang="en-US" sz="3200" dirty="0" smtClean="0">
                <a:ea typeface="+mn-ea"/>
              </a:rPr>
              <a:t>Historically</a:t>
            </a:r>
            <a:r>
              <a:rPr lang="en-US" sz="3200" dirty="0">
                <a:ea typeface="+mn-ea"/>
              </a:rPr>
              <a:t>, food from school gardens was not an approved source</a:t>
            </a:r>
            <a:r>
              <a:rPr lang="en-US" sz="3200" dirty="0" smtClean="0">
                <a:ea typeface="+mn-ea"/>
              </a:rPr>
              <a:t>.</a:t>
            </a:r>
          </a:p>
          <a:p>
            <a:pPr marL="400050" lvl="1" indent="0">
              <a:buNone/>
            </a:pPr>
            <a:endParaRPr lang="en-US" sz="3200" dirty="0">
              <a:ea typeface="+mn-ea"/>
            </a:endParaRPr>
          </a:p>
          <a:p>
            <a:pPr marL="400050" lvl="1" indent="0">
              <a:buNone/>
            </a:pPr>
            <a:r>
              <a:rPr lang="en-US" sz="3200" dirty="0" smtClean="0">
                <a:ea typeface="+mn-ea"/>
              </a:rPr>
              <a:t>Many schools started asking how they could get the produce from their gardens into the cafeteria. </a:t>
            </a:r>
          </a:p>
          <a:p>
            <a:pPr marL="400050" lvl="1" indent="0">
              <a:buNone/>
            </a:pPr>
            <a:endParaRPr lang="en-US" sz="3200" dirty="0">
              <a:ea typeface="+mn-ea"/>
            </a:endParaRPr>
          </a:p>
          <a:p>
            <a:pPr marL="400050" lvl="1" indent="0">
              <a:buNone/>
            </a:pPr>
            <a:endParaRPr lang="en-US" sz="3200" dirty="0" smtClean="0">
              <a:ea typeface="+mn-ea"/>
            </a:endParaRPr>
          </a:p>
          <a:p>
            <a:pPr marL="800100" lvl="2" indent="0">
              <a:buNone/>
            </a:pPr>
            <a:endParaRPr lang="en-US" dirty="0"/>
          </a:p>
          <a:p>
            <a:pPr marL="800100" lvl="2" indent="0">
              <a:buNone/>
            </a:pPr>
            <a:endParaRPr lang="en-US" dirty="0" smtClean="0"/>
          </a:p>
          <a:p>
            <a:pPr marL="800100" lvl="2" indent="0">
              <a:buNone/>
            </a:pPr>
            <a:endParaRPr lang="en-US" dirty="0"/>
          </a:p>
          <a:p>
            <a:endParaRPr lang="en-US" dirty="0" smtClean="0"/>
          </a:p>
          <a:p>
            <a:pPr marL="400050" lvl="1" indent="0">
              <a:buNone/>
            </a:pPr>
            <a:endParaRPr lang="en-US" dirty="0" smtClean="0"/>
          </a:p>
          <a:p>
            <a:pPr marL="400050" lvl="1"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581137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133600"/>
            <a:ext cx="3273552" cy="2206752"/>
          </a:xfrm>
          <a:prstGeom prst="rect">
            <a:avLst/>
          </a:prstGeom>
        </p:spPr>
      </p:pic>
      <p:sp>
        <p:nvSpPr>
          <p:cNvPr id="2" name="Title 1"/>
          <p:cNvSpPr>
            <a:spLocks noGrp="1"/>
          </p:cNvSpPr>
          <p:nvPr>
            <p:ph type="title"/>
          </p:nvPr>
        </p:nvSpPr>
        <p:spPr/>
        <p:txBody>
          <a:bodyPr/>
          <a:lstStyle/>
          <a:p>
            <a:r>
              <a:rPr lang="en-US" dirty="0" smtClean="0"/>
              <a:t>School Cafeterias</a:t>
            </a:r>
            <a:endParaRPr lang="en-US" dirty="0"/>
          </a:p>
        </p:txBody>
      </p:sp>
      <p:sp>
        <p:nvSpPr>
          <p:cNvPr id="3" name="Content Placeholder 2"/>
          <p:cNvSpPr>
            <a:spLocks noGrp="1"/>
          </p:cNvSpPr>
          <p:nvPr>
            <p:ph idx="1"/>
          </p:nvPr>
        </p:nvSpPr>
        <p:spPr>
          <a:xfrm>
            <a:off x="457200" y="990600"/>
            <a:ext cx="8077200" cy="5135563"/>
          </a:xfrm>
        </p:spPr>
        <p:txBody>
          <a:bodyPr/>
          <a:lstStyle/>
          <a:p>
            <a:pPr marL="400050" lvl="1" indent="0">
              <a:buNone/>
            </a:pPr>
            <a:endParaRPr lang="en-US" sz="3200" dirty="0" smtClean="0">
              <a:ea typeface="+mn-ea"/>
            </a:endParaRPr>
          </a:p>
          <a:p>
            <a:pPr marL="400050" lvl="1" indent="0">
              <a:buNone/>
            </a:pPr>
            <a:r>
              <a:rPr lang="en-US" sz="3200" dirty="0">
                <a:ea typeface="+mn-ea"/>
              </a:rPr>
              <a:t>Arizona Department of </a:t>
            </a:r>
            <a:r>
              <a:rPr lang="en-US" sz="3200" dirty="0" smtClean="0">
                <a:ea typeface="+mn-ea"/>
              </a:rPr>
              <a:t>Education created a Food Safety Plan including School </a:t>
            </a:r>
            <a:r>
              <a:rPr lang="en-US" sz="3200" dirty="0">
                <a:ea typeface="+mn-ea"/>
              </a:rPr>
              <a:t>Garden Guidelines and </a:t>
            </a:r>
            <a:r>
              <a:rPr lang="en-US" sz="3200" dirty="0" smtClean="0">
                <a:ea typeface="+mn-ea"/>
              </a:rPr>
              <a:t>Toolkit.</a:t>
            </a:r>
          </a:p>
          <a:p>
            <a:pPr marL="400050" lvl="1" indent="0">
              <a:buNone/>
            </a:pPr>
            <a:endParaRPr lang="en-US" sz="3200" dirty="0" smtClean="0">
              <a:ea typeface="+mn-ea"/>
            </a:endParaRPr>
          </a:p>
          <a:p>
            <a:pPr marL="400050" lvl="1" indent="0">
              <a:buNone/>
            </a:pPr>
            <a:endParaRPr lang="en-US" sz="3200" dirty="0">
              <a:ea typeface="+mn-ea"/>
            </a:endParaRPr>
          </a:p>
          <a:p>
            <a:pPr marL="400050" lvl="1" indent="0">
              <a:buNone/>
            </a:pPr>
            <a:endParaRPr lang="en-US" dirty="0"/>
          </a:p>
          <a:p>
            <a:pPr marL="800100" lvl="2" indent="0">
              <a:buNone/>
            </a:pPr>
            <a:endParaRPr lang="en-US" dirty="0"/>
          </a:p>
          <a:p>
            <a:pPr marL="800100" lvl="2" indent="0">
              <a:buNone/>
            </a:pPr>
            <a:endParaRPr lang="en-US" dirty="0" smtClean="0"/>
          </a:p>
          <a:p>
            <a:pPr marL="800100" lvl="2" indent="0">
              <a:buNone/>
            </a:pPr>
            <a:endParaRPr lang="en-US" dirty="0"/>
          </a:p>
          <a:p>
            <a:endParaRPr lang="en-US" dirty="0" smtClean="0"/>
          </a:p>
          <a:p>
            <a:pPr marL="400050" lvl="1" indent="0">
              <a:buNone/>
            </a:pPr>
            <a:endParaRPr lang="en-US" dirty="0" smtClean="0"/>
          </a:p>
          <a:p>
            <a:pPr marL="400050" lvl="1"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00328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3971</TotalTime>
  <Words>1397</Words>
  <Application>Microsoft Office PowerPoint</Application>
  <PresentationFormat>On-screen Show (4:3)</PresentationFormat>
  <Paragraphs>141</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 Grow to Learn Arizona – opportunity for nutrition experiences in gardens and farmers’ markets</vt:lpstr>
      <vt:lpstr>PowerPoint Presentation</vt:lpstr>
      <vt:lpstr> Opportunity for Nutrition Education Experiences</vt:lpstr>
      <vt:lpstr> Gardens:   Nutrition Education Classrooms</vt:lpstr>
      <vt:lpstr> Gardens:   Nutrition Education Classrooms</vt:lpstr>
      <vt:lpstr>The Big Questions</vt:lpstr>
      <vt:lpstr>School Cafeterias</vt:lpstr>
      <vt:lpstr>School Cafeterias</vt:lpstr>
      <vt:lpstr>School Cafeterias</vt:lpstr>
      <vt:lpstr>School Garden Guidelines</vt:lpstr>
      <vt:lpstr>Where to find the information</vt:lpstr>
      <vt:lpstr>School Cafeterias</vt:lpstr>
      <vt:lpstr> What about nutrition education activities????</vt:lpstr>
      <vt:lpstr>Exemption </vt:lpstr>
      <vt:lpstr>Exemption </vt:lpstr>
      <vt:lpstr>Good Gardening!</vt:lpstr>
      <vt:lpstr>   Information available for you today   </vt:lpstr>
      <vt:lpstr>Taking the experience home</vt:lpstr>
      <vt:lpstr>    Contact me for nutrition education opportunities around gardens and farmers’ markets!  Allison Parisi-Giles Farmers’ Market Nutrition Program 602-542-0389 allison.giles@azdhs.gov </vt:lpstr>
    </vt:vector>
  </TitlesOfParts>
  <Company>adhs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VALDEZH</dc:creator>
  <cp:lastModifiedBy>Allison Giles</cp:lastModifiedBy>
  <cp:revision>99</cp:revision>
  <dcterms:created xsi:type="dcterms:W3CDTF">2007-11-01T18:28:31Z</dcterms:created>
  <dcterms:modified xsi:type="dcterms:W3CDTF">2012-07-26T01:30:02Z</dcterms:modified>
</cp:coreProperties>
</file>