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handoutMasterIdLst>
    <p:handoutMasterId r:id="rId33"/>
  </p:handoutMasterIdLst>
  <p:sldIdLst>
    <p:sldId id="256" r:id="rId2"/>
    <p:sldId id="278" r:id="rId3"/>
    <p:sldId id="307" r:id="rId4"/>
    <p:sldId id="279" r:id="rId5"/>
    <p:sldId id="280" r:id="rId6"/>
    <p:sldId id="281" r:id="rId7"/>
    <p:sldId id="282" r:id="rId8"/>
    <p:sldId id="283" r:id="rId9"/>
    <p:sldId id="284" r:id="rId10"/>
    <p:sldId id="285" r:id="rId11"/>
    <p:sldId id="305"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27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ZCE"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1466" autoAdjust="0"/>
  </p:normalViewPr>
  <p:slideViewPr>
    <p:cSldViewPr>
      <p:cViewPr varScale="1">
        <p:scale>
          <a:sx n="66" d="100"/>
          <a:sy n="66" d="100"/>
        </p:scale>
        <p:origin x="-193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CCE\Documents\Timeline%20Get%20Out%20&amp;%20Play%20D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62106942514535E-2"/>
          <c:y val="1.6377729853831964E-2"/>
          <c:w val="0.87774435881027235"/>
          <c:h val="0.92114695340501795"/>
        </c:manualLayout>
      </c:layout>
      <c:barChart>
        <c:barDir val="col"/>
        <c:grouping val="clustered"/>
        <c:varyColors val="0"/>
        <c:ser>
          <c:idx val="1"/>
          <c:order val="1"/>
          <c:tx>
            <c:strRef>
              <c:f>'Project Timeline'!$D$19</c:f>
              <c:strCache>
                <c:ptCount val="1"/>
                <c:pt idx="0">
                  <c:v>POSITION</c:v>
                </c:pt>
              </c:strCache>
            </c:strRef>
          </c:tx>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dLbl>
              <c:idx val="0"/>
              <c:layout>
                <c:manualLayout>
                  <c:x val="-1.2346319353737729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5A-45B0-92E9-7ECE987AC4FD}"/>
                </c:ext>
              </c:extLst>
            </c:dLbl>
            <c:dLbl>
              <c:idx val="1"/>
              <c:layout>
                <c:manualLayout>
                  <c:x val="-2.1949012184422629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5A-45B0-92E9-7ECE987AC4FD}"/>
                </c:ext>
              </c:extLst>
            </c:dLbl>
            <c:dLbl>
              <c:idx val="2"/>
              <c:layout>
                <c:manualLayout>
                  <c:x val="-2.1949012184422629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5A-45B0-92E9-7ECE987AC4FD}"/>
                </c:ext>
              </c:extLst>
            </c:dLbl>
            <c:dLbl>
              <c:idx val="3"/>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5A-45B0-92E9-7ECE987AC4FD}"/>
                </c:ext>
              </c:extLst>
            </c:dLbl>
            <c:dLbl>
              <c:idx val="4"/>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5A-45B0-92E9-7ECE987AC4FD}"/>
                </c:ext>
              </c:extLst>
            </c:dLbl>
            <c:dLbl>
              <c:idx val="5"/>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C5A-45B0-92E9-7ECE987AC4FD}"/>
                </c:ext>
              </c:extLst>
            </c:dLbl>
            <c:dLbl>
              <c:idx val="6"/>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C5A-45B0-92E9-7ECE987AC4FD}"/>
                </c:ext>
              </c:extLst>
            </c:dLbl>
            <c:dLbl>
              <c:idx val="7"/>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C5A-45B0-92E9-7ECE987AC4FD}"/>
                </c:ext>
              </c:extLst>
            </c:dLbl>
            <c:dLbl>
              <c:idx val="8"/>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C5A-45B0-92E9-7ECE987AC4FD}"/>
                </c:ext>
              </c:extLst>
            </c:dLbl>
            <c:dLbl>
              <c:idx val="9"/>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C5A-45B0-92E9-7ECE987AC4FD}"/>
                </c:ext>
              </c:extLst>
            </c:dLbl>
            <c:dLbl>
              <c:idx val="10"/>
              <c:layout>
                <c:manualLayout>
                  <c:x val="-1.8656660356759235E-16"/>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C5A-45B0-92E9-7ECE987AC4FD}"/>
                </c:ext>
              </c:extLst>
            </c:dLbl>
            <c:dLbl>
              <c:idx val="11"/>
              <c:layout>
                <c:manualLayout>
                  <c:x val="-1.0974506092211315E-17"/>
                  <c:y val="-4.1068820671032238E-18"/>
                </c:manualLayout>
              </c:layout>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C5A-45B0-92E9-7ECE987AC4FD}"/>
                </c:ext>
              </c:extLst>
            </c:dLbl>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errBars>
            <c:errBarType val="minus"/>
            <c:errValType val="percentage"/>
            <c:noEndCap val="0"/>
            <c:val val="100"/>
            <c:spPr>
              <a:noFill/>
              <a:ln w="9525" cap="flat" cmpd="sng" algn="ctr">
                <a:solidFill>
                  <a:schemeClr val="lt1">
                    <a:lumMod val="95000"/>
                  </a:schemeClr>
                </a:solidFill>
                <a:round/>
              </a:ln>
              <a:effectLst/>
            </c:spPr>
          </c:errBars>
          <c:cat>
            <c:strRef>
              <c:f>'Project Timeline'!$C$20:$C$32</c:f>
              <c:strCache>
                <c:ptCount val="13"/>
                <c:pt idx="0">
                  <c:v>Project Start, Site Development</c:v>
                </c:pt>
                <c:pt idx="1">
                  <c:v>Project Start, Equipment Procurement</c:v>
                </c:pt>
                <c:pt idx="2">
                  <c:v>Project Start, Sponsorship meeting</c:v>
                </c:pt>
                <c:pt idx="3">
                  <c:v>First Get Out &amp; Play Day</c:v>
                </c:pt>
                <c:pt idx="4">
                  <c:v>Get Out &amp; Play Day 1</c:v>
                </c:pt>
                <c:pt idx="5">
                  <c:v>Get Out &amp; Play Day 2</c:v>
                </c:pt>
                <c:pt idx="6">
                  <c:v>Get Out &amp; Play Day 4</c:v>
                </c:pt>
                <c:pt idx="7">
                  <c:v>Get Out &amp; Play Day 5</c:v>
                </c:pt>
                <c:pt idx="8">
                  <c:v>Get Out &amp; Play Day 7</c:v>
                </c:pt>
                <c:pt idx="9">
                  <c:v>Get Out &amp; Play Day 8</c:v>
                </c:pt>
                <c:pt idx="10">
                  <c:v>Get Out &amp; Play Day 10</c:v>
                </c:pt>
                <c:pt idx="11">
                  <c:v>Get Out &amp; Play Day 11</c:v>
                </c:pt>
                <c:pt idx="12">
                  <c:v>Get Out &amp; Play Day 13</c:v>
                </c:pt>
              </c:strCache>
            </c:strRef>
          </c:cat>
          <c:val>
            <c:numRef>
              <c:f>'Project Timeline'!$D$20:$D$32</c:f>
              <c:numCache>
                <c:formatCode>General</c:formatCode>
                <c:ptCount val="13"/>
                <c:pt idx="0">
                  <c:v>25</c:v>
                </c:pt>
                <c:pt idx="1">
                  <c:v>10</c:v>
                </c:pt>
                <c:pt idx="2">
                  <c:v>-10</c:v>
                </c:pt>
                <c:pt idx="3">
                  <c:v>15</c:v>
                </c:pt>
                <c:pt idx="4">
                  <c:v>-15</c:v>
                </c:pt>
                <c:pt idx="5">
                  <c:v>15</c:v>
                </c:pt>
                <c:pt idx="6">
                  <c:v>-15</c:v>
                </c:pt>
                <c:pt idx="7">
                  <c:v>15</c:v>
                </c:pt>
                <c:pt idx="8">
                  <c:v>-20</c:v>
                </c:pt>
                <c:pt idx="9">
                  <c:v>20</c:v>
                </c:pt>
                <c:pt idx="10">
                  <c:v>-15</c:v>
                </c:pt>
                <c:pt idx="11">
                  <c:v>15</c:v>
                </c:pt>
              </c:numCache>
            </c:numRef>
          </c:val>
          <c:extLst xmlns:c16r2="http://schemas.microsoft.com/office/drawing/2015/06/chart">
            <c:ext xmlns:c16="http://schemas.microsoft.com/office/drawing/2014/chart" uri="{C3380CC4-5D6E-409C-BE32-E72D297353CC}">
              <c16:uniqueId val="{0000000C-AC5A-45B0-92E9-7ECE987AC4FD}"/>
            </c:ext>
          </c:extLst>
        </c:ser>
        <c:dLbls>
          <c:showLegendKey val="0"/>
          <c:showVal val="0"/>
          <c:showCatName val="0"/>
          <c:showSerName val="0"/>
          <c:showPercent val="0"/>
          <c:showBubbleSize val="0"/>
        </c:dLbls>
        <c:gapWidth val="150"/>
        <c:axId val="101119104"/>
        <c:axId val="101087488"/>
      </c:barChart>
      <c:lineChart>
        <c:grouping val="standard"/>
        <c:varyColors val="0"/>
        <c:ser>
          <c:idx val="0"/>
          <c:order val="0"/>
          <c:tx>
            <c:strRef>
              <c:f>'Project Timeline'!$B$19</c:f>
              <c:strCache>
                <c:ptCount val="1"/>
                <c:pt idx="0">
                  <c:v>DATE</c:v>
                </c:pt>
              </c:strCache>
            </c:strRef>
          </c:tx>
          <c:spPr>
            <a:ln w="25400" cap="rnd">
              <a:noFill/>
              <a:round/>
            </a:ln>
            <a:effectLst>
              <a:outerShdw blurRad="55880" dist="15240" dir="5400000" algn="ctr" rotWithShape="0">
                <a:srgbClr val="000000">
                  <a:alpha val="45000"/>
                </a:srgbClr>
              </a:outerShdw>
            </a:effectLst>
          </c:spPr>
          <c:marker>
            <c:symbol val="circle"/>
            <c:size val="6"/>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w="9525">
                <a:solidFill>
                  <a:schemeClr val="accent1"/>
                </a:solidFill>
                <a:roun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marker>
          <c:errBars>
            <c:errDir val="y"/>
            <c:errBarType val="both"/>
            <c:errValType val="percentage"/>
            <c:noEndCap val="0"/>
            <c:val val="5"/>
            <c:spPr>
              <a:noFill/>
              <a:ln w="9525" cap="flat" cmpd="sng" algn="ctr">
                <a:solidFill>
                  <a:schemeClr val="lt1">
                    <a:lumMod val="95000"/>
                  </a:schemeClr>
                </a:solidFill>
                <a:round/>
              </a:ln>
              <a:effectLst/>
            </c:spPr>
          </c:errBars>
          <c:cat>
            <c:strRef>
              <c:f>'Project Timeline'!$B$20:$B$32</c:f>
              <c:strCache>
                <c:ptCount val="13"/>
                <c:pt idx="0">
                  <c:v>06/0282016</c:v>
                </c:pt>
                <c:pt idx="1">
                  <c:v>7/2/2016</c:v>
                </c:pt>
                <c:pt idx="2">
                  <c:v>8/1/2016</c:v>
                </c:pt>
                <c:pt idx="3">
                  <c:v>8/27/2016</c:v>
                </c:pt>
                <c:pt idx="4">
                  <c:v>9/17/2016</c:v>
                </c:pt>
                <c:pt idx="5">
                  <c:v>9/25/2016</c:v>
                </c:pt>
                <c:pt idx="6">
                  <c:v>10/15/2016</c:v>
                </c:pt>
                <c:pt idx="7">
                  <c:v>10/29/2016</c:v>
                </c:pt>
                <c:pt idx="8">
                  <c:v>11/12/2016</c:v>
                </c:pt>
                <c:pt idx="9">
                  <c:v>11/26/2016</c:v>
                </c:pt>
                <c:pt idx="10">
                  <c:v>12/3/2016</c:v>
                </c:pt>
                <c:pt idx="11">
                  <c:v>12/17/2016</c:v>
                </c:pt>
                <c:pt idx="12">
                  <c:v>1/7/2017</c:v>
                </c:pt>
              </c:strCache>
            </c:strRef>
          </c:cat>
          <c:val>
            <c:numRef>
              <c:f>'Project Timeline'!$E$20:$E$32</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1"/>
          <c:extLst xmlns:c16r2="http://schemas.microsoft.com/office/drawing/2015/06/chart">
            <c:ext xmlns:c16="http://schemas.microsoft.com/office/drawing/2014/chart" uri="{C3380CC4-5D6E-409C-BE32-E72D297353CC}">
              <c16:uniqueId val="{0000000D-AC5A-45B0-92E9-7ECE987AC4FD}"/>
            </c:ext>
          </c:extLst>
        </c:ser>
        <c:dLbls>
          <c:showLegendKey val="0"/>
          <c:showVal val="0"/>
          <c:showCatName val="0"/>
          <c:showSerName val="0"/>
          <c:showPercent val="0"/>
          <c:showBubbleSize val="0"/>
        </c:dLbls>
        <c:marker val="1"/>
        <c:smooth val="0"/>
        <c:axId val="93275648"/>
        <c:axId val="94525312"/>
      </c:lineChart>
      <c:dateAx>
        <c:axId val="93275648"/>
        <c:scaling>
          <c:orientation val="minMax"/>
        </c:scaling>
        <c:delete val="0"/>
        <c:axPos val="b"/>
        <c:numFmt formatCode="[$-409]d\ mmm;@"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4525312"/>
        <c:crosses val="autoZero"/>
        <c:auto val="1"/>
        <c:lblOffset val="100"/>
        <c:baseTimeUnit val="days"/>
        <c:majorUnit val="1"/>
        <c:majorTimeUnit val="months"/>
        <c:minorUnit val="7"/>
        <c:minorTimeUnit val="days"/>
      </c:dateAx>
      <c:valAx>
        <c:axId val="94525312"/>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93275648"/>
        <c:crosses val="autoZero"/>
        <c:crossBetween val="midCat"/>
      </c:valAx>
      <c:valAx>
        <c:axId val="10108748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1119104"/>
        <c:crosses val="max"/>
        <c:crossBetween val="between"/>
      </c:valAx>
      <c:catAx>
        <c:axId val="101119104"/>
        <c:scaling>
          <c:orientation val="minMax"/>
        </c:scaling>
        <c:delete val="1"/>
        <c:axPos val="b"/>
        <c:numFmt formatCode="General" sourceLinked="1"/>
        <c:majorTickMark val="none"/>
        <c:minorTickMark val="none"/>
        <c:tickLblPos val="nextTo"/>
        <c:crossAx val="101087488"/>
        <c:crosses val="autoZero"/>
        <c:auto val="1"/>
        <c:lblAlgn val="ctr"/>
        <c:lblOffset val="100"/>
        <c:noMultiLvlLbl val="0"/>
      </c:catAx>
      <c:spPr>
        <a:noFill/>
        <a:ln>
          <a:noFill/>
        </a:ln>
        <a:effectLst/>
      </c:spPr>
    </c:plotArea>
    <c:plotVisOnly val="0"/>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4-11T10:12:12.327" idx="1">
    <p:pos x="3596" y="3349"/>
    <p:text>I took the word "workshop" out of this slide (and some others). A project might be a workshop, but it also could be many other things - you might have them brainstorm things that a "project" could be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4-11T10:25:33.720" idx="2">
    <p:pos x="10" y="10"/>
    <p:text>Your triangle has 3 labels - one at each corner. I would use those labels for the sections of your bullet points.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AA072C4-5458-440D-A65A-9A1D03F8AC0A}" type="datetimeFigureOut">
              <a:rPr lang="en-US" smtClean="0"/>
              <a:t>5/16/2017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7329BE8-F821-4063-BE0C-C37654F6AEB3}" type="slidenum">
              <a:rPr lang="en-US" smtClean="0"/>
              <a:t>‹#›</a:t>
            </a:fld>
            <a:endParaRPr lang="en-US"/>
          </a:p>
        </p:txBody>
      </p:sp>
    </p:spTree>
    <p:extLst>
      <p:ext uri="{BB962C8B-B14F-4D97-AF65-F5344CB8AC3E}">
        <p14:creationId xmlns:p14="http://schemas.microsoft.com/office/powerpoint/2010/main" val="270809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2A0E97-B60D-444E-9478-52C5EFF93FF6}" type="datetimeFigureOut">
              <a:rPr lang="en-US" smtClean="0"/>
              <a:t>5/16/2017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7D74A7F-DAA2-40AF-AB77-5C43672A9E92}" type="slidenum">
              <a:rPr lang="en-US" smtClean="0"/>
              <a:t>‹#›</a:t>
            </a:fld>
            <a:endParaRPr lang="en-US"/>
          </a:p>
        </p:txBody>
      </p:sp>
    </p:spTree>
    <p:extLst>
      <p:ext uri="{BB962C8B-B14F-4D97-AF65-F5344CB8AC3E}">
        <p14:creationId xmlns:p14="http://schemas.microsoft.com/office/powerpoint/2010/main" val="238324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74A7F-DAA2-40AF-AB77-5C43672A9E92}" type="slidenum">
              <a:rPr lang="en-US" smtClean="0"/>
              <a:t>2</a:t>
            </a:fld>
            <a:endParaRPr lang="en-US"/>
          </a:p>
        </p:txBody>
      </p:sp>
    </p:spTree>
    <p:extLst>
      <p:ext uri="{BB962C8B-B14F-4D97-AF65-F5344CB8AC3E}">
        <p14:creationId xmlns:p14="http://schemas.microsoft.com/office/powerpoint/2010/main" val="406308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66772" indent="-294415" eaLnBrk="0" hangingPunct="0">
              <a:spcBef>
                <a:spcPct val="30000"/>
              </a:spcBef>
              <a:defRPr sz="1200">
                <a:solidFill>
                  <a:schemeClr val="tx1"/>
                </a:solidFill>
                <a:latin typeface="Times New Roman" pitchFamily="18" charset="0"/>
              </a:defRPr>
            </a:lvl2pPr>
            <a:lvl3pPr marL="1180894" indent="-236179" eaLnBrk="0" hangingPunct="0">
              <a:spcBef>
                <a:spcPct val="30000"/>
              </a:spcBef>
              <a:defRPr sz="1200">
                <a:solidFill>
                  <a:schemeClr val="tx1"/>
                </a:solidFill>
                <a:latin typeface="Times New Roman" pitchFamily="18" charset="0"/>
              </a:defRPr>
            </a:lvl3pPr>
            <a:lvl4pPr marL="1653251" indent="-236179" eaLnBrk="0" hangingPunct="0">
              <a:spcBef>
                <a:spcPct val="30000"/>
              </a:spcBef>
              <a:defRPr sz="1200">
                <a:solidFill>
                  <a:schemeClr val="tx1"/>
                </a:solidFill>
                <a:latin typeface="Times New Roman" pitchFamily="18" charset="0"/>
              </a:defRPr>
            </a:lvl4pPr>
            <a:lvl5pPr marL="2125609" indent="-236179" eaLnBrk="0" hangingPunct="0">
              <a:spcBef>
                <a:spcPct val="30000"/>
              </a:spcBef>
              <a:defRPr sz="1200">
                <a:solidFill>
                  <a:schemeClr val="tx1"/>
                </a:solidFill>
                <a:latin typeface="Times New Roman" pitchFamily="18" charset="0"/>
              </a:defRPr>
            </a:lvl5pPr>
            <a:lvl6pPr marL="2591495" indent="-236179" eaLnBrk="0" fontAlgn="base" hangingPunct="0">
              <a:spcBef>
                <a:spcPct val="30000"/>
              </a:spcBef>
              <a:spcAft>
                <a:spcPct val="0"/>
              </a:spcAft>
              <a:defRPr sz="1200">
                <a:solidFill>
                  <a:schemeClr val="tx1"/>
                </a:solidFill>
                <a:latin typeface="Times New Roman" pitchFamily="18" charset="0"/>
              </a:defRPr>
            </a:lvl6pPr>
            <a:lvl7pPr marL="3057382" indent="-236179" eaLnBrk="0" fontAlgn="base" hangingPunct="0">
              <a:spcBef>
                <a:spcPct val="30000"/>
              </a:spcBef>
              <a:spcAft>
                <a:spcPct val="0"/>
              </a:spcAft>
              <a:defRPr sz="1200">
                <a:solidFill>
                  <a:schemeClr val="tx1"/>
                </a:solidFill>
                <a:latin typeface="Times New Roman" pitchFamily="18" charset="0"/>
              </a:defRPr>
            </a:lvl7pPr>
            <a:lvl8pPr marL="3523269" indent="-236179" eaLnBrk="0" fontAlgn="base" hangingPunct="0">
              <a:spcBef>
                <a:spcPct val="30000"/>
              </a:spcBef>
              <a:spcAft>
                <a:spcPct val="0"/>
              </a:spcAft>
              <a:defRPr sz="1200">
                <a:solidFill>
                  <a:schemeClr val="tx1"/>
                </a:solidFill>
                <a:latin typeface="Times New Roman" pitchFamily="18" charset="0"/>
              </a:defRPr>
            </a:lvl8pPr>
            <a:lvl9pPr marL="3989156" indent="-23617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0A7EE40-EC9A-4F35-8EF0-F34E7561CD16}" type="slidenum">
              <a:rPr lang="en-US" altLang="en-US" smtClean="0"/>
              <a:pPr eaLnBrk="1" hangingPunct="1">
                <a:spcBef>
                  <a:spcPct val="0"/>
                </a:spcBef>
              </a:pPr>
              <a:t>13</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time to learn what the Program goals</a:t>
            </a:r>
            <a:r>
              <a:rPr lang="en-US" baseline="0" dirty="0"/>
              <a:t> are, that way when we set up our Project goals we are in line with what the program is trying to accomplish through our actions. </a:t>
            </a:r>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14</a:t>
            </a:fld>
            <a:endParaRPr lang="en-US"/>
          </a:p>
        </p:txBody>
      </p:sp>
    </p:spTree>
    <p:extLst>
      <p:ext uri="{BB962C8B-B14F-4D97-AF65-F5344CB8AC3E}">
        <p14:creationId xmlns:p14="http://schemas.microsoft.com/office/powerpoint/2010/main" val="102945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r>
              <a:rPr lang="en-US" baseline="0" dirty="0"/>
              <a:t> yes this is a lot to take in and for many of you this is not something you think is important to your specific jobs or roles in the program. However, if we are a representative of the program and are conducting workshops… meeting with site staff and promoting our services we should have an idea of the projects and workshops we wish to accomplish at each site. It does no one any good to play basketball without the ball. Being prepared will only strengthen the work and services you wish to provide. </a:t>
            </a:r>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16</a:t>
            </a:fld>
            <a:endParaRPr lang="en-US"/>
          </a:p>
        </p:txBody>
      </p:sp>
    </p:spTree>
    <p:extLst>
      <p:ext uri="{BB962C8B-B14F-4D97-AF65-F5344CB8AC3E}">
        <p14:creationId xmlns:p14="http://schemas.microsoft.com/office/powerpoint/2010/main" val="178158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582EE29-D077-4A32-BEF5-1668E10935E2}" type="slidenum">
              <a:rPr lang="en-US" smtClean="0"/>
              <a:pPr/>
              <a:t>17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578327D-7EBD-41D0-A177-3E8D67BBA323}" type="slidenum">
              <a:rPr lang="en-US" smtClean="0"/>
              <a:pPr/>
              <a:t>18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D73DCA3-03C8-418B-BC66-E9F73EBFB0D7}" type="slidenum">
              <a:rPr lang="en-US" smtClean="0"/>
              <a:pPr/>
              <a:t>19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199A064-868A-4A8D-9F0C-C215A1CB8045}" type="slidenum">
              <a:rPr lang="en-US" smtClean="0"/>
              <a:pPr/>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74F8C19-68DF-4EB8-85A8-67872202EF37}" type="slidenum">
              <a:rPr lang="en-US" smtClean="0"/>
              <a:pPr/>
              <a:t>22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 should also make sure that the items are an allowable expense. If they are not, but are needed in order to complete the project,</a:t>
            </a:r>
            <a:r>
              <a:rPr lang="en-US" baseline="0" dirty="0"/>
              <a:t> then another source of funding will need to be found. IF other funds are NOT available, then we need to either seek in-kind contributions or find another project that will achieve the objective.</a:t>
            </a:r>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24</a:t>
            </a:fld>
            <a:endParaRPr lang="en-US"/>
          </a:p>
        </p:txBody>
      </p:sp>
    </p:spTree>
    <p:extLst>
      <p:ext uri="{BB962C8B-B14F-4D97-AF65-F5344CB8AC3E}">
        <p14:creationId xmlns:p14="http://schemas.microsoft.com/office/powerpoint/2010/main" val="212888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737E26-BB38-405F-B24B-9E6455358F1E}" type="slidenum">
              <a:rPr lang="en-US" smtClean="0"/>
              <a:pPr>
                <a:defRPr/>
              </a:pPr>
              <a:t>25</a:t>
            </a:fld>
            <a:endParaRPr lang="en-US"/>
          </a:p>
        </p:txBody>
      </p:sp>
    </p:spTree>
    <p:extLst>
      <p:ext uri="{BB962C8B-B14F-4D97-AF65-F5344CB8AC3E}">
        <p14:creationId xmlns:p14="http://schemas.microsoft.com/office/powerpoint/2010/main" val="248321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5</a:t>
            </a:fld>
            <a:endParaRPr lang="en-US"/>
          </a:p>
        </p:txBody>
      </p:sp>
    </p:spTree>
    <p:extLst>
      <p:ext uri="{BB962C8B-B14F-4D97-AF65-F5344CB8AC3E}">
        <p14:creationId xmlns:p14="http://schemas.microsoft.com/office/powerpoint/2010/main" val="169184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16669B9-408F-47FB-B368-5D2B81B3BCA0}" type="slidenum">
              <a:rPr lang="en-US" smtClean="0"/>
              <a:pPr/>
              <a:t>28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737E26-BB38-405F-B24B-9E6455358F1E}"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programs</a:t>
            </a:r>
            <a:r>
              <a:rPr lang="en-US" baseline="0" dirty="0"/>
              <a:t> are large, generally long term endeavors such as the SNAP-Ed grant or FTF Grants. They have many different pieces that create the whole that are generally broken down into smaller pieces. </a:t>
            </a:r>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7</a:t>
            </a:fld>
            <a:endParaRPr lang="en-US"/>
          </a:p>
        </p:txBody>
      </p:sp>
    </p:spTree>
    <p:extLst>
      <p:ext uri="{BB962C8B-B14F-4D97-AF65-F5344CB8AC3E}">
        <p14:creationId xmlns:p14="http://schemas.microsoft.com/office/powerpoint/2010/main" val="217311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are typically the</a:t>
            </a:r>
            <a:r>
              <a:rPr lang="en-US" baseline="0" dirty="0"/>
              <a:t> smaller pieces of programs and work to accomplish specific objectives within the program itself. Projects can be short term or ongoing through the life of a program to accomplish these specific tasks. But they should also have a clear definition of work as well. </a:t>
            </a:r>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8</a:t>
            </a:fld>
            <a:endParaRPr lang="en-US"/>
          </a:p>
        </p:txBody>
      </p:sp>
    </p:spTree>
    <p:extLst>
      <p:ext uri="{BB962C8B-B14F-4D97-AF65-F5344CB8AC3E}">
        <p14:creationId xmlns:p14="http://schemas.microsoft.com/office/powerpoint/2010/main" val="49057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may not seem</a:t>
            </a:r>
            <a:r>
              <a:rPr lang="en-US" baseline="0" dirty="0"/>
              <a:t> important at some levels, these concepts are designed to help us better understand the work we are doing. They will also help us conduct ourselves in a much more structured and professional manner to support the goals and objectives of the overall program, and help ensure the work we are doing is addressing said needs. </a:t>
            </a:r>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9</a:t>
            </a:fld>
            <a:endParaRPr lang="en-US"/>
          </a:p>
        </p:txBody>
      </p:sp>
    </p:spTree>
    <p:extLst>
      <p:ext uri="{BB962C8B-B14F-4D97-AF65-F5344CB8AC3E}">
        <p14:creationId xmlns:p14="http://schemas.microsoft.com/office/powerpoint/2010/main" val="399188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3826EB3-B691-4329-BAFA-13A492EBFB78}" type="slidenum">
              <a:rPr lang="en-US" smtClean="0"/>
              <a:pPr/>
              <a:t>10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a:t>Never underestimate the power of this;</a:t>
            </a:r>
            <a:r>
              <a:rPr lang="en-US" baseline="0" dirty="0"/>
              <a:t> many programs fail because seasonal needs were not taken into account for the life of the program….. Thus what do you think this could mean for a project?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of your project,</a:t>
            </a:r>
            <a:r>
              <a:rPr lang="en-US" baseline="0" dirty="0"/>
              <a:t> this will help us identify what we want to accomplish, and it will also help us identify the work we need to be doing moving forward. Situation, action, new situation… and so on. </a:t>
            </a:r>
            <a:endParaRPr lang="en-US" dirty="0"/>
          </a:p>
        </p:txBody>
      </p:sp>
      <p:sp>
        <p:nvSpPr>
          <p:cNvPr id="4" name="Slide Number Placeholder 3"/>
          <p:cNvSpPr>
            <a:spLocks noGrp="1"/>
          </p:cNvSpPr>
          <p:nvPr>
            <p:ph type="sldNum" sz="quarter" idx="10"/>
          </p:nvPr>
        </p:nvSpPr>
        <p:spPr/>
        <p:txBody>
          <a:bodyPr/>
          <a:lstStyle/>
          <a:p>
            <a:fld id="{A20CE9B1-9443-49BB-94E5-C13E0C9EB80D}" type="slidenum">
              <a:rPr lang="en-US" smtClean="0"/>
              <a:t>11</a:t>
            </a:fld>
            <a:endParaRPr lang="en-US"/>
          </a:p>
        </p:txBody>
      </p:sp>
    </p:spTree>
    <p:extLst>
      <p:ext uri="{BB962C8B-B14F-4D97-AF65-F5344CB8AC3E}">
        <p14:creationId xmlns:p14="http://schemas.microsoft.com/office/powerpoint/2010/main" val="213541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66772" indent="-294415" eaLnBrk="0" hangingPunct="0">
              <a:spcBef>
                <a:spcPct val="30000"/>
              </a:spcBef>
              <a:defRPr sz="1200">
                <a:solidFill>
                  <a:schemeClr val="tx1"/>
                </a:solidFill>
                <a:latin typeface="Times New Roman" pitchFamily="18" charset="0"/>
              </a:defRPr>
            </a:lvl2pPr>
            <a:lvl3pPr marL="1180894" indent="-236179" eaLnBrk="0" hangingPunct="0">
              <a:spcBef>
                <a:spcPct val="30000"/>
              </a:spcBef>
              <a:defRPr sz="1200">
                <a:solidFill>
                  <a:schemeClr val="tx1"/>
                </a:solidFill>
                <a:latin typeface="Times New Roman" pitchFamily="18" charset="0"/>
              </a:defRPr>
            </a:lvl3pPr>
            <a:lvl4pPr marL="1653251" indent="-236179" eaLnBrk="0" hangingPunct="0">
              <a:spcBef>
                <a:spcPct val="30000"/>
              </a:spcBef>
              <a:defRPr sz="1200">
                <a:solidFill>
                  <a:schemeClr val="tx1"/>
                </a:solidFill>
                <a:latin typeface="Times New Roman" pitchFamily="18" charset="0"/>
              </a:defRPr>
            </a:lvl4pPr>
            <a:lvl5pPr marL="2125609" indent="-236179" eaLnBrk="0" hangingPunct="0">
              <a:spcBef>
                <a:spcPct val="30000"/>
              </a:spcBef>
              <a:defRPr sz="1200">
                <a:solidFill>
                  <a:schemeClr val="tx1"/>
                </a:solidFill>
                <a:latin typeface="Times New Roman" pitchFamily="18" charset="0"/>
              </a:defRPr>
            </a:lvl5pPr>
            <a:lvl6pPr marL="2591495" indent="-236179" eaLnBrk="0" fontAlgn="base" hangingPunct="0">
              <a:spcBef>
                <a:spcPct val="30000"/>
              </a:spcBef>
              <a:spcAft>
                <a:spcPct val="0"/>
              </a:spcAft>
              <a:defRPr sz="1200">
                <a:solidFill>
                  <a:schemeClr val="tx1"/>
                </a:solidFill>
                <a:latin typeface="Times New Roman" pitchFamily="18" charset="0"/>
              </a:defRPr>
            </a:lvl6pPr>
            <a:lvl7pPr marL="3057382" indent="-236179" eaLnBrk="0" fontAlgn="base" hangingPunct="0">
              <a:spcBef>
                <a:spcPct val="30000"/>
              </a:spcBef>
              <a:spcAft>
                <a:spcPct val="0"/>
              </a:spcAft>
              <a:defRPr sz="1200">
                <a:solidFill>
                  <a:schemeClr val="tx1"/>
                </a:solidFill>
                <a:latin typeface="Times New Roman" pitchFamily="18" charset="0"/>
              </a:defRPr>
            </a:lvl7pPr>
            <a:lvl8pPr marL="3523269" indent="-236179" eaLnBrk="0" fontAlgn="base" hangingPunct="0">
              <a:spcBef>
                <a:spcPct val="30000"/>
              </a:spcBef>
              <a:spcAft>
                <a:spcPct val="0"/>
              </a:spcAft>
              <a:defRPr sz="1200">
                <a:solidFill>
                  <a:schemeClr val="tx1"/>
                </a:solidFill>
                <a:latin typeface="Times New Roman" pitchFamily="18" charset="0"/>
              </a:defRPr>
            </a:lvl8pPr>
            <a:lvl9pPr marL="3989156" indent="-23617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8BEC025-4380-4951-B454-31FA99299D76}" type="slidenum">
              <a:rPr lang="en-US" altLang="en-US" smtClean="0"/>
              <a:pPr eaLnBrk="1" hangingPunct="1">
                <a:spcBef>
                  <a:spcPct val="0"/>
                </a:spcBef>
              </a:pPr>
              <a:t>12</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Yes, there are goals for the program already in place.</a:t>
            </a:r>
            <a:r>
              <a:rPr lang="en-US" altLang="en-US" baseline="0" dirty="0"/>
              <a:t> However, should we not have goals for our individual projects? What are you hoping to accomplish by holding a workshop? How does the workshop fit within the program goals (which program goals is it helping to fulfill)? Will this be an ongoing endeavor or a one time thing… These are all questions we should ask when setting projects to ensure that we are selecting and accomplishing appropriate tasks in order to be successful and professional in our work.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8B48490-B181-497B-A0A8-2DA4DEF2FAD4}" type="datetimeFigureOut">
              <a:rPr lang="en-US" smtClean="0"/>
              <a:t>5/16/2017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3D2BE95-1532-43B6-B59C-647AD52B2C55}"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B48490-B181-497B-A0A8-2DA4DEF2FAD4}"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BE95-1532-43B6-B59C-647AD52B2C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B48490-B181-497B-A0A8-2DA4DEF2FAD4}"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BE95-1532-43B6-B59C-647AD52B2C5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62013"/>
            <a:ext cx="8653463" cy="762000"/>
          </a:xfrm>
        </p:spPr>
        <p:txBody>
          <a:bodyPr/>
          <a:lstStyle/>
          <a:p>
            <a:r>
              <a:rPr lang="en-US"/>
              <a:t>Click to edit Master title style</a:t>
            </a:r>
          </a:p>
        </p:txBody>
      </p:sp>
      <p:sp>
        <p:nvSpPr>
          <p:cNvPr id="3" name="Table Placeholder 2"/>
          <p:cNvSpPr>
            <a:spLocks noGrp="1"/>
          </p:cNvSpPr>
          <p:nvPr>
            <p:ph type="tbl" idx="1"/>
          </p:nvPr>
        </p:nvSpPr>
        <p:spPr>
          <a:xfrm>
            <a:off x="381000" y="1905000"/>
            <a:ext cx="8642350" cy="4191000"/>
          </a:xfrm>
        </p:spPr>
        <p:txBody>
          <a:bodyPr/>
          <a:lstStyle/>
          <a:p>
            <a:pPr lvl="0"/>
            <a:endParaRPr lang="en-US" noProof="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7C9E116-F6E2-490A-B5CE-0D3605C5D16C}" type="slidenum">
              <a:rPr lang="en-US"/>
              <a:pPr>
                <a:defRPr/>
              </a:pPr>
              <a:t>‹#›</a:t>
            </a:fld>
            <a:endParaRPr lang="en-US"/>
          </a:p>
        </p:txBody>
      </p:sp>
    </p:spTree>
    <p:extLst>
      <p:ext uri="{BB962C8B-B14F-4D97-AF65-F5344CB8AC3E}">
        <p14:creationId xmlns:p14="http://schemas.microsoft.com/office/powerpoint/2010/main" val="306558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B48490-B181-497B-A0A8-2DA4DEF2FAD4}"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2BE95-1532-43B6-B59C-647AD52B2C55}"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B48490-B181-497B-A0A8-2DA4DEF2FAD4}" type="datetimeFigureOut">
              <a:rPr lang="en-US" smtClean="0"/>
              <a:t>5/16/2017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3D2BE95-1532-43B6-B59C-647AD52B2C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B48490-B181-497B-A0A8-2DA4DEF2FAD4}"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2BE95-1532-43B6-B59C-647AD52B2C5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B48490-B181-497B-A0A8-2DA4DEF2FAD4}"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2BE95-1532-43B6-B59C-647AD52B2C55}"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B48490-B181-497B-A0A8-2DA4DEF2FAD4}"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2BE95-1532-43B6-B59C-647AD52B2C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48490-B181-497B-A0A8-2DA4DEF2FAD4}"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2BE95-1532-43B6-B59C-647AD52B2C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B48490-B181-497B-A0A8-2DA4DEF2FAD4}"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2BE95-1532-43B6-B59C-647AD52B2C55}"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B48490-B181-497B-A0A8-2DA4DEF2FAD4}" type="datetimeFigureOut">
              <a:rPr lang="en-US" smtClean="0"/>
              <a:t>5/16/2017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3D2BE95-1532-43B6-B59C-647AD52B2C55}"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8B48490-B181-497B-A0A8-2DA4DEF2FAD4}" type="datetimeFigureOut">
              <a:rPr lang="en-US" smtClean="0"/>
              <a:t>5/16/2017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3D2BE95-1532-43B6-B59C-647AD52B2C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3000">
              <a:schemeClr val="accent1">
                <a:tint val="66000"/>
                <a:satMod val="160000"/>
                <a:lumMod val="0"/>
                <a:alpha val="0"/>
              </a:schemeClr>
            </a:gs>
            <a:gs pos="50000">
              <a:schemeClr val="accent1">
                <a:tint val="44500"/>
                <a:satMod val="160000"/>
              </a:schemeClr>
            </a:gs>
            <a:gs pos="97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4572000"/>
          </a:xfrm>
        </p:spPr>
        <p:txBody>
          <a:bodyPr>
            <a:noAutofit/>
          </a:bodyPr>
          <a:lstStyle/>
          <a:p>
            <a:pPr algn="ctr"/>
            <a:r>
              <a:rPr lang="en-US" sz="4800" b="1" dirty="0" smtClean="0"/>
              <a:t/>
            </a:r>
            <a:br>
              <a:rPr lang="en-US" sz="4800" b="1" dirty="0" smtClean="0"/>
            </a:br>
            <a:r>
              <a:rPr lang="en-US" sz="4000" b="1" dirty="0" smtClean="0"/>
              <a:t>Active Living Subcommittee</a:t>
            </a:r>
            <a:br>
              <a:rPr lang="en-US" sz="4000" b="1" dirty="0" smtClean="0"/>
            </a:br>
            <a:r>
              <a:rPr lang="en-US" b="1" dirty="0" smtClean="0"/>
              <a:t>May</a:t>
            </a:r>
            <a:r>
              <a:rPr lang="en-US" sz="4000" b="1" dirty="0" smtClean="0"/>
              <a:t> 1</a:t>
            </a:r>
            <a:r>
              <a:rPr lang="en-US" b="1" dirty="0" smtClean="0"/>
              <a:t>6</a:t>
            </a:r>
            <a:r>
              <a:rPr lang="en-US" b="1" dirty="0" smtClean="0"/>
              <a:t>th</a:t>
            </a:r>
            <a:r>
              <a:rPr lang="en-US" sz="4000" b="1" dirty="0" smtClean="0"/>
              <a:t>, 2017</a:t>
            </a:r>
            <a:br>
              <a:rPr lang="en-US" sz="4000" b="1" dirty="0" smtClean="0"/>
            </a:br>
            <a:r>
              <a:rPr lang="en-US" sz="4000" dirty="0"/>
              <a:t/>
            </a:r>
            <a:br>
              <a:rPr lang="en-US" sz="4000" dirty="0"/>
            </a:br>
            <a:r>
              <a:rPr lang="en-US" sz="4000" dirty="0" smtClean="0"/>
              <a:t>WELCOME</a:t>
            </a:r>
            <a:r>
              <a:rPr lang="en-US" sz="4000" b="1" dirty="0" smtClean="0"/>
              <a:t/>
            </a:r>
            <a:br>
              <a:rPr lang="en-US" sz="4000" b="1" dirty="0" smtClean="0"/>
            </a:br>
            <a:r>
              <a:rPr lang="en-US" sz="4000" dirty="0"/>
              <a:t/>
            </a:r>
            <a:br>
              <a:rPr lang="en-US" sz="4000" dirty="0"/>
            </a:br>
            <a:endParaRPr lang="en-US" sz="4000" b="1" dirty="0"/>
          </a:p>
        </p:txBody>
      </p:sp>
    </p:spTree>
    <p:extLst>
      <p:ext uri="{BB962C8B-B14F-4D97-AF65-F5344CB8AC3E}">
        <p14:creationId xmlns:p14="http://schemas.microsoft.com/office/powerpoint/2010/main" val="1339488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dirty="0">
                <a:solidFill>
                  <a:schemeClr val="accent1">
                    <a:lumMod val="50000"/>
                  </a:schemeClr>
                </a:solidFill>
              </a:rPr>
              <a:t>Seasonal Calendar</a:t>
            </a:r>
          </a:p>
        </p:txBody>
      </p:sp>
      <p:sp>
        <p:nvSpPr>
          <p:cNvPr id="12291" name="Rectangle 3"/>
          <p:cNvSpPr>
            <a:spLocks noGrp="1" noChangeArrowheads="1"/>
          </p:cNvSpPr>
          <p:nvPr>
            <p:ph idx="1"/>
          </p:nvPr>
        </p:nvSpPr>
        <p:spPr/>
        <p:txBody>
          <a:bodyPr>
            <a:normAutofit/>
          </a:bodyPr>
          <a:lstStyle/>
          <a:p>
            <a:pPr marL="0" indent="0" eaLnBrk="1" hangingPunct="1">
              <a:lnSpc>
                <a:spcPct val="90000"/>
              </a:lnSpc>
              <a:buNone/>
            </a:pPr>
            <a:r>
              <a:rPr lang="en-US" sz="2100" dirty="0"/>
              <a:t>Lets face it , we live in Arizona. The seasons around the state are different and we can’t always work the same way another county does. We may see a project in another county that works really well…. There. But we need to think about our here. </a:t>
            </a:r>
          </a:p>
          <a:p>
            <a:pPr marL="233363" indent="-233363" eaLnBrk="1" hangingPunct="1">
              <a:lnSpc>
                <a:spcPct val="90000"/>
              </a:lnSpc>
            </a:pPr>
            <a:r>
              <a:rPr lang="en-US" sz="1900" dirty="0"/>
              <a:t>When are people the busiest? </a:t>
            </a:r>
          </a:p>
          <a:p>
            <a:pPr marL="530543" lvl="1" indent="-233363">
              <a:lnSpc>
                <a:spcPct val="90000"/>
              </a:lnSpc>
            </a:pPr>
            <a:r>
              <a:rPr lang="en-US" sz="1900" dirty="0"/>
              <a:t>Is it the same for men &amp; women, children and families? Are community members able to attend?</a:t>
            </a:r>
          </a:p>
          <a:p>
            <a:pPr marL="233363" indent="-233363" eaLnBrk="1" hangingPunct="1">
              <a:lnSpc>
                <a:spcPct val="90000"/>
              </a:lnSpc>
            </a:pPr>
            <a:r>
              <a:rPr lang="en-US" sz="1900" dirty="0"/>
              <a:t>Are there any indications when transportation would be an issue, if a project relied on it?</a:t>
            </a:r>
          </a:p>
          <a:p>
            <a:pPr marL="233363" indent="-233363" eaLnBrk="1" hangingPunct="1">
              <a:lnSpc>
                <a:spcPct val="90000"/>
              </a:lnSpc>
            </a:pPr>
            <a:r>
              <a:rPr lang="en-US" sz="1900" dirty="0"/>
              <a:t>Might weather affect a project? </a:t>
            </a:r>
          </a:p>
          <a:p>
            <a:pPr marL="530543" lvl="1" indent="-233363">
              <a:lnSpc>
                <a:spcPct val="90000"/>
              </a:lnSpc>
            </a:pPr>
            <a:r>
              <a:rPr lang="en-US" sz="1500" dirty="0"/>
              <a:t>Temperature, inclement weather conditions such as rain and snow. </a:t>
            </a:r>
          </a:p>
          <a:p>
            <a:pPr marL="233363" indent="-233363" eaLnBrk="1" hangingPunct="1">
              <a:lnSpc>
                <a:spcPct val="90000"/>
              </a:lnSpc>
            </a:pPr>
            <a:r>
              <a:rPr lang="en-US" sz="1900" dirty="0"/>
              <a:t>What influences might social events, national holidays, school schedules, or local government have on projects?</a:t>
            </a:r>
          </a:p>
        </p:txBody>
      </p:sp>
    </p:spTree>
    <p:extLst>
      <p:ext uri="{BB962C8B-B14F-4D97-AF65-F5344CB8AC3E}">
        <p14:creationId xmlns:p14="http://schemas.microsoft.com/office/powerpoint/2010/main" val="266097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7315200" cy="522288"/>
          </a:xfrm>
        </p:spPr>
        <p:txBody>
          <a:bodyPr/>
          <a:lstStyle/>
          <a:p>
            <a:pPr eaLnBrk="1" hangingPunct="1"/>
            <a:r>
              <a:rPr lang="en-GB" altLang="en-US" dirty="0">
                <a:solidFill>
                  <a:schemeClr val="accent1">
                    <a:lumMod val="50000"/>
                  </a:schemeClr>
                </a:solidFill>
              </a:rPr>
              <a:t>Project Planning</a:t>
            </a:r>
            <a:endParaRPr lang="en-US" dirty="0">
              <a:solidFill>
                <a:schemeClr val="accent1">
                  <a:lumMod val="50000"/>
                </a:schemeClr>
              </a:solidFill>
            </a:endParaRPr>
          </a:p>
        </p:txBody>
      </p:sp>
      <p:sp>
        <p:nvSpPr>
          <p:cNvPr id="8" name="Text Placeholder 7"/>
          <p:cNvSpPr>
            <a:spLocks noGrp="1"/>
          </p:cNvSpPr>
          <p:nvPr>
            <p:ph type="body" sz="half" idx="2"/>
          </p:nvPr>
        </p:nvSpPr>
        <p:spPr>
          <a:xfrm>
            <a:off x="14543" y="5257800"/>
            <a:ext cx="8672257" cy="905488"/>
          </a:xfrm>
        </p:spPr>
        <p:txBody>
          <a:bodyPr/>
          <a:lstStyle/>
          <a:p>
            <a:pPr algn="ctr"/>
            <a:r>
              <a:rPr lang="en-US" sz="2400" dirty="0"/>
              <a:t>What is the problem? How are you going to approach it? What are the outcomes?</a:t>
            </a:r>
          </a:p>
          <a:p>
            <a:endParaRPr lang="en-US" dirty="0"/>
          </a:p>
        </p:txBody>
      </p:sp>
      <p:pic>
        <p:nvPicPr>
          <p:cNvPr id="11" name="Content Placeholder 3"/>
          <p:cNvPicPr>
            <a:picLocks noChangeAspect="1" noChangeArrowheads="1"/>
          </p:cNvPicPr>
          <p:nvPr/>
        </p:nvPicPr>
        <p:blipFill rotWithShape="1">
          <a:blip r:embed="rId3">
            <a:extLst>
              <a:ext uri="{28A0092B-C50C-407E-A947-70E740481C1C}">
                <a14:useLocalDpi xmlns:a14="http://schemas.microsoft.com/office/drawing/2010/main" val="0"/>
              </a:ext>
            </a:extLst>
          </a:blip>
          <a:srcRect l="7858" t="42930" r="72712" b="20875"/>
          <a:stretch/>
        </p:blipFill>
        <p:spPr bwMode="auto">
          <a:xfrm>
            <a:off x="1066800" y="838200"/>
            <a:ext cx="6629400" cy="365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93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solidFill>
                  <a:schemeClr val="accent1">
                    <a:lumMod val="50000"/>
                  </a:schemeClr>
                </a:solidFill>
              </a:rPr>
              <a:t>Goals and Objectives</a:t>
            </a:r>
          </a:p>
        </p:txBody>
      </p:sp>
      <p:sp>
        <p:nvSpPr>
          <p:cNvPr id="22531" name="Rectangle 3"/>
          <p:cNvSpPr>
            <a:spLocks noGrp="1" noChangeArrowheads="1"/>
          </p:cNvSpPr>
          <p:nvPr>
            <p:ph idx="1"/>
          </p:nvPr>
        </p:nvSpPr>
        <p:spPr>
          <a:xfrm>
            <a:off x="3838014" y="1447800"/>
            <a:ext cx="4848785" cy="5105400"/>
          </a:xfrm>
        </p:spPr>
        <p:txBody>
          <a:bodyPr>
            <a:normAutofit fontScale="77500" lnSpcReduction="20000"/>
          </a:bodyPr>
          <a:lstStyle/>
          <a:p>
            <a:pPr marL="0" indent="0" algn="ctr" eaLnBrk="1" hangingPunct="1">
              <a:buNone/>
            </a:pPr>
            <a:r>
              <a:rPr lang="en-US" altLang="en-US" sz="3000" dirty="0"/>
              <a:t>Goals</a:t>
            </a:r>
          </a:p>
          <a:p>
            <a:pPr marL="868680" lvl="1" indent="-457200" eaLnBrk="1" hangingPunct="1">
              <a:buFont typeface="+mj-lt"/>
              <a:buAutoNum type="arabicPeriod"/>
            </a:pPr>
            <a:r>
              <a:rPr lang="en-US" altLang="en-US" dirty="0"/>
              <a:t>Define long-term results or changes that the project will bring about.</a:t>
            </a:r>
          </a:p>
          <a:p>
            <a:pPr marL="1028700" lvl="2" indent="-342900">
              <a:buFont typeface="+mj-lt"/>
              <a:buAutoNum type="alphaLcParenR"/>
            </a:pPr>
            <a:r>
              <a:rPr lang="en-US" altLang="en-US" dirty="0"/>
              <a:t>The goals are usually set by the program, such as with SNAP-Ed, thus how does your project fall within the program goals and how will it impact the program? </a:t>
            </a:r>
          </a:p>
          <a:p>
            <a:pPr marL="868680" lvl="1" indent="-457200" eaLnBrk="1" hangingPunct="1">
              <a:buFont typeface="+mj-lt"/>
              <a:buAutoNum type="arabicPeriod"/>
            </a:pPr>
            <a:r>
              <a:rPr lang="en-US" altLang="en-US" dirty="0"/>
              <a:t>Are realistic and include an overall time frame.</a:t>
            </a:r>
          </a:p>
          <a:p>
            <a:pPr marL="1143000" lvl="2" indent="-457200">
              <a:buFont typeface="+mj-lt"/>
              <a:buAutoNum type="alphaLcParenR"/>
            </a:pPr>
            <a:r>
              <a:rPr lang="en-US" altLang="en-US" dirty="0"/>
              <a:t>For example “To increase daily MVPA and provide a family friendly venue in which to_________” – this is a program goal; your project goal should be more specific to the workshop and location you are going to be using. </a:t>
            </a:r>
          </a:p>
          <a:p>
            <a:pPr marL="1028700" lvl="2" indent="-342900">
              <a:buFont typeface="+mj-lt"/>
              <a:buAutoNum type="alphaLcParenR"/>
            </a:pPr>
            <a:r>
              <a:rPr lang="en-US" altLang="en-US" dirty="0"/>
              <a:t>Time frame could be defined or not, depending on the project life cycle.</a:t>
            </a:r>
          </a:p>
          <a:p>
            <a:pPr marL="1394460" lvl="3" indent="-342900">
              <a:buFont typeface="+mj-lt"/>
              <a:buAutoNum type="arabicPeriod"/>
            </a:pPr>
            <a:r>
              <a:rPr lang="en-US" altLang="en-US" dirty="0"/>
              <a:t>We work with approved curricula that span different time frames, so ask yourself if this will be a one time workshop or repeated, and how could that impact the needs of the project. </a:t>
            </a:r>
          </a:p>
        </p:txBody>
      </p:sp>
      <p:pic>
        <p:nvPicPr>
          <p:cNvPr id="2" name="Picture 1" descr="&lt;strong&gt;Free&lt;/strong&gt; Scrum Task Board PowerPoint Template - &lt;strong&gt;Free&lt;/strong&gt; PowerPoint Templat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15" y="2209800"/>
            <a:ext cx="3657600" cy="3048000"/>
          </a:xfrm>
          <a:prstGeom prst="rect">
            <a:avLst/>
          </a:prstGeom>
        </p:spPr>
      </p:pic>
    </p:spTree>
    <p:extLst>
      <p:ext uri="{BB962C8B-B14F-4D97-AF65-F5344CB8AC3E}">
        <p14:creationId xmlns:p14="http://schemas.microsoft.com/office/powerpoint/2010/main" val="185852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solidFill>
                  <a:schemeClr val="accent1">
                    <a:lumMod val="50000"/>
                  </a:schemeClr>
                </a:solidFill>
              </a:rPr>
              <a:t>Goals and Objectives</a:t>
            </a:r>
          </a:p>
        </p:txBody>
      </p:sp>
      <p:sp>
        <p:nvSpPr>
          <p:cNvPr id="23555" name="Rectangle 3"/>
          <p:cNvSpPr>
            <a:spLocks noGrp="1" noChangeArrowheads="1"/>
          </p:cNvSpPr>
          <p:nvPr>
            <p:ph idx="1"/>
          </p:nvPr>
        </p:nvSpPr>
        <p:spPr>
          <a:xfrm>
            <a:off x="3581400" y="1447800"/>
            <a:ext cx="5105400" cy="5105400"/>
          </a:xfrm>
        </p:spPr>
        <p:txBody>
          <a:bodyPr>
            <a:normAutofit fontScale="92500" lnSpcReduction="20000"/>
          </a:bodyPr>
          <a:lstStyle/>
          <a:p>
            <a:pPr marL="0" indent="0" algn="ctr" eaLnBrk="1" hangingPunct="1">
              <a:buNone/>
            </a:pPr>
            <a:r>
              <a:rPr lang="en-US" altLang="en-US" sz="2600" b="1" dirty="0"/>
              <a:t>Objectives:</a:t>
            </a:r>
          </a:p>
          <a:p>
            <a:r>
              <a:rPr lang="en-US" altLang="en-US" sz="2600" dirty="0"/>
              <a:t>Are the short-term results that help you meet the longer-term goals of the program (SNAP-Ed).</a:t>
            </a:r>
          </a:p>
          <a:p>
            <a:pPr eaLnBrk="1" hangingPunct="1"/>
            <a:r>
              <a:rPr lang="en-US" altLang="en-US" sz="2600" dirty="0"/>
              <a:t>Answer the questions:</a:t>
            </a:r>
          </a:p>
          <a:p>
            <a:pPr lvl="1" eaLnBrk="1" hangingPunct="1"/>
            <a:r>
              <a:rPr lang="en-US" altLang="en-US" sz="2600" b="1" dirty="0"/>
              <a:t>Who</a:t>
            </a:r>
            <a:r>
              <a:rPr lang="en-US" altLang="en-US" sz="2600" dirty="0"/>
              <a:t> is the target group or individuals expected to change?</a:t>
            </a:r>
          </a:p>
          <a:p>
            <a:pPr lvl="1" eaLnBrk="1" hangingPunct="1"/>
            <a:r>
              <a:rPr lang="en-US" altLang="en-US" sz="2600" b="1" dirty="0"/>
              <a:t>What</a:t>
            </a:r>
            <a:r>
              <a:rPr lang="en-US" altLang="en-US" sz="2600" dirty="0"/>
              <a:t> action or change is expected?</a:t>
            </a:r>
          </a:p>
          <a:p>
            <a:pPr lvl="1" eaLnBrk="1" hangingPunct="1"/>
            <a:r>
              <a:rPr lang="en-US" altLang="en-US" sz="2600" b="1" dirty="0"/>
              <a:t>When</a:t>
            </a:r>
            <a:r>
              <a:rPr lang="en-US" altLang="en-US" sz="2600" dirty="0"/>
              <a:t> will the desired action or change be accomplished?</a:t>
            </a:r>
          </a:p>
          <a:p>
            <a:pPr lvl="1" eaLnBrk="1" hangingPunct="1"/>
            <a:r>
              <a:rPr lang="en-US" altLang="en-US" sz="2600" b="1" dirty="0"/>
              <a:t>How much</a:t>
            </a:r>
            <a:r>
              <a:rPr lang="en-US" altLang="en-US" sz="2600" dirty="0"/>
              <a:t> change is expected?</a:t>
            </a:r>
          </a:p>
          <a:p>
            <a:pPr marL="411480" lvl="1" indent="0" algn="ctr" eaLnBrk="1" hangingPunct="1">
              <a:buNone/>
            </a:pPr>
            <a:r>
              <a:rPr lang="en-US" altLang="en-US" sz="2600" dirty="0"/>
              <a:t>We have program goals and objectives for SNAP-Ed; however we should have project objectives that make it possible for us to meet the program goals. </a:t>
            </a:r>
          </a:p>
        </p:txBody>
      </p:sp>
      <p:pic>
        <p:nvPicPr>
          <p:cNvPr id="2" name="Picture 1" descr="the importance of setting &lt;strong&gt;objectives&lt;/strong&gt; in learning setting &lt;strong&gt;objectives&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667000"/>
            <a:ext cx="3347249" cy="2514600"/>
          </a:xfrm>
          <a:prstGeom prst="rect">
            <a:avLst/>
          </a:prstGeom>
        </p:spPr>
      </p:pic>
    </p:spTree>
    <p:extLst>
      <p:ext uri="{BB962C8B-B14F-4D97-AF65-F5344CB8AC3E}">
        <p14:creationId xmlns:p14="http://schemas.microsoft.com/office/powerpoint/2010/main" val="315683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a:t>
            </a:r>
          </a:p>
        </p:txBody>
      </p:sp>
      <p:sp>
        <p:nvSpPr>
          <p:cNvPr id="3" name="Content Placeholder 2"/>
          <p:cNvSpPr>
            <a:spLocks noGrp="1"/>
          </p:cNvSpPr>
          <p:nvPr>
            <p:ph idx="1"/>
          </p:nvPr>
        </p:nvSpPr>
        <p:spPr>
          <a:xfrm>
            <a:off x="4054675" y="1752600"/>
            <a:ext cx="4686299" cy="4471622"/>
          </a:xfrm>
        </p:spPr>
        <p:txBody>
          <a:bodyPr>
            <a:normAutofit/>
          </a:bodyPr>
          <a:lstStyle/>
          <a:p>
            <a:r>
              <a:rPr lang="en-US" altLang="en-US" sz="1800" dirty="0"/>
              <a:t>What are the SNAP-Ed Program Specific goals &amp; objectives outlined by the state? </a:t>
            </a:r>
          </a:p>
          <a:p>
            <a:r>
              <a:rPr lang="en-US" altLang="en-US" sz="1800" dirty="0"/>
              <a:t>How do/will your project goals fit into these objectives?</a:t>
            </a:r>
          </a:p>
          <a:p>
            <a:endParaRPr lang="en-US" altLang="en-US" sz="1800" dirty="0"/>
          </a:p>
          <a:p>
            <a:pPr marL="0" indent="0">
              <a:buNone/>
            </a:pPr>
            <a:r>
              <a:rPr lang="en-US" altLang="en-US" sz="1800" dirty="0"/>
              <a:t>Again, we are not trying to create a new program; we are trying to fulfill the Specific Goals of the SNAP-Ed program</a:t>
            </a:r>
          </a:p>
          <a:p>
            <a:pPr marL="0" indent="0">
              <a:buNone/>
            </a:pPr>
            <a:r>
              <a:rPr lang="en-US" altLang="en-US" sz="1800" dirty="0"/>
              <a:t>Always keep in mind, “how is the work I’m doing fitting into the goals of the overall program I’m working under?”</a:t>
            </a:r>
          </a:p>
          <a:p>
            <a:pPr marL="0" indent="0">
              <a:buNone/>
            </a:pPr>
            <a:endParaRPr lang="en-US" altLang="en-US" sz="2100" dirty="0"/>
          </a:p>
          <a:p>
            <a:endParaRPr lang="en-US" altLang="en-US" dirty="0"/>
          </a:p>
          <a:p>
            <a:pPr marL="114300" indent="0" algn="ctr">
              <a:buNone/>
            </a:pPr>
            <a:endParaRPr lang="en-US" altLang="en-US" dirty="0"/>
          </a:p>
          <a:p>
            <a:pPr marL="114300" indent="0" algn="ctr">
              <a:buNone/>
            </a:pPr>
            <a:endParaRPr lang="en-US" altLang="en-US" dirty="0"/>
          </a:p>
          <a:p>
            <a:pPr marL="114300" indent="0" algn="ctr">
              <a:buNone/>
            </a:pPr>
            <a:endParaRPr lang="en-US" altLang="en-US" dirty="0"/>
          </a:p>
          <a:p>
            <a:pPr marL="114300" indent="0" algn="ctr">
              <a:buNone/>
            </a:pPr>
            <a:endParaRPr lang="en-US" altLang="en-US" dirty="0"/>
          </a:p>
          <a:p>
            <a:pPr marL="114300" indent="0" algn="ctr">
              <a:buNone/>
            </a:pPr>
            <a:endParaRPr lang="en-US" altLang="en-US" dirty="0"/>
          </a:p>
          <a:p>
            <a:pPr marL="114300" indent="0" algn="ctr">
              <a:buNone/>
            </a:pPr>
            <a:endParaRPr lang="en-US" altLang="en-US" dirty="0"/>
          </a:p>
          <a:p>
            <a:endParaRPr lang="en-US" sz="2100" dirty="0"/>
          </a:p>
        </p:txBody>
      </p:sp>
      <p:pic>
        <p:nvPicPr>
          <p:cNvPr id="4" name="Picture 3" descr="File:Enterprise &lt;strong&gt;Life Cycle&lt;/strong&gt;.jpg - Wikipedia, the &lt;strong&gt;free&lt;/strong&gt; encyclo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27" y="2698822"/>
            <a:ext cx="3483175" cy="2579178"/>
          </a:xfrm>
          <a:prstGeom prst="rect">
            <a:avLst/>
          </a:prstGeom>
        </p:spPr>
      </p:pic>
    </p:spTree>
    <p:extLst>
      <p:ext uri="{BB962C8B-B14F-4D97-AF65-F5344CB8AC3E}">
        <p14:creationId xmlns:p14="http://schemas.microsoft.com/office/powerpoint/2010/main" val="165782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 Paz County Program goals and Objectives</a:t>
            </a:r>
          </a:p>
        </p:txBody>
      </p:sp>
      <p:sp>
        <p:nvSpPr>
          <p:cNvPr id="5" name="Content Placeholder 4"/>
          <p:cNvSpPr>
            <a:spLocks noGrp="1"/>
          </p:cNvSpPr>
          <p:nvPr>
            <p:ph idx="1"/>
          </p:nvPr>
        </p:nvSpPr>
        <p:spPr/>
        <p:txBody>
          <a:bodyPr>
            <a:normAutofit lnSpcReduction="10000"/>
          </a:bodyPr>
          <a:lstStyle/>
          <a:p>
            <a:pPr marL="457200" indent="-457200">
              <a:buFont typeface="+mj-lt"/>
              <a:buAutoNum type="arabicPeriod"/>
            </a:pPr>
            <a:r>
              <a:rPr lang="en-US" dirty="0"/>
              <a:t>By September 30, 2018, three or more family-friendly physical activity opportunities will take place each year in La Paz County.</a:t>
            </a:r>
          </a:p>
          <a:p>
            <a:pPr marL="859536" lvl="1" indent="-457200">
              <a:buFont typeface="+mj-lt"/>
              <a:buAutoNum type="alphaLcParenR"/>
            </a:pPr>
            <a:r>
              <a:rPr lang="en-US" dirty="0"/>
              <a:t>Develop a collaborative action plan with Parker Parks and Recreation and La Paz County Public Health Educators and Prevention Program to promote physical activity events.</a:t>
            </a:r>
          </a:p>
          <a:p>
            <a:pPr marL="859536" lvl="1" indent="-457200">
              <a:buFont typeface="+mj-lt"/>
              <a:buAutoNum type="alphaLcParenR"/>
            </a:pPr>
            <a:r>
              <a:rPr lang="en-US" dirty="0"/>
              <a:t>Implement the action plan (a) with partners, Parker Parks and Recreation and La Paz County Public Health Educators and Prevention Program, to promote physical activity events. </a:t>
            </a:r>
          </a:p>
          <a:p>
            <a:pPr lvl="2">
              <a:buFont typeface="Wingdings" panose="05000000000000000000" pitchFamily="2" charset="2"/>
              <a:buChar char="v"/>
            </a:pPr>
            <a:r>
              <a:rPr lang="en-US" dirty="0"/>
              <a:t>Number of communities reached</a:t>
            </a:r>
            <a:endParaRPr lang="en-US" sz="2600" dirty="0"/>
          </a:p>
          <a:p>
            <a:pPr lvl="2">
              <a:buFont typeface="Wingdings" panose="05000000000000000000" pitchFamily="2" charset="2"/>
              <a:buChar char="v"/>
            </a:pPr>
            <a:r>
              <a:rPr lang="en-US" dirty="0"/>
              <a:t>Number of physical activity opportunities provided</a:t>
            </a:r>
            <a:endParaRPr lang="en-US" sz="2800" dirty="0"/>
          </a:p>
          <a:p>
            <a:pPr lvl="2">
              <a:buFont typeface="Wingdings" panose="05000000000000000000" pitchFamily="2" charset="2"/>
              <a:buChar char="v"/>
            </a:pPr>
            <a:r>
              <a:rPr lang="en-US" dirty="0"/>
              <a:t>Number of partnerships in place</a:t>
            </a:r>
          </a:p>
        </p:txBody>
      </p:sp>
    </p:spTree>
    <p:extLst>
      <p:ext uri="{BB962C8B-B14F-4D97-AF65-F5344CB8AC3E}">
        <p14:creationId xmlns:p14="http://schemas.microsoft.com/office/powerpoint/2010/main" val="403393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Project Design</a:t>
            </a:r>
          </a:p>
        </p:txBody>
      </p:sp>
      <p:sp>
        <p:nvSpPr>
          <p:cNvPr id="3" name="Content Placeholder 2"/>
          <p:cNvSpPr>
            <a:spLocks noGrp="1"/>
          </p:cNvSpPr>
          <p:nvPr>
            <p:ph idx="1"/>
          </p:nvPr>
        </p:nvSpPr>
        <p:spPr>
          <a:xfrm>
            <a:off x="3276600" y="1447800"/>
            <a:ext cx="5410200" cy="5257800"/>
          </a:xfrm>
        </p:spPr>
        <p:txBody>
          <a:bodyPr>
            <a:normAutofit fontScale="85000" lnSpcReduction="20000"/>
          </a:bodyPr>
          <a:lstStyle/>
          <a:p>
            <a:pPr marL="114300" indent="0">
              <a:buNone/>
            </a:pPr>
            <a:r>
              <a:rPr lang="en-US" dirty="0"/>
              <a:t>The last slide shows you a small part of the La Paz County Work Plan for active living in the SNAP-Ed program. It gives us a good road map to work toward within the program. However, </a:t>
            </a:r>
            <a:r>
              <a:rPr lang="en-US" u="sng" dirty="0"/>
              <a:t>why</a:t>
            </a:r>
            <a:r>
              <a:rPr lang="en-US" dirty="0"/>
              <a:t> is it important to design and manage our individual projects and workshops within the program parameters?</a:t>
            </a:r>
          </a:p>
          <a:p>
            <a:pPr marL="571500" indent="-457200">
              <a:buFont typeface="+mj-lt"/>
              <a:buAutoNum type="arabicPeriod"/>
            </a:pPr>
            <a:r>
              <a:rPr lang="en-US" dirty="0"/>
              <a:t>Clear objectives help us maintain the direction of the program and help ensure we are successful in our endeavors. </a:t>
            </a:r>
          </a:p>
          <a:p>
            <a:pPr marL="571500" indent="-457200">
              <a:buFont typeface="+mj-lt"/>
              <a:buAutoNum type="arabicPeriod"/>
            </a:pPr>
            <a:r>
              <a:rPr lang="en-US" dirty="0"/>
              <a:t>This will also provide a clear explanation to the state of what we are doing within our counties and the actions are taking to get there. </a:t>
            </a:r>
          </a:p>
          <a:p>
            <a:pPr marL="571500" indent="-457200">
              <a:buFont typeface="+mj-lt"/>
              <a:buAutoNum type="arabicPeriod"/>
            </a:pPr>
            <a:r>
              <a:rPr lang="en-US" dirty="0"/>
              <a:t>This will also help us and the state know how and where we are going to spend money and why.</a:t>
            </a:r>
          </a:p>
        </p:txBody>
      </p:sp>
      <p:pic>
        <p:nvPicPr>
          <p:cNvPr id="4" name="Picture 3" descr="But &lt;strong&gt;Why&lt;/strong&gt;? by martinblaaberg on Deviant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743200"/>
            <a:ext cx="2946400" cy="1657350"/>
          </a:xfrm>
          <a:prstGeom prst="rect">
            <a:avLst/>
          </a:prstGeom>
        </p:spPr>
      </p:pic>
    </p:spTree>
    <p:extLst>
      <p:ext uri="{BB962C8B-B14F-4D97-AF65-F5344CB8AC3E}">
        <p14:creationId xmlns:p14="http://schemas.microsoft.com/office/powerpoint/2010/main" val="45147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solidFill>
                  <a:schemeClr val="accent1">
                    <a:lumMod val="50000"/>
                  </a:schemeClr>
                </a:solidFill>
              </a:rPr>
              <a:t>Action Planning</a:t>
            </a:r>
          </a:p>
        </p:txBody>
      </p:sp>
      <p:sp>
        <p:nvSpPr>
          <p:cNvPr id="31747" name="Rectangle 3"/>
          <p:cNvSpPr>
            <a:spLocks noGrp="1" noChangeArrowheads="1"/>
          </p:cNvSpPr>
          <p:nvPr>
            <p:ph idx="1"/>
          </p:nvPr>
        </p:nvSpPr>
        <p:spPr>
          <a:xfrm>
            <a:off x="3754194" y="1447800"/>
            <a:ext cx="4932606" cy="5105400"/>
          </a:xfrm>
        </p:spPr>
        <p:txBody>
          <a:bodyPr>
            <a:normAutofit fontScale="85000" lnSpcReduction="10000"/>
          </a:bodyPr>
          <a:lstStyle/>
          <a:p>
            <a:pPr eaLnBrk="1" hangingPunct="1">
              <a:buFontTx/>
              <a:buNone/>
            </a:pPr>
            <a:r>
              <a:rPr lang="en-US" u="sng" dirty="0"/>
              <a:t>Action Plan Components:</a:t>
            </a:r>
          </a:p>
          <a:p>
            <a:pPr marL="396875" lvl="1" eaLnBrk="1" hangingPunct="1"/>
            <a:r>
              <a:rPr lang="en-US" sz="2600" dirty="0"/>
              <a:t>Tasks for each project objective</a:t>
            </a:r>
          </a:p>
          <a:p>
            <a:pPr marL="671195" lvl="2"/>
            <a:r>
              <a:rPr lang="en-US" sz="2400" dirty="0"/>
              <a:t>What are reasonable and attainable tasks that lead to accomplishing the objective?</a:t>
            </a:r>
          </a:p>
          <a:p>
            <a:pPr marL="671195" lvl="2"/>
            <a:r>
              <a:rPr lang="en-US" sz="2400" dirty="0"/>
              <a:t>Why is this specific task important to the project and ultimately the program? </a:t>
            </a:r>
          </a:p>
          <a:p>
            <a:pPr marL="396875" lvl="1" eaLnBrk="1" hangingPunct="1"/>
            <a:r>
              <a:rPr lang="en-US" sz="2600" dirty="0"/>
              <a:t>Roles &amp; responsibilities for all stakeholders</a:t>
            </a:r>
          </a:p>
          <a:p>
            <a:pPr marL="671195" lvl="2"/>
            <a:r>
              <a:rPr lang="en-US" sz="2400" dirty="0"/>
              <a:t>community, project team, Volunteers, others…</a:t>
            </a:r>
          </a:p>
          <a:p>
            <a:pPr marL="396875" lvl="1" eaLnBrk="1" hangingPunct="1"/>
            <a:r>
              <a:rPr lang="en-US" sz="2600" dirty="0"/>
              <a:t>Timeline for completion of the project/ workshop</a:t>
            </a:r>
          </a:p>
          <a:p>
            <a:pPr marL="785495" lvl="2" indent="-342900"/>
            <a:r>
              <a:rPr lang="en-US" sz="2400" dirty="0"/>
              <a:t>What is the estimated time each phase will happen; when do you expect to start?</a:t>
            </a:r>
          </a:p>
          <a:p>
            <a:pPr marL="785495" lvl="2" indent="-342900"/>
            <a:r>
              <a:rPr lang="en-US" sz="2400" dirty="0"/>
              <a:t>Will it end after one or a few times, or will it be ongoing for the foreseeable future? </a:t>
            </a:r>
          </a:p>
        </p:txBody>
      </p:sp>
      <p:pic>
        <p:nvPicPr>
          <p:cNvPr id="2" name="Picture 1" descr="... Think You Can &lt;strong&gt;Plan&lt;/strong&gt;? Strategic &lt;strong&gt;Planning&lt;/strong&gt;: what it is and how to do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64708"/>
            <a:ext cx="3489959" cy="1966174"/>
          </a:xfrm>
          <a:prstGeom prst="rect">
            <a:avLst/>
          </a:prstGeom>
        </p:spPr>
      </p:pic>
    </p:spTree>
    <p:extLst>
      <p:ext uri="{BB962C8B-B14F-4D97-AF65-F5344CB8AC3E}">
        <p14:creationId xmlns:p14="http://schemas.microsoft.com/office/powerpoint/2010/main" val="265768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3218330" cy="3149970"/>
          </a:xfrm>
        </p:spPr>
        <p:txBody>
          <a:bodyPr>
            <a:normAutofit fontScale="90000"/>
          </a:bodyPr>
          <a:lstStyle/>
          <a:p>
            <a:pPr eaLnBrk="1" hangingPunct="1">
              <a:defRPr/>
            </a:pPr>
            <a:r>
              <a:rPr lang="en-US" u="sng" dirty="0">
                <a:solidFill>
                  <a:schemeClr val="accent1">
                    <a:lumMod val="50000"/>
                  </a:schemeClr>
                </a:solidFill>
              </a:rPr>
              <a:t>Action Planning</a:t>
            </a:r>
            <a:r>
              <a:rPr lang="en-US" dirty="0">
                <a:solidFill>
                  <a:schemeClr val="accent1">
                    <a:lumMod val="50000"/>
                  </a:schemeClr>
                </a:solidFill>
              </a:rPr>
              <a:t>:</a:t>
            </a:r>
            <a:br>
              <a:rPr lang="en-US" dirty="0">
                <a:solidFill>
                  <a:schemeClr val="accent1">
                    <a:lumMod val="50000"/>
                  </a:schemeClr>
                </a:solidFill>
              </a:rPr>
            </a:br>
            <a:r>
              <a:rPr lang="en-US" dirty="0">
                <a:solidFill>
                  <a:schemeClr val="accent1">
                    <a:lumMod val="50000"/>
                  </a:schemeClr>
                </a:solidFill>
              </a:rPr>
              <a:t>Identifying &amp; Sequencing Tasks</a:t>
            </a:r>
          </a:p>
        </p:txBody>
      </p:sp>
      <p:sp>
        <p:nvSpPr>
          <p:cNvPr id="32771" name="Rectangle 3"/>
          <p:cNvSpPr>
            <a:spLocks noGrp="1" noChangeArrowheads="1"/>
          </p:cNvSpPr>
          <p:nvPr>
            <p:ph idx="1"/>
          </p:nvPr>
        </p:nvSpPr>
        <p:spPr>
          <a:xfrm>
            <a:off x="3886200" y="569066"/>
            <a:ext cx="4686299" cy="5455497"/>
          </a:xfrm>
        </p:spPr>
        <p:txBody>
          <a:bodyPr>
            <a:normAutofit fontScale="92500" lnSpcReduction="10000"/>
          </a:bodyPr>
          <a:lstStyle/>
          <a:p>
            <a:pPr eaLnBrk="1" hangingPunct="1">
              <a:buFontTx/>
              <a:buNone/>
            </a:pPr>
            <a:r>
              <a:rPr lang="en-US" u="sng" dirty="0"/>
              <a:t>Tasks</a:t>
            </a:r>
          </a:p>
          <a:p>
            <a:pPr marL="396875" lvl="1" eaLnBrk="1" hangingPunct="1"/>
            <a:r>
              <a:rPr lang="en-US" sz="2600" dirty="0"/>
              <a:t>Concrete and very specific activities that must be completed to achieve the project objectives.</a:t>
            </a:r>
          </a:p>
          <a:p>
            <a:pPr marL="396875" lvl="1" eaLnBrk="1" hangingPunct="1"/>
            <a:r>
              <a:rPr lang="en-US" sz="2600" dirty="0"/>
              <a:t>Set clear and attainable goals that support your objectives.</a:t>
            </a:r>
          </a:p>
          <a:p>
            <a:pPr marL="396875" lvl="1" eaLnBrk="1" hangingPunct="1"/>
            <a:r>
              <a:rPr lang="en-US" sz="2600" dirty="0"/>
              <a:t>Each objective has its own set of tasks.</a:t>
            </a:r>
          </a:p>
          <a:p>
            <a:pPr marL="671195" lvl="2"/>
            <a:r>
              <a:rPr lang="en-US" sz="2400" dirty="0"/>
              <a:t>For our workshops the time frame we provide to a site for when we will start and complete, including data collection if needed. </a:t>
            </a:r>
          </a:p>
          <a:p>
            <a:pPr marL="396875" lvl="1" eaLnBrk="1" hangingPunct="1"/>
            <a:r>
              <a:rPr lang="en-US" sz="2600" dirty="0"/>
              <a:t>Need to be arranged in logical order that ensures completion of the project.</a:t>
            </a:r>
          </a:p>
        </p:txBody>
      </p:sp>
      <p:pic>
        <p:nvPicPr>
          <p:cNvPr id="32772" name="Picture 4" descr="HM00116_"/>
          <p:cNvPicPr>
            <a:picLocks noChangeAspect="1" noChangeArrowheads="1"/>
          </p:cNvPicPr>
          <p:nvPr/>
        </p:nvPicPr>
        <p:blipFill>
          <a:blip r:embed="rId3" cstate="print"/>
          <a:srcRect/>
          <a:stretch>
            <a:fillRect/>
          </a:stretch>
        </p:blipFill>
        <p:spPr bwMode="auto">
          <a:xfrm>
            <a:off x="665840" y="3701677"/>
            <a:ext cx="2025650" cy="1833563"/>
          </a:xfrm>
          <a:prstGeom prst="rect">
            <a:avLst/>
          </a:prstGeom>
          <a:noFill/>
          <a:ln w="9525">
            <a:noFill/>
            <a:miter lim="800000"/>
            <a:headEnd/>
            <a:tailEnd/>
          </a:ln>
        </p:spPr>
      </p:pic>
    </p:spTree>
    <p:extLst>
      <p:ext uri="{BB962C8B-B14F-4D97-AF65-F5344CB8AC3E}">
        <p14:creationId xmlns:p14="http://schemas.microsoft.com/office/powerpoint/2010/main" val="268094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u="sng" kern="0" dirty="0">
                <a:solidFill>
                  <a:schemeClr val="accent1">
                    <a:lumMod val="50000"/>
                  </a:schemeClr>
                </a:solidFill>
              </a:rPr>
              <a:t>Action Planning</a:t>
            </a:r>
            <a:r>
              <a:rPr lang="en-US" sz="3600" kern="0" dirty="0">
                <a:solidFill>
                  <a:schemeClr val="accent1">
                    <a:lumMod val="50000"/>
                  </a:schemeClr>
                </a:solidFill>
              </a:rPr>
              <a:t>:</a:t>
            </a:r>
            <a:br>
              <a:rPr lang="en-US" sz="3600" kern="0" dirty="0">
                <a:solidFill>
                  <a:schemeClr val="accent1">
                    <a:lumMod val="50000"/>
                  </a:schemeClr>
                </a:solidFill>
              </a:rPr>
            </a:br>
            <a:r>
              <a:rPr lang="en-US" sz="3600" kern="0" dirty="0">
                <a:solidFill>
                  <a:schemeClr val="accent1">
                    <a:lumMod val="50000"/>
                  </a:schemeClr>
                </a:solidFill>
              </a:rPr>
              <a:t>Assigning Roles &amp; Responsibilities</a:t>
            </a:r>
            <a:br>
              <a:rPr lang="en-US" sz="3600" kern="0" dirty="0">
                <a:solidFill>
                  <a:schemeClr val="accent1">
                    <a:lumMod val="50000"/>
                  </a:schemeClr>
                </a:solidFill>
              </a:rPr>
            </a:br>
            <a:endParaRPr lang="en-US" dirty="0"/>
          </a:p>
        </p:txBody>
      </p:sp>
      <p:graphicFrame>
        <p:nvGraphicFramePr>
          <p:cNvPr id="6" name="Group 116"/>
          <p:cNvGraphicFramePr>
            <a:graphicFrameLocks noGrp="1"/>
          </p:cNvGraphicFramePr>
          <p:nvPr>
            <p:ph type="tbl" idx="1"/>
            <p:extLst>
              <p:ext uri="{D42A27DB-BD31-4B8C-83A1-F6EECF244321}">
                <p14:modId xmlns:p14="http://schemas.microsoft.com/office/powerpoint/2010/main" val="605736608"/>
              </p:ext>
            </p:extLst>
          </p:nvPr>
        </p:nvGraphicFramePr>
        <p:xfrm>
          <a:off x="381000" y="1905000"/>
          <a:ext cx="8610600" cy="3962399"/>
        </p:xfrm>
        <a:graphic>
          <a:graphicData uri="http://schemas.openxmlformats.org/drawingml/2006/table">
            <a:tbl>
              <a:tblPr/>
              <a:tblGrid>
                <a:gridCol w="1923644">
                  <a:extLst>
                    <a:ext uri="{9D8B030D-6E8A-4147-A177-3AD203B41FA5}">
                      <a16:colId xmlns="" xmlns:a16="http://schemas.microsoft.com/office/drawing/2014/main" val="20000"/>
                    </a:ext>
                  </a:extLst>
                </a:gridCol>
                <a:gridCol w="6686956">
                  <a:extLst>
                    <a:ext uri="{9D8B030D-6E8A-4147-A177-3AD203B41FA5}">
                      <a16:colId xmlns="" xmlns:a16="http://schemas.microsoft.com/office/drawing/2014/main" val="20001"/>
                    </a:ext>
                  </a:extLst>
                </a:gridCol>
              </a:tblGrid>
              <a:tr h="5808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accent6"/>
                          </a:solidFill>
                          <a:effectLst/>
                          <a:latin typeface="Times New Roman" pitchFamily="18" charset="0"/>
                        </a:rPr>
                        <a:t>Function</a:t>
                      </a:r>
                    </a:p>
                  </a:txBody>
                  <a:tcP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accent6"/>
                          </a:solidFill>
                          <a:effectLst/>
                          <a:latin typeface="Times New Roman" pitchFamily="18" charset="0"/>
                        </a:rPr>
                        <a:t>Question</a:t>
                      </a:r>
                    </a:p>
                  </a:txBody>
                  <a:tcP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15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rPr>
                        <a:t>Inform</a:t>
                      </a: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Who are the people you need to keep informed about major decisions and progress on the project?</a:t>
                      </a:r>
                    </a:p>
                  </a:txBody>
                  <a:tcPr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1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rPr>
                        <a:t>Consult</a:t>
                      </a: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Who are the people that may offer consultation to the project (provide technical information, insights to help with decision-making, etc.)?</a:t>
                      </a:r>
                    </a:p>
                  </a:txBody>
                  <a:tcPr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7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rPr>
                        <a:t>Perform</a:t>
                      </a: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Who will be directly involved in carrying out the work (the actual “do-</a:t>
                      </a:r>
                      <a:r>
                        <a:rPr kumimoji="0" lang="en-US" sz="1600" b="0" i="1" u="none" strike="noStrike" cap="none" normalizeH="0" baseline="0" dirty="0" err="1">
                          <a:ln>
                            <a:noFill/>
                          </a:ln>
                          <a:solidFill>
                            <a:schemeClr val="tx1"/>
                          </a:solidFill>
                          <a:effectLst/>
                          <a:latin typeface="Times New Roman" pitchFamily="18" charset="0"/>
                        </a:rPr>
                        <a:t>ers</a:t>
                      </a:r>
                      <a:r>
                        <a:rPr kumimoji="0" lang="en-US" sz="1600" b="0" i="1" u="none" strike="noStrike" cap="none" normalizeH="0" baseline="0" dirty="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15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rPr>
                        <a:t>Oversee</a:t>
                      </a: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Who will oversee and give timely approvals for the work (responsible for seeing that the work gets done)?</a:t>
                      </a:r>
                    </a:p>
                  </a:txBody>
                  <a:tcPr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1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rPr>
                        <a:t>Animate</a:t>
                      </a: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rPr>
                        <a:t>Who will encourage and mobilize people to get involved and stay involved?</a:t>
                      </a:r>
                    </a:p>
                  </a:txBody>
                  <a:tcPr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15413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23038797"/>
              </p:ext>
            </p:extLst>
          </p:nvPr>
        </p:nvGraphicFramePr>
        <p:xfrm>
          <a:off x="457200" y="1676400"/>
          <a:ext cx="8153400" cy="4787077"/>
        </p:xfrm>
        <a:graphic>
          <a:graphicData uri="http://schemas.openxmlformats.org/drawingml/2006/table">
            <a:tbl>
              <a:tblPr firstRow="1" firstCol="1" bandRow="1">
                <a:tableStyleId>{5C22544A-7EE6-4342-B048-85BDC9FD1C3A}</a:tableStyleId>
              </a:tblPr>
              <a:tblGrid>
                <a:gridCol w="1699477"/>
                <a:gridCol w="4446225"/>
                <a:gridCol w="2007698"/>
              </a:tblGrid>
              <a:tr h="448352">
                <a:tc>
                  <a:txBody>
                    <a:bodyPr/>
                    <a:lstStyle/>
                    <a:p>
                      <a:pPr marL="0" marR="0" algn="ctr">
                        <a:spcBef>
                          <a:spcPts val="0"/>
                        </a:spcBef>
                        <a:spcAft>
                          <a:spcPts val="0"/>
                        </a:spcAft>
                        <a:tabLst>
                          <a:tab pos="2451100" algn="l"/>
                        </a:tabLst>
                      </a:pPr>
                      <a:r>
                        <a:rPr lang="en-US" sz="1600" b="1" dirty="0">
                          <a:effectLst/>
                          <a:latin typeface="Calibri"/>
                          <a:ea typeface="Calibri"/>
                          <a:cs typeface="Times New Roman"/>
                        </a:rPr>
                        <a:t>Time</a:t>
                      </a:r>
                      <a:endParaRPr lang="en-US" sz="1600" dirty="0">
                        <a:effectLst/>
                        <a:latin typeface="Calibri"/>
                        <a:ea typeface="Calibri"/>
                        <a:cs typeface="Times New Roman"/>
                      </a:endParaRPr>
                    </a:p>
                  </a:txBody>
                  <a:tcPr marL="68580" marR="68580" marT="0" marB="0"/>
                </a:tc>
                <a:tc>
                  <a:txBody>
                    <a:bodyPr/>
                    <a:lstStyle/>
                    <a:p>
                      <a:pPr marL="0" marR="0" algn="ctr">
                        <a:spcBef>
                          <a:spcPts val="0"/>
                        </a:spcBef>
                        <a:spcAft>
                          <a:spcPts val="0"/>
                        </a:spcAft>
                        <a:tabLst>
                          <a:tab pos="2451100" algn="l"/>
                        </a:tabLst>
                      </a:pPr>
                      <a:r>
                        <a:rPr lang="en-US" sz="1600" b="1">
                          <a:effectLst/>
                          <a:latin typeface="Calibri"/>
                          <a:ea typeface="Calibri"/>
                          <a:cs typeface="Times New Roman"/>
                        </a:rPr>
                        <a:t>Topic</a:t>
                      </a:r>
                      <a:endParaRPr lang="en-US" sz="16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b="1">
                          <a:effectLst/>
                          <a:latin typeface="Calibri"/>
                          <a:ea typeface="Calibri"/>
                          <a:cs typeface="Times New Roman"/>
                        </a:rPr>
                        <a:t>Presenter</a:t>
                      </a:r>
                      <a:endParaRPr lang="en-US" sz="1600">
                        <a:effectLst/>
                        <a:latin typeface="Calibri"/>
                        <a:ea typeface="Calibri"/>
                        <a:cs typeface="Times New Roman"/>
                      </a:endParaRPr>
                    </a:p>
                  </a:txBody>
                  <a:tcPr marL="68580" marR="68580" marT="0" marB="0"/>
                </a:tc>
              </a:tr>
              <a:tr h="618617">
                <a:tc>
                  <a:txBody>
                    <a:bodyPr/>
                    <a:lstStyle/>
                    <a:p>
                      <a:pPr marL="0" marR="0" algn="ctr">
                        <a:spcBef>
                          <a:spcPts val="0"/>
                        </a:spcBef>
                        <a:spcAft>
                          <a:spcPts val="0"/>
                        </a:spcAft>
                      </a:pPr>
                      <a:r>
                        <a:rPr lang="en-US" sz="1200" dirty="0">
                          <a:effectLst/>
                          <a:latin typeface="Calibri"/>
                          <a:ea typeface="Calibri"/>
                          <a:cs typeface="Times New Roman"/>
                        </a:rPr>
                        <a:t> </a:t>
                      </a:r>
                    </a:p>
                    <a:p>
                      <a:pPr marL="0" marR="0" algn="ctr">
                        <a:spcBef>
                          <a:spcPts val="0"/>
                        </a:spcBef>
                        <a:spcAft>
                          <a:spcPts val="0"/>
                        </a:spcAft>
                      </a:pPr>
                      <a:r>
                        <a:rPr lang="en-US" sz="1200" dirty="0">
                          <a:effectLst/>
                          <a:latin typeface="Calibri"/>
                          <a:ea typeface="Calibri"/>
                          <a:cs typeface="Times New Roman"/>
                        </a:rPr>
                        <a:t>10:00-</a:t>
                      </a:r>
                    </a:p>
                    <a:p>
                      <a:pPr marL="0" marR="0" algn="ctr">
                        <a:spcBef>
                          <a:spcPts val="0"/>
                        </a:spcBef>
                        <a:spcAft>
                          <a:spcPts val="0"/>
                        </a:spcAft>
                      </a:pPr>
                      <a:r>
                        <a:rPr lang="en-US" sz="1200" dirty="0">
                          <a:effectLst/>
                          <a:latin typeface="Calibri"/>
                          <a:ea typeface="Calibri"/>
                          <a:cs typeface="Times New Roman"/>
                        </a:rPr>
                        <a:t>10:05 AM</a:t>
                      </a:r>
                    </a:p>
                  </a:txBody>
                  <a:tcPr marL="68580" marR="68580" marT="0" marB="0"/>
                </a:tc>
                <a:tc>
                  <a:txBody>
                    <a:bodyPr/>
                    <a:lstStyle/>
                    <a:p>
                      <a:pPr marL="0" marR="0" algn="ctr">
                        <a:spcBef>
                          <a:spcPts val="0"/>
                        </a:spcBef>
                        <a:spcAft>
                          <a:spcPts val="0"/>
                        </a:spcAft>
                      </a:pPr>
                      <a:r>
                        <a:rPr lang="en-US" sz="1600">
                          <a:effectLst/>
                          <a:latin typeface="Calibri"/>
                          <a:ea typeface="Calibri"/>
                          <a:cs typeface="Times New Roman"/>
                        </a:rPr>
                        <a:t> </a:t>
                      </a:r>
                    </a:p>
                    <a:p>
                      <a:pPr marL="0" marR="0" algn="ctr">
                        <a:spcBef>
                          <a:spcPts val="0"/>
                        </a:spcBef>
                        <a:spcAft>
                          <a:spcPts val="0"/>
                        </a:spcAft>
                      </a:pPr>
                      <a:r>
                        <a:rPr lang="en-US" sz="1600" b="1">
                          <a:effectLst/>
                          <a:latin typeface="Calibri"/>
                          <a:ea typeface="Calibri"/>
                          <a:cs typeface="Times New Roman"/>
                        </a:rPr>
                        <a:t>Welcome and roll call</a:t>
                      </a:r>
                      <a:endParaRPr lang="en-US" sz="1600">
                        <a:effectLst/>
                        <a:latin typeface="Calibri"/>
                        <a:ea typeface="Calibri"/>
                        <a:cs typeface="Times New Roman"/>
                      </a:endParaRPr>
                    </a:p>
                    <a:p>
                      <a:pPr marL="0" marR="0" algn="ctr">
                        <a:spcBef>
                          <a:spcPts val="0"/>
                        </a:spcBef>
                        <a:spcAft>
                          <a:spcPts val="0"/>
                        </a:spcAft>
                      </a:pPr>
                      <a:r>
                        <a:rPr lang="en-US" sz="1600" b="1">
                          <a:effectLst/>
                          <a:latin typeface="Calibri"/>
                          <a:ea typeface="Calibri"/>
                          <a:cs typeface="Times New Roman"/>
                        </a:rPr>
                        <a:t>Any AZNN updates:</a:t>
                      </a:r>
                      <a:endParaRPr lang="en-US" sz="16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600">
                          <a:effectLst/>
                          <a:latin typeface="Calibri"/>
                          <a:ea typeface="Calibri"/>
                          <a:cs typeface="Times New Roman"/>
                        </a:rPr>
                        <a:t> </a:t>
                      </a:r>
                    </a:p>
                    <a:p>
                      <a:pPr marL="0" marR="0" algn="ctr">
                        <a:spcBef>
                          <a:spcPts val="0"/>
                        </a:spcBef>
                        <a:spcAft>
                          <a:spcPts val="0"/>
                        </a:spcAft>
                      </a:pPr>
                      <a:r>
                        <a:rPr lang="en-US" sz="1600">
                          <a:effectLst/>
                          <a:latin typeface="Calibri"/>
                          <a:ea typeface="Calibri"/>
                          <a:cs typeface="Times New Roman"/>
                        </a:rPr>
                        <a:t>Ryan Lang</a:t>
                      </a:r>
                    </a:p>
                  </a:txBody>
                  <a:tcPr marL="68580" marR="68580" marT="0" marB="0"/>
                </a:tc>
              </a:tr>
              <a:tr h="688131">
                <a:tc>
                  <a:txBody>
                    <a:bodyPr/>
                    <a:lstStyle/>
                    <a:p>
                      <a:pPr marL="0" marR="0" algn="ctr">
                        <a:spcBef>
                          <a:spcPts val="0"/>
                        </a:spcBef>
                        <a:spcAft>
                          <a:spcPts val="0"/>
                        </a:spcAft>
                      </a:pPr>
                      <a:r>
                        <a:rPr lang="en-US" sz="1200" dirty="0">
                          <a:effectLst/>
                          <a:latin typeface="Calibri"/>
                          <a:ea typeface="Calibri"/>
                          <a:cs typeface="Times New Roman"/>
                        </a:rPr>
                        <a:t> </a:t>
                      </a:r>
                    </a:p>
                    <a:p>
                      <a:pPr marL="0" marR="0" algn="ctr">
                        <a:spcBef>
                          <a:spcPts val="0"/>
                        </a:spcBef>
                        <a:spcAft>
                          <a:spcPts val="0"/>
                        </a:spcAft>
                      </a:pPr>
                      <a:r>
                        <a:rPr lang="en-US" sz="1200" dirty="0">
                          <a:effectLst/>
                          <a:latin typeface="Calibri"/>
                          <a:ea typeface="Calibri"/>
                          <a:cs typeface="Times New Roman"/>
                        </a:rPr>
                        <a:t>10:05- </a:t>
                      </a:r>
                    </a:p>
                    <a:p>
                      <a:pPr marL="0" marR="0" algn="ctr">
                        <a:spcBef>
                          <a:spcPts val="0"/>
                        </a:spcBef>
                        <a:spcAft>
                          <a:spcPts val="0"/>
                        </a:spcAft>
                      </a:pPr>
                      <a:r>
                        <a:rPr lang="en-US" sz="1200" dirty="0">
                          <a:effectLst/>
                          <a:latin typeface="Calibri"/>
                          <a:ea typeface="Calibri"/>
                          <a:cs typeface="Times New Roman"/>
                        </a:rPr>
                        <a:t>10:20 am</a:t>
                      </a:r>
                    </a:p>
                  </a:txBody>
                  <a:tcPr marL="68580" marR="68580" marT="0" marB="0"/>
                </a:tc>
                <a:tc rowSpan="3">
                  <a:txBody>
                    <a:bodyPr/>
                    <a:lstStyle/>
                    <a:p>
                      <a:pPr marL="0" marR="0" algn="ctr">
                        <a:spcBef>
                          <a:spcPts val="0"/>
                        </a:spcBef>
                        <a:spcAft>
                          <a:spcPts val="0"/>
                        </a:spcAft>
                      </a:pPr>
                      <a:r>
                        <a:rPr lang="en-US" sz="1600" b="1" dirty="0">
                          <a:effectLst/>
                          <a:latin typeface="Calibri"/>
                          <a:ea typeface="Calibri"/>
                          <a:cs typeface="Times New Roman"/>
                        </a:rPr>
                        <a:t> </a:t>
                      </a:r>
                      <a:endParaRPr lang="en-US" sz="1600" dirty="0">
                        <a:effectLst/>
                        <a:latin typeface="Calibri"/>
                        <a:ea typeface="Calibri"/>
                        <a:cs typeface="Times New Roman"/>
                      </a:endParaRPr>
                    </a:p>
                    <a:p>
                      <a:pPr marL="0" marR="0" algn="l">
                        <a:spcBef>
                          <a:spcPts val="0"/>
                        </a:spcBef>
                        <a:spcAft>
                          <a:spcPts val="0"/>
                        </a:spcAft>
                      </a:pPr>
                      <a:r>
                        <a:rPr lang="en-US" sz="1600" dirty="0">
                          <a:effectLst/>
                          <a:latin typeface="Calibri"/>
                          <a:ea typeface="Calibri"/>
                          <a:cs typeface="Times New Roman"/>
                        </a:rPr>
                        <a:t> </a:t>
                      </a:r>
                    </a:p>
                    <a:p>
                      <a:pPr marL="0" marR="0" algn="l">
                        <a:spcBef>
                          <a:spcPts val="0"/>
                        </a:spcBef>
                        <a:spcAft>
                          <a:spcPts val="0"/>
                        </a:spcAft>
                      </a:pPr>
                      <a:r>
                        <a:rPr lang="en-US" sz="1600" dirty="0">
                          <a:effectLst/>
                          <a:latin typeface="Calibri"/>
                          <a:ea typeface="Calibri"/>
                          <a:cs typeface="Times New Roman"/>
                        </a:rPr>
                        <a:t> </a:t>
                      </a:r>
                    </a:p>
                    <a:p>
                      <a:pPr marL="0" marR="0" algn="l">
                        <a:spcBef>
                          <a:spcPts val="0"/>
                        </a:spcBef>
                        <a:spcAft>
                          <a:spcPts val="0"/>
                        </a:spcAft>
                      </a:pPr>
                      <a:r>
                        <a:rPr lang="en-US" sz="1600" dirty="0">
                          <a:effectLst/>
                          <a:latin typeface="Calibri"/>
                          <a:ea typeface="Calibri"/>
                          <a:cs typeface="Times New Roman"/>
                        </a:rPr>
                        <a:t> </a:t>
                      </a:r>
                    </a:p>
                    <a:p>
                      <a:pPr marL="0" marR="0" algn="l">
                        <a:spcBef>
                          <a:spcPts val="0"/>
                        </a:spcBef>
                        <a:spcAft>
                          <a:spcPts val="0"/>
                        </a:spcAft>
                      </a:pPr>
                      <a:r>
                        <a:rPr lang="en-US" sz="1600" dirty="0">
                          <a:effectLst/>
                          <a:latin typeface="Calibri"/>
                          <a:ea typeface="Calibri"/>
                          <a:cs typeface="Times New Roman"/>
                        </a:rPr>
                        <a:t> </a:t>
                      </a:r>
                    </a:p>
                    <a:p>
                      <a:pPr marL="0" marR="0" algn="ctr">
                        <a:spcBef>
                          <a:spcPts val="0"/>
                        </a:spcBef>
                        <a:spcAft>
                          <a:spcPts val="0"/>
                        </a:spcAft>
                      </a:pPr>
                      <a:r>
                        <a:rPr lang="en-US" sz="1600" b="1" dirty="0">
                          <a:effectLst/>
                          <a:latin typeface="Calibri"/>
                          <a:ea typeface="Calibri"/>
                          <a:cs typeface="Times New Roman"/>
                        </a:rPr>
                        <a:t>Project Design and Management.</a:t>
                      </a:r>
                      <a:endParaRPr lang="en-US" sz="1600" dirty="0">
                        <a:effectLst/>
                        <a:latin typeface="Calibri"/>
                        <a:ea typeface="Calibri"/>
                        <a:cs typeface="Times New Roman"/>
                      </a:endParaRPr>
                    </a:p>
                  </a:txBody>
                  <a:tcPr marL="68580" marR="68580" marT="0" marB="0"/>
                </a:tc>
                <a:tc rowSpan="3">
                  <a:txBody>
                    <a:bodyPr/>
                    <a:lstStyle/>
                    <a:p>
                      <a:pPr marL="0" marR="0" algn="l">
                        <a:spcBef>
                          <a:spcPts val="0"/>
                        </a:spcBef>
                        <a:spcAft>
                          <a:spcPts val="0"/>
                        </a:spcAft>
                      </a:pPr>
                      <a:r>
                        <a:rPr lang="en-US" sz="1600">
                          <a:effectLst/>
                          <a:latin typeface="Calibri"/>
                          <a:ea typeface="Calibri"/>
                          <a:cs typeface="Times New Roman"/>
                        </a:rPr>
                        <a:t> </a:t>
                      </a:r>
                    </a:p>
                    <a:p>
                      <a:pPr marL="0" marR="0" algn="ctr">
                        <a:spcBef>
                          <a:spcPts val="0"/>
                        </a:spcBef>
                        <a:spcAft>
                          <a:spcPts val="0"/>
                        </a:spcAft>
                      </a:pPr>
                      <a:r>
                        <a:rPr lang="en-US" sz="1600">
                          <a:effectLst/>
                          <a:latin typeface="Calibri"/>
                          <a:ea typeface="Calibri"/>
                          <a:cs typeface="Times New Roman"/>
                        </a:rPr>
                        <a:t> </a:t>
                      </a:r>
                    </a:p>
                    <a:p>
                      <a:pPr marL="0" marR="0" algn="l">
                        <a:spcBef>
                          <a:spcPts val="0"/>
                        </a:spcBef>
                        <a:spcAft>
                          <a:spcPts val="0"/>
                        </a:spcAft>
                      </a:pPr>
                      <a:r>
                        <a:rPr lang="en-US" sz="1600">
                          <a:effectLst/>
                          <a:latin typeface="Calibri"/>
                          <a:ea typeface="Calibri"/>
                          <a:cs typeface="Times New Roman"/>
                        </a:rPr>
                        <a:t> </a:t>
                      </a:r>
                    </a:p>
                    <a:p>
                      <a:pPr marL="0" marR="0" algn="l">
                        <a:spcBef>
                          <a:spcPts val="0"/>
                        </a:spcBef>
                        <a:spcAft>
                          <a:spcPts val="0"/>
                        </a:spcAft>
                      </a:pPr>
                      <a:r>
                        <a:rPr lang="en-US" sz="1600">
                          <a:effectLst/>
                          <a:latin typeface="Calibri"/>
                          <a:ea typeface="Calibri"/>
                          <a:cs typeface="Times New Roman"/>
                        </a:rPr>
                        <a:t> </a:t>
                      </a:r>
                    </a:p>
                    <a:p>
                      <a:pPr marL="0" marR="0" algn="l">
                        <a:spcBef>
                          <a:spcPts val="0"/>
                        </a:spcBef>
                        <a:spcAft>
                          <a:spcPts val="0"/>
                        </a:spcAft>
                      </a:pPr>
                      <a:r>
                        <a:rPr lang="en-US" sz="1600">
                          <a:effectLst/>
                          <a:latin typeface="Calibri"/>
                          <a:ea typeface="Calibri"/>
                          <a:cs typeface="Times New Roman"/>
                        </a:rPr>
                        <a:t> </a:t>
                      </a:r>
                    </a:p>
                    <a:p>
                      <a:pPr marL="0" marR="0" algn="ctr">
                        <a:spcBef>
                          <a:spcPts val="0"/>
                        </a:spcBef>
                        <a:spcAft>
                          <a:spcPts val="0"/>
                        </a:spcAft>
                      </a:pPr>
                      <a:r>
                        <a:rPr lang="en-US" sz="1600">
                          <a:effectLst/>
                          <a:latin typeface="Calibri"/>
                          <a:ea typeface="Calibri"/>
                          <a:cs typeface="Times New Roman"/>
                        </a:rPr>
                        <a:t>Kevin Bawden</a:t>
                      </a:r>
                    </a:p>
                  </a:txBody>
                  <a:tcPr marL="68580" marR="68580" marT="0" marB="0"/>
                </a:tc>
              </a:tr>
              <a:tr h="849937">
                <a:tc>
                  <a:txBody>
                    <a:bodyPr/>
                    <a:lstStyle/>
                    <a:p>
                      <a:pPr marL="0" marR="0" algn="ctr">
                        <a:spcBef>
                          <a:spcPts val="0"/>
                        </a:spcBef>
                        <a:spcAft>
                          <a:spcPts val="0"/>
                        </a:spcAft>
                      </a:pPr>
                      <a:r>
                        <a:rPr lang="en-US" sz="1200" dirty="0">
                          <a:effectLst/>
                          <a:latin typeface="Calibri"/>
                          <a:ea typeface="Calibri"/>
                          <a:cs typeface="Times New Roman"/>
                        </a:rPr>
                        <a:t> </a:t>
                      </a:r>
                    </a:p>
                    <a:p>
                      <a:pPr marL="0" marR="0" algn="ctr">
                        <a:spcBef>
                          <a:spcPts val="0"/>
                        </a:spcBef>
                        <a:spcAft>
                          <a:spcPts val="0"/>
                        </a:spcAft>
                      </a:pPr>
                      <a:r>
                        <a:rPr lang="en-US" sz="1200" dirty="0">
                          <a:effectLst/>
                          <a:latin typeface="Calibri"/>
                          <a:ea typeface="Calibri"/>
                          <a:cs typeface="Times New Roman"/>
                        </a:rPr>
                        <a:t>10:20-</a:t>
                      </a:r>
                    </a:p>
                    <a:p>
                      <a:pPr marL="0" marR="0" algn="ctr">
                        <a:spcBef>
                          <a:spcPts val="0"/>
                        </a:spcBef>
                        <a:spcAft>
                          <a:spcPts val="0"/>
                        </a:spcAft>
                      </a:pPr>
                      <a:r>
                        <a:rPr lang="en-US" sz="1200" dirty="0">
                          <a:effectLst/>
                          <a:latin typeface="Calibri"/>
                          <a:ea typeface="Calibri"/>
                          <a:cs typeface="Times New Roman"/>
                        </a:rPr>
                        <a:t>10:35 AM</a:t>
                      </a:r>
                    </a:p>
                  </a:txBody>
                  <a:tcPr marL="68580" marR="68580" marT="0" marB="0"/>
                </a:tc>
                <a:tc vMerge="1">
                  <a:txBody>
                    <a:bodyPr/>
                    <a:lstStyle/>
                    <a:p>
                      <a:endParaRPr lang="en-US"/>
                    </a:p>
                  </a:txBody>
                  <a:tcPr/>
                </a:tc>
                <a:tc vMerge="1">
                  <a:txBody>
                    <a:bodyPr/>
                    <a:lstStyle/>
                    <a:p>
                      <a:endParaRPr lang="en-US"/>
                    </a:p>
                  </a:txBody>
                  <a:tcPr/>
                </a:tc>
              </a:tr>
              <a:tr h="849937">
                <a:tc>
                  <a:txBody>
                    <a:bodyPr/>
                    <a:lstStyle/>
                    <a:p>
                      <a:pPr marL="0" marR="0" algn="l">
                        <a:spcBef>
                          <a:spcPts val="0"/>
                        </a:spcBef>
                        <a:spcAft>
                          <a:spcPts val="0"/>
                        </a:spcAft>
                      </a:pPr>
                      <a:r>
                        <a:rPr lang="en-US" sz="1200" dirty="0">
                          <a:effectLst/>
                          <a:latin typeface="Calibri"/>
                          <a:ea typeface="Calibri"/>
                          <a:cs typeface="Times New Roman"/>
                        </a:rPr>
                        <a:t> </a:t>
                      </a:r>
                    </a:p>
                    <a:p>
                      <a:pPr marL="0" marR="0" algn="l">
                        <a:spcBef>
                          <a:spcPts val="0"/>
                        </a:spcBef>
                        <a:spcAft>
                          <a:spcPts val="0"/>
                        </a:spcAft>
                      </a:pPr>
                      <a:r>
                        <a:rPr lang="en-US" sz="1200" dirty="0">
                          <a:effectLst/>
                          <a:latin typeface="Calibri"/>
                          <a:ea typeface="Calibri"/>
                          <a:cs typeface="Times New Roman"/>
                        </a:rPr>
                        <a:t> </a:t>
                      </a:r>
                    </a:p>
                    <a:p>
                      <a:pPr marL="0" marR="0" algn="ctr">
                        <a:spcBef>
                          <a:spcPts val="0"/>
                        </a:spcBef>
                        <a:spcAft>
                          <a:spcPts val="0"/>
                        </a:spcAft>
                      </a:pPr>
                      <a:r>
                        <a:rPr lang="en-US" sz="1200" dirty="0">
                          <a:effectLst/>
                          <a:latin typeface="Calibri"/>
                          <a:ea typeface="Calibri"/>
                          <a:cs typeface="Times New Roman"/>
                        </a:rPr>
                        <a:t>10:30-</a:t>
                      </a:r>
                    </a:p>
                    <a:p>
                      <a:pPr marL="0" marR="0" algn="ctr">
                        <a:spcBef>
                          <a:spcPts val="0"/>
                        </a:spcBef>
                        <a:spcAft>
                          <a:spcPts val="0"/>
                        </a:spcAft>
                      </a:pPr>
                      <a:r>
                        <a:rPr lang="en-US" sz="1200" dirty="0">
                          <a:effectLst/>
                          <a:latin typeface="Calibri"/>
                          <a:ea typeface="Calibri"/>
                          <a:cs typeface="Times New Roman"/>
                        </a:rPr>
                        <a:t>10:45 AM</a:t>
                      </a:r>
                    </a:p>
                  </a:txBody>
                  <a:tcPr marL="68580" marR="68580" marT="0" marB="0"/>
                </a:tc>
                <a:tc vMerge="1">
                  <a:txBody>
                    <a:bodyPr/>
                    <a:lstStyle/>
                    <a:p>
                      <a:endParaRPr lang="en-US"/>
                    </a:p>
                  </a:txBody>
                  <a:tcPr/>
                </a:tc>
                <a:tc vMerge="1">
                  <a:txBody>
                    <a:bodyPr/>
                    <a:lstStyle/>
                    <a:p>
                      <a:endParaRPr lang="en-US"/>
                    </a:p>
                  </a:txBody>
                  <a:tcPr/>
                </a:tc>
              </a:tr>
              <a:tr h="960734">
                <a:tc>
                  <a:txBody>
                    <a:bodyPr/>
                    <a:lstStyle/>
                    <a:p>
                      <a:pPr marL="0" marR="0" algn="l">
                        <a:spcBef>
                          <a:spcPts val="0"/>
                        </a:spcBef>
                        <a:spcAft>
                          <a:spcPts val="0"/>
                        </a:spcAft>
                      </a:pPr>
                      <a:r>
                        <a:rPr lang="en-US" sz="1200">
                          <a:effectLst/>
                          <a:latin typeface="Calibri"/>
                          <a:ea typeface="Calibri"/>
                          <a:cs typeface="Times New Roman"/>
                        </a:rPr>
                        <a:t> </a:t>
                      </a:r>
                    </a:p>
                    <a:p>
                      <a:pPr marL="0" marR="0" algn="l">
                        <a:spcBef>
                          <a:spcPts val="0"/>
                        </a:spcBef>
                        <a:spcAft>
                          <a:spcPts val="0"/>
                        </a:spcAft>
                      </a:pPr>
                      <a:r>
                        <a:rPr lang="en-US" sz="1200">
                          <a:effectLst/>
                          <a:latin typeface="Calibri"/>
                          <a:ea typeface="Calibri"/>
                          <a:cs typeface="Times New Roman"/>
                        </a:rPr>
                        <a:t> </a:t>
                      </a:r>
                    </a:p>
                    <a:p>
                      <a:pPr marL="0" marR="0" algn="ctr">
                        <a:spcBef>
                          <a:spcPts val="0"/>
                        </a:spcBef>
                        <a:spcAft>
                          <a:spcPts val="0"/>
                        </a:spcAft>
                      </a:pPr>
                      <a:r>
                        <a:rPr lang="en-US" sz="1200">
                          <a:effectLst/>
                          <a:latin typeface="Calibri"/>
                          <a:ea typeface="Calibri"/>
                          <a:cs typeface="Times New Roman"/>
                        </a:rPr>
                        <a:t>10:45-</a:t>
                      </a:r>
                    </a:p>
                    <a:p>
                      <a:pPr marL="0" marR="0" algn="ctr">
                        <a:spcBef>
                          <a:spcPts val="0"/>
                        </a:spcBef>
                        <a:spcAft>
                          <a:spcPts val="0"/>
                        </a:spcAft>
                      </a:pPr>
                      <a:r>
                        <a:rPr lang="en-US" sz="1200">
                          <a:effectLst/>
                          <a:latin typeface="Calibri"/>
                          <a:ea typeface="Calibri"/>
                          <a:cs typeface="Times New Roman"/>
                        </a:rPr>
                        <a:t>11:00 AM</a:t>
                      </a:r>
                    </a:p>
                  </a:txBody>
                  <a:tcPr marL="68580" marR="68580" marT="0" marB="0"/>
                </a:tc>
                <a:tc>
                  <a:txBody>
                    <a:bodyPr/>
                    <a:lstStyle/>
                    <a:p>
                      <a:pPr marL="0" marR="0" algn="ctr">
                        <a:spcBef>
                          <a:spcPts val="0"/>
                        </a:spcBef>
                        <a:spcAft>
                          <a:spcPts val="0"/>
                        </a:spcAft>
                      </a:pPr>
                      <a:r>
                        <a:rPr lang="en-US" sz="1600">
                          <a:effectLst/>
                          <a:latin typeface="Calibri"/>
                          <a:ea typeface="Calibri"/>
                          <a:cs typeface="Times New Roman"/>
                        </a:rPr>
                        <a:t> </a:t>
                      </a:r>
                    </a:p>
                    <a:p>
                      <a:pPr marL="0" marR="0" algn="ctr">
                        <a:spcBef>
                          <a:spcPts val="0"/>
                        </a:spcBef>
                        <a:spcAft>
                          <a:spcPts val="0"/>
                        </a:spcAft>
                      </a:pPr>
                      <a:r>
                        <a:rPr lang="en-US" sz="1600" b="1">
                          <a:effectLst/>
                          <a:latin typeface="Calibri"/>
                          <a:ea typeface="Calibri"/>
                          <a:cs typeface="Times New Roman"/>
                        </a:rPr>
                        <a:t>Open Discussion</a:t>
                      </a:r>
                      <a:r>
                        <a:rPr lang="en-US" sz="1600">
                          <a:effectLst/>
                          <a:latin typeface="Calibri"/>
                          <a:ea typeface="Calibri"/>
                          <a:cs typeface="Times New Roman"/>
                        </a:rPr>
                        <a:t>:</a:t>
                      </a:r>
                    </a:p>
                    <a:p>
                      <a:pPr marL="0" marR="0" algn="ctr">
                        <a:spcBef>
                          <a:spcPts val="0"/>
                        </a:spcBef>
                        <a:spcAft>
                          <a:spcPts val="0"/>
                        </a:spcAft>
                      </a:pPr>
                      <a:r>
                        <a:rPr lang="en-US" sz="1600">
                          <a:effectLst/>
                          <a:latin typeface="Calibri"/>
                          <a:ea typeface="Calibri"/>
                          <a:cs typeface="Times New Roman"/>
                        </a:rPr>
                        <a:t>(How can we use PDM in our daily activities, or PSE Efforts and as we work to achieve our program objectives?)</a:t>
                      </a:r>
                    </a:p>
                  </a:txBody>
                  <a:tcPr marL="68580" marR="68580" marT="0" marB="0"/>
                </a:tc>
                <a:tc>
                  <a:txBody>
                    <a:bodyPr/>
                    <a:lstStyle/>
                    <a:p>
                      <a:pPr marL="0" marR="0" algn="ctr">
                        <a:spcBef>
                          <a:spcPts val="0"/>
                        </a:spcBef>
                        <a:spcAft>
                          <a:spcPts val="0"/>
                        </a:spcAft>
                      </a:pPr>
                      <a:r>
                        <a:rPr lang="en-US" sz="1600" dirty="0">
                          <a:effectLst/>
                          <a:latin typeface="Calibri"/>
                          <a:ea typeface="Calibri"/>
                          <a:cs typeface="Times New Roman"/>
                        </a:rPr>
                        <a:t> </a:t>
                      </a:r>
                    </a:p>
                    <a:p>
                      <a:pPr marL="0" marR="0" algn="ctr">
                        <a:spcBef>
                          <a:spcPts val="0"/>
                        </a:spcBef>
                        <a:spcAft>
                          <a:spcPts val="0"/>
                        </a:spcAft>
                      </a:pPr>
                      <a:r>
                        <a:rPr lang="en-US" sz="1600" dirty="0">
                          <a:effectLst/>
                          <a:latin typeface="Calibri"/>
                          <a:ea typeface="Calibri"/>
                          <a:cs typeface="Times New Roman"/>
                        </a:rPr>
                        <a:t> </a:t>
                      </a:r>
                    </a:p>
                    <a:p>
                      <a:pPr marL="0" marR="0" algn="ctr">
                        <a:spcBef>
                          <a:spcPts val="0"/>
                        </a:spcBef>
                        <a:spcAft>
                          <a:spcPts val="0"/>
                        </a:spcAft>
                      </a:pPr>
                      <a:r>
                        <a:rPr lang="en-US" sz="1600" dirty="0">
                          <a:effectLst/>
                          <a:latin typeface="Calibri"/>
                          <a:ea typeface="Calibri"/>
                          <a:cs typeface="Times New Roman"/>
                        </a:rPr>
                        <a:t>Group</a:t>
                      </a:r>
                    </a:p>
                  </a:txBody>
                  <a:tcPr marL="68580" marR="68580" marT="0" marB="0"/>
                </a:tc>
              </a:tr>
            </a:tbl>
          </a:graphicData>
        </a:graphic>
      </p:graphicFrame>
      <p:sp>
        <p:nvSpPr>
          <p:cNvPr id="5" name="Rectangle 1"/>
          <p:cNvSpPr>
            <a:spLocks noChangeArrowheads="1"/>
          </p:cNvSpPr>
          <p:nvPr/>
        </p:nvSpPr>
        <p:spPr bwMode="auto">
          <a:xfrm>
            <a:off x="1760538" y="2187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8555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8600" y="457200"/>
            <a:ext cx="4724400" cy="1143000"/>
          </a:xfrm>
        </p:spPr>
        <p:txBody>
          <a:bodyPr>
            <a:normAutofit fontScale="90000"/>
          </a:bodyPr>
          <a:lstStyle/>
          <a:p>
            <a:pPr eaLnBrk="1" hangingPunct="1">
              <a:defRPr/>
            </a:pPr>
            <a:r>
              <a:rPr lang="en-US" u="sng" dirty="0">
                <a:solidFill>
                  <a:schemeClr val="accent1">
                    <a:lumMod val="50000"/>
                  </a:schemeClr>
                </a:solidFill>
              </a:rPr>
              <a:t>Action Planning</a:t>
            </a:r>
            <a:r>
              <a:rPr lang="en-US" dirty="0">
                <a:solidFill>
                  <a:schemeClr val="accent1">
                    <a:lumMod val="50000"/>
                  </a:schemeClr>
                </a:solidFill>
              </a:rPr>
              <a:t>:</a:t>
            </a:r>
            <a:br>
              <a:rPr lang="en-US" dirty="0">
                <a:solidFill>
                  <a:schemeClr val="accent1">
                    <a:lumMod val="50000"/>
                  </a:schemeClr>
                </a:solidFill>
              </a:rPr>
            </a:br>
            <a:r>
              <a:rPr lang="en-US" dirty="0">
                <a:solidFill>
                  <a:schemeClr val="accent1">
                    <a:lumMod val="50000"/>
                  </a:schemeClr>
                </a:solidFill>
              </a:rPr>
              <a:t>Making the Timeline</a:t>
            </a:r>
          </a:p>
        </p:txBody>
      </p:sp>
      <p:sp>
        <p:nvSpPr>
          <p:cNvPr id="36866" name="Rectangle 3"/>
          <p:cNvSpPr>
            <a:spLocks noGrp="1" noChangeArrowheads="1"/>
          </p:cNvSpPr>
          <p:nvPr>
            <p:ph idx="1"/>
          </p:nvPr>
        </p:nvSpPr>
        <p:spPr>
          <a:xfrm>
            <a:off x="4343400" y="1676400"/>
            <a:ext cx="4686299" cy="4800600"/>
          </a:xfrm>
        </p:spPr>
        <p:txBody>
          <a:bodyPr>
            <a:normAutofit/>
          </a:bodyPr>
          <a:lstStyle/>
          <a:p>
            <a:pPr eaLnBrk="1" hangingPunct="1">
              <a:buFontTx/>
              <a:buNone/>
            </a:pPr>
            <a:r>
              <a:rPr lang="en-US" sz="1800" b="1" u="sng" dirty="0"/>
              <a:t>Need to consider:</a:t>
            </a:r>
          </a:p>
          <a:p>
            <a:pPr marL="457200" lvl="1" indent="-284163" eaLnBrk="1" hangingPunct="1"/>
            <a:r>
              <a:rPr lang="en-US" dirty="0"/>
              <a:t>How to sequence the project tasks so that each one prepares for something that follows</a:t>
            </a:r>
          </a:p>
          <a:p>
            <a:pPr marL="457200" lvl="1" indent="-284163" eaLnBrk="1" hangingPunct="1"/>
            <a:r>
              <a:rPr lang="en-US" dirty="0"/>
              <a:t>When various tasks can/should take place over the life of the project’s implementation</a:t>
            </a:r>
          </a:p>
          <a:p>
            <a:pPr eaLnBrk="1" hangingPunct="1">
              <a:buFontTx/>
              <a:buNone/>
            </a:pPr>
            <a:r>
              <a:rPr lang="en-US" sz="1800" b="1" u="sng" dirty="0"/>
              <a:t>Tools:</a:t>
            </a:r>
          </a:p>
          <a:p>
            <a:pPr marL="457200" lvl="1" indent="-284163" eaLnBrk="1" hangingPunct="1"/>
            <a:r>
              <a:rPr lang="en-US" dirty="0"/>
              <a:t>Seasonal calendar</a:t>
            </a:r>
          </a:p>
          <a:p>
            <a:pPr marL="457200" lvl="1" indent="-284163" eaLnBrk="1" hangingPunct="1"/>
            <a:r>
              <a:rPr lang="en-US" dirty="0"/>
              <a:t>Daily activities schedule</a:t>
            </a:r>
          </a:p>
        </p:txBody>
      </p:sp>
      <p:pic>
        <p:nvPicPr>
          <p:cNvPr id="36867" name="Picture 5" descr="BS00626_"/>
          <p:cNvPicPr>
            <a:picLocks noChangeAspect="1" noChangeArrowheads="1"/>
          </p:cNvPicPr>
          <p:nvPr/>
        </p:nvPicPr>
        <p:blipFill>
          <a:blip r:embed="rId3" cstate="print"/>
          <a:srcRect/>
          <a:stretch>
            <a:fillRect/>
          </a:stretch>
        </p:blipFill>
        <p:spPr bwMode="auto">
          <a:xfrm>
            <a:off x="968872" y="2590800"/>
            <a:ext cx="1820599" cy="1933575"/>
          </a:xfrm>
          <a:prstGeom prst="rect">
            <a:avLst/>
          </a:prstGeom>
          <a:noFill/>
          <a:ln w="9525">
            <a:noFill/>
            <a:miter lim="800000"/>
            <a:headEnd/>
            <a:tailEnd/>
          </a:ln>
        </p:spPr>
      </p:pic>
    </p:spTree>
    <p:extLst>
      <p:ext uri="{BB962C8B-B14F-4D97-AF65-F5344CB8AC3E}">
        <p14:creationId xmlns:p14="http://schemas.microsoft.com/office/powerpoint/2010/main" val="37351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dirty="0">
                <a:solidFill>
                  <a:schemeClr val="accent1">
                    <a:lumMod val="50000"/>
                  </a:schemeClr>
                </a:solidFill>
              </a:rPr>
              <a:t>Timeline</a:t>
            </a:r>
          </a:p>
        </p:txBody>
      </p:sp>
      <p:graphicFrame>
        <p:nvGraphicFramePr>
          <p:cNvPr id="5" name="Project Timeline" descr="Line chart that plots each project on the corresponding timeframe." title="Project Timeline"/>
          <p:cNvGraphicFramePr>
            <a:graphicFrameLocks noGrp="1"/>
          </p:cNvGraphicFramePr>
          <p:nvPr>
            <p:ph type="tbl" idx="1"/>
            <p:extLst>
              <p:ext uri="{D42A27DB-BD31-4B8C-83A1-F6EECF244321}">
                <p14:modId xmlns:p14="http://schemas.microsoft.com/office/powerpoint/2010/main" val="1221915671"/>
              </p:ext>
            </p:extLst>
          </p:nvPr>
        </p:nvGraphicFramePr>
        <p:xfrm>
          <a:off x="381000" y="1905000"/>
          <a:ext cx="8001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17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228600"/>
            <a:ext cx="8686800" cy="1016370"/>
          </a:xfrm>
        </p:spPr>
        <p:txBody>
          <a:bodyPr>
            <a:normAutofit/>
          </a:bodyPr>
          <a:lstStyle/>
          <a:p>
            <a:pPr eaLnBrk="1" hangingPunct="1"/>
            <a:r>
              <a:rPr lang="en-US" dirty="0">
                <a:solidFill>
                  <a:schemeClr val="accent1">
                    <a:lumMod val="50000"/>
                  </a:schemeClr>
                </a:solidFill>
              </a:rPr>
              <a:t>Resource Identification &amp; Budgeting</a:t>
            </a:r>
          </a:p>
        </p:txBody>
      </p:sp>
      <p:sp>
        <p:nvSpPr>
          <p:cNvPr id="80899" name="Rectangle 3"/>
          <p:cNvSpPr>
            <a:spLocks noGrp="1" noChangeArrowheads="1"/>
          </p:cNvSpPr>
          <p:nvPr>
            <p:ph idx="1"/>
          </p:nvPr>
        </p:nvSpPr>
        <p:spPr>
          <a:xfrm>
            <a:off x="3352800" y="1447800"/>
            <a:ext cx="5334000" cy="5029200"/>
          </a:xfrm>
        </p:spPr>
        <p:txBody>
          <a:bodyPr>
            <a:normAutofit/>
          </a:bodyPr>
          <a:lstStyle/>
          <a:p>
            <a:pPr eaLnBrk="1" hangingPunct="1"/>
            <a:r>
              <a:rPr lang="en-US" dirty="0"/>
              <a:t>Types of Resource Requirements:</a:t>
            </a:r>
          </a:p>
          <a:p>
            <a:pPr lvl="1" eaLnBrk="1" hangingPunct="1"/>
            <a:r>
              <a:rPr lang="en-US" dirty="0"/>
              <a:t>Human Resources, Labor</a:t>
            </a:r>
          </a:p>
          <a:p>
            <a:pPr lvl="1" eaLnBrk="1" hangingPunct="1"/>
            <a:r>
              <a:rPr lang="en-US" dirty="0"/>
              <a:t>Equipment, Materials, Supplies</a:t>
            </a:r>
          </a:p>
          <a:p>
            <a:pPr lvl="1" eaLnBrk="1" hangingPunct="1"/>
            <a:r>
              <a:rPr lang="en-US" dirty="0"/>
              <a:t>Transportation and other costs</a:t>
            </a:r>
          </a:p>
          <a:p>
            <a:pPr marL="0" indent="0">
              <a:buNone/>
            </a:pPr>
            <a:r>
              <a:rPr lang="en-US" dirty="0"/>
              <a:t>As the overall budget is already set within the program, we are not talking about making an in-depth budget proposal. However, think about costs and items that may not be specifically in your county budget that you may need for this project. Planning ahead will cut down on project delays and help the project run smoothly </a:t>
            </a:r>
          </a:p>
          <a:p>
            <a:pPr marL="402336" lvl="1" indent="0" eaLnBrk="1" hangingPunct="1">
              <a:buNone/>
            </a:pPr>
            <a:endParaRPr lang="en-US" b="1" dirty="0"/>
          </a:p>
        </p:txBody>
      </p:sp>
      <p:pic>
        <p:nvPicPr>
          <p:cNvPr id="48132" name="Picture 4" descr="IN00511_"/>
          <p:cNvPicPr>
            <a:picLocks noChangeAspect="1" noChangeArrowheads="1"/>
          </p:cNvPicPr>
          <p:nvPr/>
        </p:nvPicPr>
        <p:blipFill>
          <a:blip r:embed="rId3" cstate="print"/>
          <a:srcRect/>
          <a:stretch>
            <a:fillRect/>
          </a:stretch>
        </p:blipFill>
        <p:spPr bwMode="auto">
          <a:xfrm>
            <a:off x="914400" y="2971801"/>
            <a:ext cx="2363180" cy="2227298"/>
          </a:xfrm>
          <a:prstGeom prst="rect">
            <a:avLst/>
          </a:prstGeom>
          <a:noFill/>
          <a:ln w="9525">
            <a:noFill/>
            <a:miter lim="800000"/>
            <a:headEnd/>
            <a:tailEnd/>
          </a:ln>
        </p:spPr>
      </p:pic>
    </p:spTree>
    <p:extLst>
      <p:ext uri="{BB962C8B-B14F-4D97-AF65-F5344CB8AC3E}">
        <p14:creationId xmlns:p14="http://schemas.microsoft.com/office/powerpoint/2010/main" val="36638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amond(in)">
                                      <p:cBhvr>
                                        <p:cTn id="7" dur="20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diamond(in)">
                                      <p:cBhvr>
                                        <p:cTn id="12" dur="20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diamond(in)">
                                      <p:cBhvr>
                                        <p:cTn id="17" dur="20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diamond(in)">
                                      <p:cBhvr>
                                        <p:cTn id="22" dur="20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diamond(in)">
                                      <p:cBhvr>
                                        <p:cTn id="27" dur="20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152400" y="457200"/>
            <a:ext cx="8839200" cy="787770"/>
          </a:xfrm>
        </p:spPr>
        <p:txBody>
          <a:bodyPr>
            <a:normAutofit/>
          </a:bodyPr>
          <a:lstStyle/>
          <a:p>
            <a:pPr eaLnBrk="1" hangingPunct="1"/>
            <a:r>
              <a:rPr lang="en-US" dirty="0">
                <a:solidFill>
                  <a:schemeClr val="accent1">
                    <a:lumMod val="50000"/>
                  </a:schemeClr>
                </a:solidFill>
              </a:rPr>
              <a:t>Resource Identification &amp; Budgeting</a:t>
            </a:r>
          </a:p>
        </p:txBody>
      </p:sp>
      <p:sp>
        <p:nvSpPr>
          <p:cNvPr id="125965" name="Rectangle 13"/>
          <p:cNvSpPr>
            <a:spLocks noGrp="1" noChangeArrowheads="1"/>
          </p:cNvSpPr>
          <p:nvPr>
            <p:ph idx="1"/>
          </p:nvPr>
        </p:nvSpPr>
        <p:spPr>
          <a:xfrm>
            <a:off x="3962400" y="1447800"/>
            <a:ext cx="4724400" cy="5181600"/>
          </a:xfrm>
          <a:noFill/>
        </p:spPr>
        <p:txBody>
          <a:bodyPr>
            <a:normAutofit/>
          </a:bodyPr>
          <a:lstStyle/>
          <a:p>
            <a:pPr eaLnBrk="1" hangingPunct="1"/>
            <a:r>
              <a:rPr lang="en-US" sz="2800" dirty="0"/>
              <a:t>Two Types of Costs</a:t>
            </a:r>
          </a:p>
          <a:p>
            <a:pPr lvl="1" eaLnBrk="1" hangingPunct="1"/>
            <a:r>
              <a:rPr lang="en-US" sz="2400" dirty="0"/>
              <a:t>One-Time</a:t>
            </a:r>
          </a:p>
          <a:p>
            <a:pPr lvl="2" eaLnBrk="1" hangingPunct="1"/>
            <a:r>
              <a:rPr lang="en-US" sz="2000" dirty="0"/>
              <a:t>Equipment</a:t>
            </a:r>
          </a:p>
          <a:p>
            <a:pPr lvl="2" eaLnBrk="1" hangingPunct="1"/>
            <a:r>
              <a:rPr lang="en-US" sz="2000" dirty="0"/>
              <a:t>Infrastructure improvement</a:t>
            </a:r>
          </a:p>
          <a:p>
            <a:pPr lvl="1" eaLnBrk="1" hangingPunct="1"/>
            <a:r>
              <a:rPr lang="en-US" sz="2400" dirty="0"/>
              <a:t>On-going (fixed and variable)</a:t>
            </a:r>
          </a:p>
          <a:p>
            <a:pPr lvl="2" eaLnBrk="1" hangingPunct="1"/>
            <a:r>
              <a:rPr lang="en-US" sz="2000" dirty="0"/>
              <a:t>Rent (fixed cost)</a:t>
            </a:r>
          </a:p>
          <a:p>
            <a:pPr lvl="2" eaLnBrk="1" hangingPunct="1"/>
            <a:r>
              <a:rPr lang="en-US" sz="2000" dirty="0"/>
              <a:t>Supplies (variable)</a:t>
            </a:r>
          </a:p>
          <a:p>
            <a:pPr lvl="2" eaLnBrk="1" hangingPunct="1"/>
            <a:r>
              <a:rPr lang="en-US" sz="2000" dirty="0"/>
              <a:t>Salaries (fixed)</a:t>
            </a:r>
          </a:p>
          <a:p>
            <a:pPr lvl="2" eaLnBrk="1" hangingPunct="1"/>
            <a:r>
              <a:rPr lang="en-US" sz="2000" dirty="0"/>
              <a:t>Transportation</a:t>
            </a:r>
          </a:p>
          <a:p>
            <a:pPr lvl="2" eaLnBrk="1" hangingPunct="1"/>
            <a:r>
              <a:rPr lang="en-US" sz="2000" dirty="0"/>
              <a:t>Utilities, maintenance</a:t>
            </a:r>
          </a:p>
          <a:p>
            <a:pPr lvl="2" eaLnBrk="1" hangingPunct="1"/>
            <a:r>
              <a:rPr lang="en-US" sz="2000" dirty="0"/>
              <a:t>Etc.</a:t>
            </a:r>
          </a:p>
        </p:txBody>
      </p:sp>
      <p:pic>
        <p:nvPicPr>
          <p:cNvPr id="3" name="Picture 2" descr="external image dollar signs &lt;strong&gt;money&lt;/strong&gt; clip art thumb2184272 jpg &lt;strong&gt;money&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209800"/>
            <a:ext cx="1826877" cy="2527300"/>
          </a:xfrm>
          <a:prstGeom prst="rect">
            <a:avLst/>
          </a:prstGeom>
        </p:spPr>
      </p:pic>
    </p:spTree>
    <p:extLst>
      <p:ext uri="{BB962C8B-B14F-4D97-AF65-F5344CB8AC3E}">
        <p14:creationId xmlns:p14="http://schemas.microsoft.com/office/powerpoint/2010/main" val="36762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65">
                                            <p:txEl>
                                              <p:pRg st="0" end="0"/>
                                            </p:txEl>
                                          </p:spTgt>
                                        </p:tgtEl>
                                        <p:attrNameLst>
                                          <p:attrName>style.visibility</p:attrName>
                                        </p:attrNameLst>
                                      </p:cBhvr>
                                      <p:to>
                                        <p:strVal val="visible"/>
                                      </p:to>
                                    </p:set>
                                    <p:anim calcmode="lin" valueType="num">
                                      <p:cBhvr additive="base">
                                        <p:cTn id="7" dur="500" fill="hold"/>
                                        <p:tgtEl>
                                          <p:spTgt spid="1259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65">
                                            <p:txEl>
                                              <p:pRg st="1" end="1"/>
                                            </p:txEl>
                                          </p:spTgt>
                                        </p:tgtEl>
                                        <p:attrNameLst>
                                          <p:attrName>style.visibility</p:attrName>
                                        </p:attrNameLst>
                                      </p:cBhvr>
                                      <p:to>
                                        <p:strVal val="visible"/>
                                      </p:to>
                                    </p:set>
                                    <p:anim calcmode="lin" valueType="num">
                                      <p:cBhvr additive="base">
                                        <p:cTn id="13" dur="500" fill="hold"/>
                                        <p:tgtEl>
                                          <p:spTgt spid="1259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65">
                                            <p:txEl>
                                              <p:pRg st="2" end="2"/>
                                            </p:txEl>
                                          </p:spTgt>
                                        </p:tgtEl>
                                        <p:attrNameLst>
                                          <p:attrName>style.visibility</p:attrName>
                                        </p:attrNameLst>
                                      </p:cBhvr>
                                      <p:to>
                                        <p:strVal val="visible"/>
                                      </p:to>
                                    </p:set>
                                    <p:anim calcmode="lin" valueType="num">
                                      <p:cBhvr additive="base">
                                        <p:cTn id="19" dur="500" fill="hold"/>
                                        <p:tgtEl>
                                          <p:spTgt spid="12596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65">
                                            <p:txEl>
                                              <p:pRg st="3" end="3"/>
                                            </p:txEl>
                                          </p:spTgt>
                                        </p:tgtEl>
                                        <p:attrNameLst>
                                          <p:attrName>style.visibility</p:attrName>
                                        </p:attrNameLst>
                                      </p:cBhvr>
                                      <p:to>
                                        <p:strVal val="visible"/>
                                      </p:to>
                                    </p:set>
                                    <p:anim calcmode="lin" valueType="num">
                                      <p:cBhvr additive="base">
                                        <p:cTn id="25" dur="500" fill="hold"/>
                                        <p:tgtEl>
                                          <p:spTgt spid="12596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5965">
                                            <p:txEl>
                                              <p:pRg st="4" end="4"/>
                                            </p:txEl>
                                          </p:spTgt>
                                        </p:tgtEl>
                                        <p:attrNameLst>
                                          <p:attrName>style.visibility</p:attrName>
                                        </p:attrNameLst>
                                      </p:cBhvr>
                                      <p:to>
                                        <p:strVal val="visible"/>
                                      </p:to>
                                    </p:set>
                                    <p:anim calcmode="lin" valueType="num">
                                      <p:cBhvr additive="base">
                                        <p:cTn id="31" dur="500" fill="hold"/>
                                        <p:tgtEl>
                                          <p:spTgt spid="12596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5965">
                                            <p:txEl>
                                              <p:pRg st="5" end="5"/>
                                            </p:txEl>
                                          </p:spTgt>
                                        </p:tgtEl>
                                        <p:attrNameLst>
                                          <p:attrName>style.visibility</p:attrName>
                                        </p:attrNameLst>
                                      </p:cBhvr>
                                      <p:to>
                                        <p:strVal val="visible"/>
                                      </p:to>
                                    </p:set>
                                    <p:anim calcmode="lin" valueType="num">
                                      <p:cBhvr additive="base">
                                        <p:cTn id="37" dur="500" fill="hold"/>
                                        <p:tgtEl>
                                          <p:spTgt spid="12596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96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5965">
                                            <p:txEl>
                                              <p:pRg st="6" end="6"/>
                                            </p:txEl>
                                          </p:spTgt>
                                        </p:tgtEl>
                                        <p:attrNameLst>
                                          <p:attrName>style.visibility</p:attrName>
                                        </p:attrNameLst>
                                      </p:cBhvr>
                                      <p:to>
                                        <p:strVal val="visible"/>
                                      </p:to>
                                    </p:set>
                                    <p:anim calcmode="lin" valueType="num">
                                      <p:cBhvr additive="base">
                                        <p:cTn id="43" dur="500" fill="hold"/>
                                        <p:tgtEl>
                                          <p:spTgt spid="12596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596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5965">
                                            <p:txEl>
                                              <p:pRg st="7" end="7"/>
                                            </p:txEl>
                                          </p:spTgt>
                                        </p:tgtEl>
                                        <p:attrNameLst>
                                          <p:attrName>style.visibility</p:attrName>
                                        </p:attrNameLst>
                                      </p:cBhvr>
                                      <p:to>
                                        <p:strVal val="visible"/>
                                      </p:to>
                                    </p:set>
                                    <p:anim calcmode="lin" valueType="num">
                                      <p:cBhvr additive="base">
                                        <p:cTn id="49" dur="500" fill="hold"/>
                                        <p:tgtEl>
                                          <p:spTgt spid="12596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596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5965">
                                            <p:txEl>
                                              <p:pRg st="8" end="8"/>
                                            </p:txEl>
                                          </p:spTgt>
                                        </p:tgtEl>
                                        <p:attrNameLst>
                                          <p:attrName>style.visibility</p:attrName>
                                        </p:attrNameLst>
                                      </p:cBhvr>
                                      <p:to>
                                        <p:strVal val="visible"/>
                                      </p:to>
                                    </p:set>
                                    <p:anim calcmode="lin" valueType="num">
                                      <p:cBhvr additive="base">
                                        <p:cTn id="55" dur="500" fill="hold"/>
                                        <p:tgtEl>
                                          <p:spTgt spid="12596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5965">
                                            <p:txEl>
                                              <p:pRg st="8" end="8"/>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5965">
                                            <p:txEl>
                                              <p:pRg st="9" end="9"/>
                                            </p:txEl>
                                          </p:spTgt>
                                        </p:tgtEl>
                                        <p:attrNameLst>
                                          <p:attrName>style.visibility</p:attrName>
                                        </p:attrNameLst>
                                      </p:cBhvr>
                                      <p:to>
                                        <p:strVal val="visible"/>
                                      </p:to>
                                    </p:set>
                                    <p:anim calcmode="lin" valueType="num">
                                      <p:cBhvr additive="base">
                                        <p:cTn id="59" dur="500" fill="hold"/>
                                        <p:tgtEl>
                                          <p:spTgt spid="125965">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2596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25965">
                                            <p:txEl>
                                              <p:pRg st="10" end="10"/>
                                            </p:txEl>
                                          </p:spTgt>
                                        </p:tgtEl>
                                        <p:attrNameLst>
                                          <p:attrName>style.visibility</p:attrName>
                                        </p:attrNameLst>
                                      </p:cBhvr>
                                      <p:to>
                                        <p:strVal val="visible"/>
                                      </p:to>
                                    </p:set>
                                    <p:anim calcmode="lin" valueType="num">
                                      <p:cBhvr additive="base">
                                        <p:cTn id="65" dur="500" fill="hold"/>
                                        <p:tgtEl>
                                          <p:spTgt spid="125965">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2596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dirty="0">
                <a:solidFill>
                  <a:schemeClr val="accent1">
                    <a:lumMod val="50000"/>
                  </a:schemeClr>
                </a:solidFill>
              </a:rPr>
              <a:t>Sources of Budget Information</a:t>
            </a:r>
          </a:p>
        </p:txBody>
      </p:sp>
      <p:sp>
        <p:nvSpPr>
          <p:cNvPr id="129027" name="Rectangle 3"/>
          <p:cNvSpPr>
            <a:spLocks noGrp="1" noChangeArrowheads="1"/>
          </p:cNvSpPr>
          <p:nvPr>
            <p:ph idx="1"/>
          </p:nvPr>
        </p:nvSpPr>
        <p:spPr>
          <a:xfrm>
            <a:off x="3432250" y="1447800"/>
            <a:ext cx="5254550" cy="5181600"/>
          </a:xfrm>
        </p:spPr>
        <p:txBody>
          <a:bodyPr>
            <a:normAutofit fontScale="85000" lnSpcReduction="20000"/>
          </a:bodyPr>
          <a:lstStyle/>
          <a:p>
            <a:pPr eaLnBrk="1" hangingPunct="1"/>
            <a:r>
              <a:rPr lang="en-US" sz="2600" b="1" dirty="0"/>
              <a:t>Project Action Plan</a:t>
            </a:r>
          </a:p>
          <a:p>
            <a:pPr marL="517525" lvl="1" indent="-284163" eaLnBrk="1" hangingPunct="1"/>
            <a:r>
              <a:rPr lang="en-US" sz="2000" dirty="0"/>
              <a:t>What are the costs of carrying out the project tasks?</a:t>
            </a:r>
          </a:p>
          <a:p>
            <a:pPr marL="517525" lvl="1" indent="-284163" eaLnBrk="1" hangingPunct="1"/>
            <a:r>
              <a:rPr lang="en-US" dirty="0"/>
              <a:t>How will this impact our program budget?</a:t>
            </a:r>
            <a:endParaRPr lang="en-US" sz="2000" dirty="0"/>
          </a:p>
          <a:p>
            <a:pPr eaLnBrk="1" hangingPunct="1"/>
            <a:r>
              <a:rPr lang="en-US" sz="2600" b="1" dirty="0"/>
              <a:t>Timeline</a:t>
            </a:r>
          </a:p>
          <a:p>
            <a:pPr marL="517525" lvl="1" indent="-284163" eaLnBrk="1" hangingPunct="1"/>
            <a:r>
              <a:rPr lang="en-US" sz="2000" dirty="0"/>
              <a:t>At what point(s) in the project will the costs be incurred? </a:t>
            </a:r>
            <a:r>
              <a:rPr lang="en-US" sz="1600" dirty="0"/>
              <a:t>(one-time vs. on-going)</a:t>
            </a:r>
          </a:p>
          <a:p>
            <a:pPr marL="791845" lvl="2" indent="-284163"/>
            <a:r>
              <a:rPr lang="en-US" sz="1600" dirty="0"/>
              <a:t>For nutritional workshops with a specific theme, purchasing specific items can add up; for physical activity, equipment and materials can also have an impact. </a:t>
            </a:r>
          </a:p>
          <a:p>
            <a:pPr eaLnBrk="1" hangingPunct="1"/>
            <a:r>
              <a:rPr lang="en-US" sz="2600" b="1" dirty="0"/>
              <a:t>Research</a:t>
            </a:r>
          </a:p>
          <a:p>
            <a:pPr marL="517525" lvl="1" indent="-284163" eaLnBrk="1" hangingPunct="1"/>
            <a:r>
              <a:rPr lang="en-US" sz="2000" dirty="0"/>
              <a:t>Where can you get the information on projected costs of specific items?</a:t>
            </a:r>
          </a:p>
          <a:p>
            <a:pPr marL="517525" lvl="1" indent="-284163" eaLnBrk="1" hangingPunct="1"/>
            <a:r>
              <a:rPr lang="en-US" dirty="0"/>
              <a:t>For new items that are needed but which were not initially included in the budget, we need to let everyone know where we may purchase the item and how much it will cost (use the UA procurement system whenever possible)</a:t>
            </a:r>
          </a:p>
          <a:p>
            <a:pPr marL="791845" lvl="2" indent="-284163"/>
            <a:r>
              <a:rPr lang="en-US" dirty="0"/>
              <a:t>Have a back up plan in case it’s out of stock or the price increases. </a:t>
            </a:r>
          </a:p>
        </p:txBody>
      </p:sp>
      <p:pic>
        <p:nvPicPr>
          <p:cNvPr id="3" name="Picture 2" descr="Fadi Hania Blog - 20+ &lt;strong&gt;Free&lt;/strong&gt; and Open-&lt;strong&gt;Source&lt;/strong&gt; Database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80" y="3200400"/>
            <a:ext cx="2846070" cy="1581150"/>
          </a:xfrm>
          <a:prstGeom prst="rect">
            <a:avLst/>
          </a:prstGeom>
        </p:spPr>
      </p:pic>
    </p:spTree>
    <p:extLst>
      <p:ext uri="{BB962C8B-B14F-4D97-AF65-F5344CB8AC3E}">
        <p14:creationId xmlns:p14="http://schemas.microsoft.com/office/powerpoint/2010/main" val="18907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1000"/>
                                        <p:tgtEl>
                                          <p:spTgt spid="129027">
                                            <p:txEl>
                                              <p:pRg st="0" end="0"/>
                                            </p:txEl>
                                          </p:spTgt>
                                        </p:tgtEl>
                                      </p:cBhvr>
                                    </p:animEffect>
                                    <p:anim calcmode="lin" valueType="num">
                                      <p:cBhvr>
                                        <p:cTn id="8" dur="10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0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9027">
                                            <p:txEl>
                                              <p:pRg st="1" end="1"/>
                                            </p:txEl>
                                          </p:spTgt>
                                        </p:tgtEl>
                                        <p:attrNameLst>
                                          <p:attrName>style.visibility</p:attrName>
                                        </p:attrNameLst>
                                      </p:cBhvr>
                                      <p:to>
                                        <p:strVal val="visible"/>
                                      </p:to>
                                    </p:set>
                                    <p:animEffect transition="in" filter="fade">
                                      <p:cBhvr>
                                        <p:cTn id="14" dur="1000"/>
                                        <p:tgtEl>
                                          <p:spTgt spid="129027">
                                            <p:txEl>
                                              <p:pRg st="1" end="1"/>
                                            </p:txEl>
                                          </p:spTgt>
                                        </p:tgtEl>
                                      </p:cBhvr>
                                    </p:animEffect>
                                    <p:anim calcmode="lin" valueType="num">
                                      <p:cBhvr>
                                        <p:cTn id="15" dur="10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9027">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Effect transition="in" filter="fade">
                                      <p:cBhvr>
                                        <p:cTn id="19" dur="1000"/>
                                        <p:tgtEl>
                                          <p:spTgt spid="129027">
                                            <p:txEl>
                                              <p:pRg st="2" end="2"/>
                                            </p:txEl>
                                          </p:spTgt>
                                        </p:tgtEl>
                                      </p:cBhvr>
                                    </p:animEffect>
                                    <p:anim calcmode="lin" valueType="num">
                                      <p:cBhvr>
                                        <p:cTn id="20" dur="10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90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9027">
                                            <p:txEl>
                                              <p:pRg st="3" end="3"/>
                                            </p:txEl>
                                          </p:spTgt>
                                        </p:tgtEl>
                                        <p:attrNameLst>
                                          <p:attrName>style.visibility</p:attrName>
                                        </p:attrNameLst>
                                      </p:cBhvr>
                                      <p:to>
                                        <p:strVal val="visible"/>
                                      </p:to>
                                    </p:set>
                                    <p:animEffect transition="in" filter="fade">
                                      <p:cBhvr>
                                        <p:cTn id="26" dur="1000"/>
                                        <p:tgtEl>
                                          <p:spTgt spid="129027">
                                            <p:txEl>
                                              <p:pRg st="3" end="3"/>
                                            </p:txEl>
                                          </p:spTgt>
                                        </p:tgtEl>
                                      </p:cBhvr>
                                    </p:animEffect>
                                    <p:anim calcmode="lin" valueType="num">
                                      <p:cBhvr>
                                        <p:cTn id="27" dur="10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90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9027">
                                            <p:txEl>
                                              <p:pRg st="4" end="4"/>
                                            </p:txEl>
                                          </p:spTgt>
                                        </p:tgtEl>
                                        <p:attrNameLst>
                                          <p:attrName>style.visibility</p:attrName>
                                        </p:attrNameLst>
                                      </p:cBhvr>
                                      <p:to>
                                        <p:strVal val="visible"/>
                                      </p:to>
                                    </p:set>
                                    <p:animEffect transition="in" filter="fade">
                                      <p:cBhvr>
                                        <p:cTn id="33" dur="1000"/>
                                        <p:tgtEl>
                                          <p:spTgt spid="129027">
                                            <p:txEl>
                                              <p:pRg st="4" end="4"/>
                                            </p:txEl>
                                          </p:spTgt>
                                        </p:tgtEl>
                                      </p:cBhvr>
                                    </p:animEffect>
                                    <p:anim calcmode="lin" valueType="num">
                                      <p:cBhvr>
                                        <p:cTn id="34" dur="10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9027">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29027">
                                            <p:txEl>
                                              <p:pRg st="5" end="5"/>
                                            </p:txEl>
                                          </p:spTgt>
                                        </p:tgtEl>
                                        <p:attrNameLst>
                                          <p:attrName>style.visibility</p:attrName>
                                        </p:attrNameLst>
                                      </p:cBhvr>
                                      <p:to>
                                        <p:strVal val="visible"/>
                                      </p:to>
                                    </p:set>
                                    <p:animEffect transition="in" filter="fade">
                                      <p:cBhvr>
                                        <p:cTn id="38" dur="1000"/>
                                        <p:tgtEl>
                                          <p:spTgt spid="129027">
                                            <p:txEl>
                                              <p:pRg st="5" end="5"/>
                                            </p:txEl>
                                          </p:spTgt>
                                        </p:tgtEl>
                                      </p:cBhvr>
                                    </p:animEffect>
                                    <p:anim calcmode="lin" valueType="num">
                                      <p:cBhvr>
                                        <p:cTn id="39" dur="10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90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29027">
                                            <p:txEl>
                                              <p:pRg st="6" end="6"/>
                                            </p:txEl>
                                          </p:spTgt>
                                        </p:tgtEl>
                                        <p:attrNameLst>
                                          <p:attrName>style.visibility</p:attrName>
                                        </p:attrNameLst>
                                      </p:cBhvr>
                                      <p:to>
                                        <p:strVal val="visible"/>
                                      </p:to>
                                    </p:set>
                                    <p:animEffect transition="in" filter="fade">
                                      <p:cBhvr>
                                        <p:cTn id="45" dur="1000"/>
                                        <p:tgtEl>
                                          <p:spTgt spid="129027">
                                            <p:txEl>
                                              <p:pRg st="6" end="6"/>
                                            </p:txEl>
                                          </p:spTgt>
                                        </p:tgtEl>
                                      </p:cBhvr>
                                    </p:animEffect>
                                    <p:anim calcmode="lin" valueType="num">
                                      <p:cBhvr>
                                        <p:cTn id="46" dur="10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2902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29027">
                                            <p:txEl>
                                              <p:pRg st="7" end="7"/>
                                            </p:txEl>
                                          </p:spTgt>
                                        </p:tgtEl>
                                        <p:attrNameLst>
                                          <p:attrName>style.visibility</p:attrName>
                                        </p:attrNameLst>
                                      </p:cBhvr>
                                      <p:to>
                                        <p:strVal val="visible"/>
                                      </p:to>
                                    </p:set>
                                    <p:animEffect transition="in" filter="fade">
                                      <p:cBhvr>
                                        <p:cTn id="52" dur="1000"/>
                                        <p:tgtEl>
                                          <p:spTgt spid="129027">
                                            <p:txEl>
                                              <p:pRg st="7" end="7"/>
                                            </p:txEl>
                                          </p:spTgt>
                                        </p:tgtEl>
                                      </p:cBhvr>
                                    </p:animEffect>
                                    <p:anim calcmode="lin" valueType="num">
                                      <p:cBhvr>
                                        <p:cTn id="53" dur="1000" fill="hold"/>
                                        <p:tgtEl>
                                          <p:spTgt spid="129027">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29027">
                                            <p:txEl>
                                              <p:pRg st="7" end="7"/>
                                            </p:tx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29027">
                                            <p:txEl>
                                              <p:pRg st="8" end="8"/>
                                            </p:txEl>
                                          </p:spTgt>
                                        </p:tgtEl>
                                        <p:attrNameLst>
                                          <p:attrName>style.visibility</p:attrName>
                                        </p:attrNameLst>
                                      </p:cBhvr>
                                      <p:to>
                                        <p:strVal val="visible"/>
                                      </p:to>
                                    </p:set>
                                    <p:animEffect transition="in" filter="fade">
                                      <p:cBhvr>
                                        <p:cTn id="57" dur="1000"/>
                                        <p:tgtEl>
                                          <p:spTgt spid="129027">
                                            <p:txEl>
                                              <p:pRg st="8" end="8"/>
                                            </p:txEl>
                                          </p:spTgt>
                                        </p:tgtEl>
                                      </p:cBhvr>
                                    </p:animEffect>
                                    <p:anim calcmode="lin" valueType="num">
                                      <p:cBhvr>
                                        <p:cTn id="58" dur="1000" fill="hold"/>
                                        <p:tgtEl>
                                          <p:spTgt spid="129027">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29027">
                                            <p:txEl>
                                              <p:pRg st="8" end="8"/>
                                            </p:tx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29027">
                                            <p:txEl>
                                              <p:pRg st="9" end="9"/>
                                            </p:txEl>
                                          </p:spTgt>
                                        </p:tgtEl>
                                        <p:attrNameLst>
                                          <p:attrName>style.visibility</p:attrName>
                                        </p:attrNameLst>
                                      </p:cBhvr>
                                      <p:to>
                                        <p:strVal val="visible"/>
                                      </p:to>
                                    </p:set>
                                    <p:animEffect transition="in" filter="fade">
                                      <p:cBhvr>
                                        <p:cTn id="62" dur="1000"/>
                                        <p:tgtEl>
                                          <p:spTgt spid="129027">
                                            <p:txEl>
                                              <p:pRg st="9" end="9"/>
                                            </p:txEl>
                                          </p:spTgt>
                                        </p:tgtEl>
                                      </p:cBhvr>
                                    </p:animEffect>
                                    <p:anim calcmode="lin" valueType="num">
                                      <p:cBhvr>
                                        <p:cTn id="63" dur="1000" fill="hold"/>
                                        <p:tgtEl>
                                          <p:spTgt spid="129027">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12902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solidFill>
                  <a:schemeClr val="accent1">
                    <a:lumMod val="50000"/>
                  </a:schemeClr>
                </a:solidFill>
              </a:rPr>
              <a:t>Budgeting To Do’s</a:t>
            </a:r>
          </a:p>
        </p:txBody>
      </p:sp>
      <p:sp>
        <p:nvSpPr>
          <p:cNvPr id="130051" name="Rectangle 3"/>
          <p:cNvSpPr>
            <a:spLocks noGrp="1" noChangeArrowheads="1"/>
          </p:cNvSpPr>
          <p:nvPr>
            <p:ph idx="1"/>
          </p:nvPr>
        </p:nvSpPr>
        <p:spPr>
          <a:xfrm>
            <a:off x="3505200" y="1447800"/>
            <a:ext cx="5181600" cy="5181600"/>
          </a:xfrm>
        </p:spPr>
        <p:txBody>
          <a:bodyPr>
            <a:normAutofit lnSpcReduction="10000"/>
          </a:bodyPr>
          <a:lstStyle/>
          <a:p>
            <a:pPr eaLnBrk="1" hangingPunct="1"/>
            <a:r>
              <a:rPr lang="en-US" sz="2400" dirty="0"/>
              <a:t>Budgeting Brainstorm…</a:t>
            </a:r>
          </a:p>
          <a:p>
            <a:pPr eaLnBrk="1" hangingPunct="1"/>
            <a:r>
              <a:rPr lang="en-US" sz="2400" dirty="0"/>
              <a:t>…….Within reason!</a:t>
            </a:r>
          </a:p>
          <a:p>
            <a:pPr lvl="1"/>
            <a:r>
              <a:rPr lang="en-US" dirty="0"/>
              <a:t>Don’t try to buy a supply for hundreds of dollars if we can find it cheaper with a little research. </a:t>
            </a:r>
          </a:p>
          <a:p>
            <a:pPr eaLnBrk="1" hangingPunct="1"/>
            <a:r>
              <a:rPr lang="en-US" sz="2400" dirty="0"/>
              <a:t>“Window Shopping”</a:t>
            </a:r>
          </a:p>
          <a:p>
            <a:pPr lvl="1"/>
            <a:r>
              <a:rPr lang="en-US" dirty="0"/>
              <a:t>Amazon and other online resources are a great way to shop to plan a budget and have a true idea of total costs. </a:t>
            </a:r>
            <a:endParaRPr lang="en-US" sz="2400" dirty="0"/>
          </a:p>
          <a:p>
            <a:pPr eaLnBrk="1" hangingPunct="1"/>
            <a:r>
              <a:rPr lang="en-US" sz="2400" dirty="0"/>
              <a:t>Use/Get the program budget</a:t>
            </a:r>
          </a:p>
          <a:p>
            <a:pPr lvl="1"/>
            <a:r>
              <a:rPr lang="en-US" dirty="0"/>
              <a:t>talk your Program Coordinator or Regional Coordinator and discuss current programmatic needs and restrictions.</a:t>
            </a:r>
          </a:p>
          <a:p>
            <a:pPr marL="114300" indent="0" eaLnBrk="1" hangingPunct="1">
              <a:buNone/>
            </a:pPr>
            <a:endParaRPr lang="en-US" sz="2400" dirty="0"/>
          </a:p>
        </p:txBody>
      </p:sp>
      <p:pic>
        <p:nvPicPr>
          <p:cNvPr id="2" name="Picture 1" descr="Información financiera para los usuarios extern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41024"/>
            <a:ext cx="2362200" cy="2362200"/>
          </a:xfrm>
          <a:prstGeom prst="rect">
            <a:avLst/>
          </a:prstGeom>
        </p:spPr>
      </p:pic>
    </p:spTree>
    <p:extLst>
      <p:ext uri="{BB962C8B-B14F-4D97-AF65-F5344CB8AC3E}">
        <p14:creationId xmlns:p14="http://schemas.microsoft.com/office/powerpoint/2010/main" val="37289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 calcmode="lin" valueType="num">
                                      <p:cBhvr additive="base">
                                        <p:cTn id="17"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0051">
                                            <p:txEl>
                                              <p:pRg st="3" end="3"/>
                                            </p:txEl>
                                          </p:spTgt>
                                        </p:tgtEl>
                                        <p:attrNameLst>
                                          <p:attrName>style.visibility</p:attrName>
                                        </p:attrNameLst>
                                      </p:cBhvr>
                                      <p:to>
                                        <p:strVal val="visible"/>
                                      </p:to>
                                    </p:set>
                                    <p:anim calcmode="lin" valueType="num">
                                      <p:cBhvr additive="base">
                                        <p:cTn id="23" dur="500" fill="hold"/>
                                        <p:tgtEl>
                                          <p:spTgt spid="13005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005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 calcmode="lin" valueType="num">
                                      <p:cBhvr additive="base">
                                        <p:cTn id="27" dur="500" fill="hold"/>
                                        <p:tgtEl>
                                          <p:spTgt spid="1300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00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0051">
                                            <p:txEl>
                                              <p:pRg st="5" end="5"/>
                                            </p:txEl>
                                          </p:spTgt>
                                        </p:tgtEl>
                                        <p:attrNameLst>
                                          <p:attrName>style.visibility</p:attrName>
                                        </p:attrNameLst>
                                      </p:cBhvr>
                                      <p:to>
                                        <p:strVal val="visible"/>
                                      </p:to>
                                    </p:set>
                                    <p:anim calcmode="lin" valueType="num">
                                      <p:cBhvr additive="base">
                                        <p:cTn id="33" dur="500" fill="hold"/>
                                        <p:tgtEl>
                                          <p:spTgt spid="13005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005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 calcmode="lin" valueType="num">
                                      <p:cBhvr additive="base">
                                        <p:cTn id="37" dur="500" fill="hold"/>
                                        <p:tgtEl>
                                          <p:spTgt spid="1300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00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357881"/>
              </p:ext>
            </p:extLst>
          </p:nvPr>
        </p:nvGraphicFramePr>
        <p:xfrm>
          <a:off x="24442" y="76199"/>
          <a:ext cx="9119560" cy="6725322"/>
        </p:xfrm>
        <a:graphic>
          <a:graphicData uri="http://schemas.openxmlformats.org/drawingml/2006/table">
            <a:tbl>
              <a:tblPr>
                <a:tableStyleId>{5C22544A-7EE6-4342-B048-85BDC9FD1C3A}</a:tableStyleId>
              </a:tblPr>
              <a:tblGrid>
                <a:gridCol w="2646204">
                  <a:extLst>
                    <a:ext uri="{9D8B030D-6E8A-4147-A177-3AD203B41FA5}">
                      <a16:colId xmlns="" xmlns:a16="http://schemas.microsoft.com/office/drawing/2014/main" val="20000"/>
                    </a:ext>
                  </a:extLst>
                </a:gridCol>
                <a:gridCol w="2646204">
                  <a:extLst>
                    <a:ext uri="{9D8B030D-6E8A-4147-A177-3AD203B41FA5}">
                      <a16:colId xmlns="" xmlns:a16="http://schemas.microsoft.com/office/drawing/2014/main" val="20001"/>
                    </a:ext>
                  </a:extLst>
                </a:gridCol>
                <a:gridCol w="670663">
                  <a:extLst>
                    <a:ext uri="{9D8B030D-6E8A-4147-A177-3AD203B41FA5}">
                      <a16:colId xmlns="" xmlns:a16="http://schemas.microsoft.com/office/drawing/2014/main" val="20002"/>
                    </a:ext>
                  </a:extLst>
                </a:gridCol>
                <a:gridCol w="831038">
                  <a:extLst>
                    <a:ext uri="{9D8B030D-6E8A-4147-A177-3AD203B41FA5}">
                      <a16:colId xmlns="" xmlns:a16="http://schemas.microsoft.com/office/drawing/2014/main" val="20003"/>
                    </a:ext>
                  </a:extLst>
                </a:gridCol>
                <a:gridCol w="831038">
                  <a:extLst>
                    <a:ext uri="{9D8B030D-6E8A-4147-A177-3AD203B41FA5}">
                      <a16:colId xmlns="" xmlns:a16="http://schemas.microsoft.com/office/drawing/2014/main" val="20004"/>
                    </a:ext>
                  </a:extLst>
                </a:gridCol>
                <a:gridCol w="670663">
                  <a:extLst>
                    <a:ext uri="{9D8B030D-6E8A-4147-A177-3AD203B41FA5}">
                      <a16:colId xmlns="" xmlns:a16="http://schemas.microsoft.com/office/drawing/2014/main" val="20005"/>
                    </a:ext>
                  </a:extLst>
                </a:gridCol>
                <a:gridCol w="473838">
                  <a:extLst>
                    <a:ext uri="{9D8B030D-6E8A-4147-A177-3AD203B41FA5}">
                      <a16:colId xmlns="" xmlns:a16="http://schemas.microsoft.com/office/drawing/2014/main" val="20006"/>
                    </a:ext>
                  </a:extLst>
                </a:gridCol>
                <a:gridCol w="349912">
                  <a:extLst>
                    <a:ext uri="{9D8B030D-6E8A-4147-A177-3AD203B41FA5}">
                      <a16:colId xmlns="" xmlns:a16="http://schemas.microsoft.com/office/drawing/2014/main" val="20007"/>
                    </a:ext>
                  </a:extLst>
                </a:gridCol>
              </a:tblGrid>
              <a:tr h="197224">
                <a:tc gridSpan="6">
                  <a:txBody>
                    <a:bodyPr/>
                    <a:lstStyle/>
                    <a:p>
                      <a:pPr algn="ctr" fontAlgn="ctr"/>
                      <a:r>
                        <a:rPr lang="en-US" sz="1300" u="none" strike="noStrike" dirty="0">
                          <a:effectLst/>
                          <a:latin typeface="Times New Roman" panose="02020603050405020304" pitchFamily="18" charset="0"/>
                          <a:cs typeface="Times New Roman" panose="02020603050405020304" pitchFamily="18" charset="0"/>
                        </a:rPr>
                        <a:t>Budget Get Out &amp; Play Day</a:t>
                      </a:r>
                      <a:endParaRPr lang="en-US" sz="1300" b="1" i="0" u="none" strike="noStrike" dirty="0">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0"/>
                  </a:ext>
                </a:extLst>
              </a:tr>
              <a:tr h="197224">
                <a:tc>
                  <a:txBody>
                    <a:bodyPr/>
                    <a:lstStyle/>
                    <a:p>
                      <a:pPr algn="l" fontAlgn="ct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1"/>
                  </a:ext>
                </a:extLst>
              </a:tr>
              <a:tr h="591671">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PROJECT TASKS</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Quantity</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52854" marT="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MATERIAL COST ($)</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52854" marT="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Tax/ Additional charges</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52854" marT="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TOTAL PER TASK</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52854"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2"/>
                  </a:ext>
                </a:extLst>
              </a:tr>
              <a:tr h="394447">
                <a:tc rowSpan="9">
                  <a:txBody>
                    <a:bodyPr/>
                    <a:lstStyle/>
                    <a:p>
                      <a:pPr algn="ctr" fontAlgn="ctr"/>
                      <a:r>
                        <a:rPr lang="en-US" sz="1300" u="none" strike="noStrike">
                          <a:effectLst/>
                          <a:latin typeface="Times New Roman" panose="02020603050405020304" pitchFamily="18" charset="0"/>
                          <a:cs typeface="Times New Roman" panose="02020603050405020304" pitchFamily="18" charset="0"/>
                        </a:rPr>
                        <a:t> PROJECT</a:t>
                      </a:r>
                      <a:br>
                        <a:rPr lang="en-US" sz="1300" u="none" strike="noStrike">
                          <a:effectLst/>
                          <a:latin typeface="Times New Roman" panose="02020603050405020304" pitchFamily="18" charset="0"/>
                          <a:cs typeface="Times New Roman" panose="02020603050405020304" pitchFamily="18" charset="0"/>
                        </a:rPr>
                      </a:br>
                      <a:r>
                        <a:rPr lang="en-US" sz="1300" u="none" strike="noStrike">
                          <a:effectLst/>
                          <a:latin typeface="Times New Roman" panose="02020603050405020304" pitchFamily="18" charset="0"/>
                          <a:cs typeface="Times New Roman" panose="02020603050405020304" pitchFamily="18" charset="0"/>
                        </a:rPr>
                        <a:t> DEVELOPMENT </a:t>
                      </a:r>
                      <a:endParaRPr lang="en-US" sz="13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r>
                        <a:rPr lang="en-US" sz="1300" u="none" strike="noStrike" dirty="0" err="1">
                          <a:effectLst/>
                          <a:latin typeface="Times New Roman" panose="02020603050405020304" pitchFamily="18" charset="0"/>
                          <a:cs typeface="Times New Roman" panose="02020603050405020304" pitchFamily="18" charset="0"/>
                        </a:rPr>
                        <a:t>EZup</a:t>
                      </a:r>
                      <a:r>
                        <a:rPr lang="en-US" sz="1300" u="none" strike="noStrike" dirty="0">
                          <a:effectLst/>
                          <a:latin typeface="Times New Roman" panose="02020603050405020304" pitchFamily="18" charset="0"/>
                          <a:cs typeface="Times New Roman" panose="02020603050405020304" pitchFamily="18" charset="0"/>
                        </a:rPr>
                        <a:t> tents</a:t>
                      </a:r>
                      <a:endParaRPr lang="en-US" sz="1300" b="0" i="0" u="none" strike="noStrike" dirty="0">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$446.60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$300.00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$1,193.20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3"/>
                  </a:ext>
                </a:extLst>
              </a:tr>
              <a:tr h="197224">
                <a:tc vMerge="1">
                  <a:txBody>
                    <a:bodyPr/>
                    <a:lstStyle/>
                    <a:p>
                      <a:endParaRPr lang="en-US"/>
                    </a:p>
                  </a:txBody>
                  <a:tcP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Tables</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$67.00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$67.00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4"/>
                  </a:ext>
                </a:extLst>
              </a:tr>
              <a:tr h="197224">
                <a:tc vMerge="1">
                  <a:txBody>
                    <a:bodyPr/>
                    <a:lstStyle/>
                    <a:p>
                      <a:endParaRPr lang="en-US"/>
                    </a:p>
                  </a:txBody>
                  <a:tcP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Table Cloths</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4.0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$9.84</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$3.09</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$42.45</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5"/>
                  </a:ext>
                </a:extLst>
              </a:tr>
              <a:tr h="197224">
                <a:tc vMerge="1">
                  <a:txBody>
                    <a:bodyPr/>
                    <a:lstStyle/>
                    <a:p>
                      <a:endParaRPr lang="en-US"/>
                    </a:p>
                  </a:txBody>
                  <a:tcP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Table Runners</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4.0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$3.23</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$3.28</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$16.20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6"/>
                  </a:ext>
                </a:extLst>
              </a:tr>
              <a:tr h="197224">
                <a:tc vMerge="1">
                  <a:txBody>
                    <a:bodyPr/>
                    <a:lstStyle/>
                    <a:p>
                      <a:endParaRPr lang="en-US"/>
                    </a:p>
                  </a:txBody>
                  <a:tcP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Chairs</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4.0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$22.00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$88.00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7"/>
                  </a:ext>
                </a:extLst>
              </a:tr>
              <a:tr h="197224">
                <a:tc vMerge="1">
                  <a:txBody>
                    <a:bodyPr/>
                    <a:lstStyle/>
                    <a:p>
                      <a:endParaRPr lang="en-US"/>
                    </a:p>
                  </a:txBody>
                  <a:tcP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Igloo Coolers ( 5 gallon)</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$19.86</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$39.72</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08"/>
                  </a:ext>
                </a:extLst>
              </a:tr>
              <a:tr h="591671">
                <a:tc vMerge="1">
                  <a:txBody>
                    <a:bodyPr/>
                    <a:lstStyle/>
                    <a:p>
                      <a:endParaRPr lang="en-US"/>
                    </a:p>
                  </a:txBody>
                  <a:tcPr/>
                </a:tc>
                <a:tc>
                  <a:txBody>
                    <a:bodyPr/>
                    <a:lstStyle/>
                    <a:p>
                      <a:pPr algn="l" fontAlgn="ctr"/>
                      <a:r>
                        <a:rPr lang="en-US" sz="1300" u="none" strike="noStrike" dirty="0">
                          <a:effectLst/>
                          <a:latin typeface="Times New Roman" panose="02020603050405020304" pitchFamily="18" charset="0"/>
                          <a:cs typeface="Times New Roman" panose="02020603050405020304" pitchFamily="18" charset="0"/>
                        </a:rPr>
                        <a:t>Storage Bins</a:t>
                      </a:r>
                      <a:endParaRPr lang="en-US" sz="1300" b="0" i="0" u="none" strike="noStrike" dirty="0">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4.0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$73.99</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$26.05</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$322.01</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en-US" sz="1300" u="none" strike="noStrike">
                          <a:effectLst/>
                          <a:latin typeface="Times New Roman" panose="02020603050405020304" pitchFamily="18" charset="0"/>
                          <a:cs typeface="Times New Roman" panose="02020603050405020304" pitchFamily="18" charset="0"/>
                        </a:rPr>
                        <a:t>Current Spending amount</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 xmlns:a16="http://schemas.microsoft.com/office/drawing/2014/main" val="10009"/>
                  </a:ext>
                </a:extLst>
              </a:tr>
              <a:tr h="197224">
                <a:tc vMerge="1">
                  <a:txBody>
                    <a:bodyPr/>
                    <a:lstStyle/>
                    <a:p>
                      <a:endParaRPr lang="en-US"/>
                    </a:p>
                  </a:txBody>
                  <a:tcP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Ice Chests</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$49.97</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$99.94</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en-US" sz="1300" u="none" strike="noStrike">
                          <a:effectLst/>
                          <a:latin typeface="Times New Roman" panose="02020603050405020304" pitchFamily="18" charset="0"/>
                          <a:cs typeface="Times New Roman" panose="02020603050405020304" pitchFamily="18" charset="0"/>
                        </a:rPr>
                        <a:t>$1,654.87</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 xmlns:a16="http://schemas.microsoft.com/office/drawing/2014/main" val="10010"/>
                  </a:ext>
                </a:extLst>
              </a:tr>
              <a:tr h="394447">
                <a:tc vMerge="1">
                  <a:txBody>
                    <a:bodyPr/>
                    <a:lstStyle/>
                    <a:p>
                      <a:endParaRPr lang="en-US"/>
                    </a:p>
                  </a:txBody>
                  <a:tcP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Subtotal</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8.0 </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$692.49</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$300.00</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$1,868.52</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1"/>
                  </a:ext>
                </a:extLst>
              </a:tr>
              <a:tr h="197224">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2"/>
                  </a:ext>
                </a:extLst>
              </a:tr>
              <a:tr h="591671">
                <a:tc rowSpan="5">
                  <a:txBody>
                    <a:bodyPr/>
                    <a:lstStyle/>
                    <a:p>
                      <a:pPr algn="ctr" fontAlgn="ctr"/>
                      <a:r>
                        <a:rPr lang="en-US" sz="1300" u="none" strike="noStrike">
                          <a:effectLst/>
                          <a:latin typeface="Times New Roman" panose="02020603050405020304" pitchFamily="18" charset="0"/>
                          <a:cs typeface="Times New Roman" panose="02020603050405020304" pitchFamily="18" charset="0"/>
                        </a:rPr>
                        <a:t> PROJECT</a:t>
                      </a:r>
                      <a:br>
                        <a:rPr lang="en-US" sz="1300" u="none" strike="noStrike">
                          <a:effectLst/>
                          <a:latin typeface="Times New Roman" panose="02020603050405020304" pitchFamily="18" charset="0"/>
                          <a:cs typeface="Times New Roman" panose="02020603050405020304" pitchFamily="18" charset="0"/>
                        </a:rPr>
                      </a:br>
                      <a:r>
                        <a:rPr lang="en-US" sz="1300" u="none" strike="noStrike">
                          <a:effectLst/>
                          <a:latin typeface="Times New Roman" panose="02020603050405020304" pitchFamily="18" charset="0"/>
                          <a:cs typeface="Times New Roman" panose="02020603050405020304" pitchFamily="18" charset="0"/>
                        </a:rPr>
                        <a:t> MANAGEMENT </a:t>
                      </a:r>
                      <a:endParaRPr lang="en-US" sz="13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r>
                        <a:rPr lang="en-US" sz="1300" u="none" strike="noStrike">
                          <a:effectLst/>
                          <a:latin typeface="Times New Roman" panose="02020603050405020304" pitchFamily="18" charset="0"/>
                          <a:cs typeface="Times New Roman" panose="02020603050405020304" pitchFamily="18" charset="0"/>
                        </a:rPr>
                        <a:t>Project Posters (Staples http://www.staples.com/Custom-Posters/product_349510)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20.0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$9.99</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$199.80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3"/>
                  </a:ext>
                </a:extLst>
              </a:tr>
              <a:tr h="591671">
                <a:tc vMerge="1">
                  <a:txBody>
                    <a:bodyPr/>
                    <a:lstStyle/>
                    <a:p>
                      <a:endParaRPr lang="en-US"/>
                    </a:p>
                  </a:txBody>
                  <a:tcPr/>
                </a:tc>
                <a:tc>
                  <a:txBody>
                    <a:bodyPr/>
                    <a:lstStyle/>
                    <a:p>
                      <a:pPr algn="l" fontAlgn="ctr"/>
                      <a:r>
                        <a:rPr lang="en-US" sz="1300" u="none" strike="noStrike" dirty="0">
                          <a:effectLst/>
                          <a:latin typeface="Times New Roman" panose="02020603050405020304" pitchFamily="18" charset="0"/>
                          <a:cs typeface="Times New Roman" panose="02020603050405020304" pitchFamily="18" charset="0"/>
                        </a:rPr>
                        <a:t>Project Flyers (Staples http://www.staples.com/Custom-Flyers/product_335826)</a:t>
                      </a:r>
                      <a:endParaRPr lang="en-US" sz="1300" b="0" i="0" u="none" strike="noStrike" dirty="0">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200.0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$17.99</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$3,598.00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4"/>
                  </a:ext>
                </a:extLst>
              </a:tr>
              <a:tr h="394447">
                <a:tc vMerge="1">
                  <a:txBody>
                    <a:bodyPr/>
                    <a:lstStyle/>
                    <a:p>
                      <a:endParaRPr lang="en-US"/>
                    </a:p>
                  </a:txBody>
                  <a:tcPr/>
                </a:tc>
                <a:tc>
                  <a:txBody>
                    <a:bodyPr/>
                    <a:lstStyle/>
                    <a:p>
                      <a:pPr algn="l" fontAlgn="ctr"/>
                      <a:r>
                        <a:rPr lang="en-US" sz="1300" u="none" strike="noStrike" dirty="0">
                          <a:effectLst/>
                          <a:latin typeface="Times New Roman" panose="02020603050405020304" pitchFamily="18" charset="0"/>
                          <a:cs typeface="Times New Roman" panose="02020603050405020304" pitchFamily="18" charset="0"/>
                        </a:rPr>
                        <a:t>Groceries For Food Demo</a:t>
                      </a:r>
                      <a:endParaRPr lang="en-US" sz="1300" b="0" i="0" u="none" strike="noStrike" dirty="0">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$1,200.00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$1,200.00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5"/>
                  </a:ext>
                </a:extLst>
              </a:tr>
              <a:tr h="394447">
                <a:tc vMerge="1">
                  <a:txBody>
                    <a:bodyPr/>
                    <a:lstStyle/>
                    <a:p>
                      <a:endParaRPr lang="en-US"/>
                    </a:p>
                  </a:txBody>
                  <a:tcPr/>
                </a:tc>
                <a:tc>
                  <a:txBody>
                    <a:bodyPr/>
                    <a:lstStyle/>
                    <a:p>
                      <a:pPr algn="l" fontAlgn="ctr"/>
                      <a:r>
                        <a:rPr lang="en-US" sz="1300" u="none" strike="noStrike" dirty="0">
                          <a:effectLst/>
                          <a:latin typeface="Times New Roman" panose="02020603050405020304" pitchFamily="18" charset="0"/>
                          <a:cs typeface="Times New Roman" panose="02020603050405020304" pitchFamily="18" charset="0"/>
                        </a:rPr>
                        <a:t>Groceries For Healthy Snacks </a:t>
                      </a:r>
                      <a:endParaRPr lang="en-US" sz="1300" b="0" i="0" u="none" strike="noStrike" dirty="0">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1.0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$1,200.00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$1,200.00</a:t>
                      </a: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6"/>
                  </a:ext>
                </a:extLst>
              </a:tr>
              <a:tr h="394447">
                <a:tc vMerge="1">
                  <a:txBody>
                    <a:bodyPr/>
                    <a:lstStyle/>
                    <a:p>
                      <a:endParaRPr lang="en-US"/>
                    </a:p>
                  </a:txBody>
                  <a:tcPr/>
                </a:tc>
                <a:tc>
                  <a:txBody>
                    <a:bodyPr/>
                    <a:lstStyle/>
                    <a:p>
                      <a:pPr algn="l" fontAlgn="ctr"/>
                      <a:r>
                        <a:rPr lang="en-US" sz="1300" u="none" strike="noStrike" dirty="0">
                          <a:effectLst/>
                          <a:latin typeface="Times New Roman" panose="02020603050405020304" pitchFamily="18" charset="0"/>
                          <a:cs typeface="Times New Roman" panose="02020603050405020304" pitchFamily="18" charset="0"/>
                        </a:rPr>
                        <a:t>Subtotal</a:t>
                      </a:r>
                      <a:endParaRPr lang="en-US" sz="1300" b="1" i="0" u="none" strike="noStrike" dirty="0">
                        <a:solidFill>
                          <a:srgbClr val="595959"/>
                        </a:solidFill>
                        <a:effectLst/>
                        <a:latin typeface="Times New Roman" panose="02020603050405020304" pitchFamily="18" charset="0"/>
                        <a:cs typeface="Times New Roman" panose="02020603050405020304" pitchFamily="18" charset="0"/>
                      </a:endParaRPr>
                    </a:p>
                  </a:txBody>
                  <a:tcPr marL="52854"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222.0 </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$2,427.98</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$0.00</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$6,197.80</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7"/>
                  </a:ext>
                </a:extLst>
              </a:tr>
              <a:tr h="197224">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ctr"/>
                      <a:endParaRPr lang="en-US" sz="1300" b="0"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a:solidFill>
                          <a:srgbClr val="595959"/>
                        </a:solidFill>
                        <a:effectLst/>
                        <a:latin typeface="Arial"/>
                      </a:endParaRPr>
                    </a:p>
                  </a:txBody>
                  <a:tcPr marL="0" marR="0" marT="0" marB="0" anchor="ctr"/>
                </a:tc>
                <a:extLst>
                  <a:ext uri="{0D108BD9-81ED-4DB2-BD59-A6C34878D82A}">
                    <a16:rowId xmlns="" xmlns:a16="http://schemas.microsoft.com/office/drawing/2014/main" val="10018"/>
                  </a:ext>
                </a:extLst>
              </a:tr>
              <a:tr h="394447">
                <a:tc gridSpan="2">
                  <a:txBody>
                    <a:bodyPr/>
                    <a:lstStyle/>
                    <a:p>
                      <a:pPr algn="ctr" fontAlgn="ctr"/>
                      <a:r>
                        <a:rPr lang="en-US" sz="1300" u="none" strike="noStrike">
                          <a:effectLst/>
                          <a:latin typeface="Times New Roman" panose="02020603050405020304" pitchFamily="18" charset="0"/>
                          <a:cs typeface="Times New Roman" panose="02020603050405020304" pitchFamily="18" charset="0"/>
                        </a:rPr>
                        <a:t>Total (Scheduled)</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230.0</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$3,120.47</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$300.00</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300" u="none" strike="noStrike">
                          <a:effectLst/>
                          <a:latin typeface="Times New Roman" panose="02020603050405020304" pitchFamily="18" charset="0"/>
                          <a:cs typeface="Times New Roman" panose="02020603050405020304" pitchFamily="18" charset="0"/>
                        </a:rPr>
                        <a:t>$8,066.32</a:t>
                      </a:r>
                      <a:endParaRPr lang="en-US" sz="1300" b="1" i="0" u="none" strike="noStrike">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1300" b="0" i="0" u="none" strike="noStrike" dirty="0">
                        <a:solidFill>
                          <a:srgbClr val="595959"/>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endParaRPr lang="en-US" sz="600" b="0" i="0" u="none" strike="noStrike" dirty="0">
                        <a:solidFill>
                          <a:srgbClr val="595959"/>
                        </a:solidFill>
                        <a:effectLst/>
                        <a:latin typeface="Arial"/>
                      </a:endParaRPr>
                    </a:p>
                  </a:txBody>
                  <a:tcPr marL="0" marR="0" marT="0" marB="0" anchor="ct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78949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solidFill>
                  <a:schemeClr val="accent1">
                    <a:lumMod val="50000"/>
                  </a:schemeClr>
                </a:solidFill>
              </a:rPr>
              <a:t>Along with Budgeting Comes…</a:t>
            </a:r>
            <a:endParaRPr lang="en-US" sz="2800" dirty="0">
              <a:solidFill>
                <a:schemeClr val="accent1">
                  <a:lumMod val="50000"/>
                </a:schemeClr>
              </a:solidFill>
            </a:endParaRPr>
          </a:p>
        </p:txBody>
      </p:sp>
      <p:sp>
        <p:nvSpPr>
          <p:cNvPr id="2" name="Content Placeholder 1"/>
          <p:cNvSpPr>
            <a:spLocks noGrp="1"/>
          </p:cNvSpPr>
          <p:nvPr>
            <p:ph idx="1"/>
          </p:nvPr>
        </p:nvSpPr>
        <p:spPr>
          <a:xfrm>
            <a:off x="3276600" y="1447800"/>
            <a:ext cx="5410200" cy="5029200"/>
          </a:xfrm>
        </p:spPr>
        <p:txBody>
          <a:bodyPr>
            <a:normAutofit fontScale="70000" lnSpcReduction="20000"/>
          </a:bodyPr>
          <a:lstStyle/>
          <a:p>
            <a:pPr marL="342900" indent="-342900">
              <a:lnSpc>
                <a:spcPct val="120000"/>
              </a:lnSpc>
              <a:spcBef>
                <a:spcPct val="20000"/>
              </a:spcBef>
              <a:buFontTx/>
              <a:buChar char="•"/>
            </a:pPr>
            <a:r>
              <a:rPr lang="en-US" sz="2100" dirty="0">
                <a:latin typeface="+mj-lt"/>
              </a:rPr>
              <a:t>Accountability</a:t>
            </a:r>
          </a:p>
          <a:p>
            <a:pPr marL="800100" lvl="1" indent="-342900">
              <a:lnSpc>
                <a:spcPct val="120000"/>
              </a:lnSpc>
              <a:spcBef>
                <a:spcPct val="20000"/>
              </a:spcBef>
              <a:buFontTx/>
              <a:buChar char="•"/>
            </a:pPr>
            <a:r>
              <a:rPr lang="en-US" sz="2100" dirty="0">
                <a:latin typeface="+mj-lt"/>
              </a:rPr>
              <a:t>Who? What? When? Where? Why?</a:t>
            </a:r>
          </a:p>
          <a:p>
            <a:pPr marL="800100" lvl="1" indent="-342900">
              <a:lnSpc>
                <a:spcPct val="120000"/>
              </a:lnSpc>
              <a:spcBef>
                <a:spcPct val="20000"/>
              </a:spcBef>
              <a:buFontTx/>
              <a:buChar char="•"/>
            </a:pPr>
            <a:r>
              <a:rPr lang="en-US" sz="2100" dirty="0">
                <a:latin typeface="+mj-lt"/>
              </a:rPr>
              <a:t>Small items may not seem important at the start, but over the life of your project they can add up.</a:t>
            </a:r>
          </a:p>
          <a:p>
            <a:pPr marL="800100" lvl="1" indent="-342900">
              <a:lnSpc>
                <a:spcPct val="120000"/>
              </a:lnSpc>
              <a:spcBef>
                <a:spcPct val="20000"/>
              </a:spcBef>
              <a:buFontTx/>
              <a:buChar char="•"/>
            </a:pPr>
            <a:r>
              <a:rPr lang="en-US" sz="2100" dirty="0">
                <a:latin typeface="+mj-lt"/>
              </a:rPr>
              <a:t>Consider the cost for supplies for a cooking demonstration or materials you may need for an active living workshop that may not have been included in the program budget. </a:t>
            </a:r>
          </a:p>
          <a:p>
            <a:pPr marL="342900" indent="-342900">
              <a:lnSpc>
                <a:spcPct val="120000"/>
              </a:lnSpc>
              <a:spcBef>
                <a:spcPct val="20000"/>
              </a:spcBef>
              <a:buFontTx/>
              <a:buChar char="•"/>
            </a:pPr>
            <a:r>
              <a:rPr lang="en-US" sz="2100" dirty="0">
                <a:latin typeface="+mj-lt"/>
              </a:rPr>
              <a:t>Plan for financial management of project</a:t>
            </a:r>
          </a:p>
          <a:p>
            <a:pPr marL="800100" lvl="1" indent="-342900">
              <a:lnSpc>
                <a:spcPct val="120000"/>
              </a:lnSpc>
              <a:spcBef>
                <a:spcPct val="20000"/>
              </a:spcBef>
              <a:buFontTx/>
              <a:buChar char="•"/>
            </a:pPr>
            <a:r>
              <a:rPr lang="en-US" sz="2100" dirty="0">
                <a:latin typeface="+mj-lt"/>
              </a:rPr>
              <a:t>Never assume someone is keeping track of expenses for you. Keep track of each purchase and do your own research. </a:t>
            </a:r>
          </a:p>
          <a:p>
            <a:pPr marL="342900" indent="-342900">
              <a:lnSpc>
                <a:spcPct val="120000"/>
              </a:lnSpc>
              <a:spcBef>
                <a:spcPct val="20000"/>
              </a:spcBef>
              <a:buFontTx/>
              <a:buChar char="•"/>
            </a:pPr>
            <a:r>
              <a:rPr lang="en-US" sz="2100" dirty="0">
                <a:latin typeface="+mj-lt"/>
              </a:rPr>
              <a:t>Documentation of resources and spending</a:t>
            </a:r>
          </a:p>
          <a:p>
            <a:pPr marL="800100" lvl="1" indent="-342900">
              <a:lnSpc>
                <a:spcPct val="120000"/>
              </a:lnSpc>
              <a:spcBef>
                <a:spcPct val="20000"/>
              </a:spcBef>
              <a:buFontTx/>
              <a:buChar char="•"/>
            </a:pPr>
            <a:r>
              <a:rPr lang="en-US" sz="2100" dirty="0">
                <a:latin typeface="+mj-lt"/>
              </a:rPr>
              <a:t>A simple system, who has it and where is it?</a:t>
            </a:r>
          </a:p>
          <a:p>
            <a:pPr marL="800100" lvl="1" indent="-342900">
              <a:lnSpc>
                <a:spcPct val="120000"/>
              </a:lnSpc>
              <a:spcBef>
                <a:spcPct val="20000"/>
              </a:spcBef>
              <a:buFontTx/>
              <a:buChar char="•"/>
            </a:pPr>
            <a:r>
              <a:rPr lang="en-US" sz="2100" dirty="0">
                <a:latin typeface="+mj-lt"/>
              </a:rPr>
              <a:t>A purchasing card use form that details the purchase to ensure proper spending.</a:t>
            </a:r>
          </a:p>
          <a:p>
            <a:pPr marL="800100" lvl="1" indent="-342900">
              <a:lnSpc>
                <a:spcPct val="120000"/>
              </a:lnSpc>
              <a:spcBef>
                <a:spcPct val="20000"/>
              </a:spcBef>
              <a:buFontTx/>
              <a:buChar char="•"/>
            </a:pPr>
            <a:r>
              <a:rPr lang="en-US" sz="2100" dirty="0">
                <a:latin typeface="+mj-lt"/>
              </a:rPr>
              <a:t>Who has the supplies/equipment – where is it? This helps keep track of supplies and prepares us for the future. </a:t>
            </a:r>
          </a:p>
          <a:p>
            <a:pPr marL="0" indent="0">
              <a:buNone/>
            </a:pPr>
            <a:endParaRPr lang="en-US" dirty="0"/>
          </a:p>
        </p:txBody>
      </p:sp>
      <p:pic>
        <p:nvPicPr>
          <p:cNvPr id="3" name="Picture 2" descr="... &lt;strong&gt;accountability&lt;/strong&gt; he governance triad has transparency &lt;strong&gt;accountability&lt;/strong&gt; a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010038"/>
            <a:ext cx="3044401" cy="2240679"/>
          </a:xfrm>
          <a:prstGeom prst="rect">
            <a:avLst/>
          </a:prstGeom>
        </p:spPr>
      </p:pic>
    </p:spTree>
    <p:extLst>
      <p:ext uri="{BB962C8B-B14F-4D97-AF65-F5344CB8AC3E}">
        <p14:creationId xmlns:p14="http://schemas.microsoft.com/office/powerpoint/2010/main" val="132788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381000"/>
            <a:ext cx="8458200" cy="940170"/>
          </a:xfrm>
        </p:spPr>
        <p:txBody>
          <a:bodyPr>
            <a:normAutofit/>
          </a:bodyPr>
          <a:lstStyle/>
          <a:p>
            <a:pPr algn="l" eaLnBrk="1" hangingPunct="1"/>
            <a:r>
              <a:rPr lang="en-US" b="1" dirty="0">
                <a:solidFill>
                  <a:schemeClr val="accent1">
                    <a:lumMod val="50000"/>
                  </a:schemeClr>
                </a:solidFill>
              </a:rPr>
              <a:t>Monitoring &amp; Evaluation Planning</a:t>
            </a:r>
          </a:p>
        </p:txBody>
      </p:sp>
      <p:sp>
        <p:nvSpPr>
          <p:cNvPr id="37891" name="Rectangle 3"/>
          <p:cNvSpPr>
            <a:spLocks noGrp="1" noChangeArrowheads="1"/>
          </p:cNvSpPr>
          <p:nvPr>
            <p:ph idx="1"/>
          </p:nvPr>
        </p:nvSpPr>
        <p:spPr/>
        <p:txBody>
          <a:bodyPr>
            <a:normAutofit fontScale="92500" lnSpcReduction="20000"/>
          </a:bodyPr>
          <a:lstStyle/>
          <a:p>
            <a:pPr eaLnBrk="1" hangingPunct="1">
              <a:buFontTx/>
              <a:buNone/>
            </a:pPr>
            <a:r>
              <a:rPr lang="en-US" b="1" u="sng" dirty="0"/>
              <a:t>Monitoring</a:t>
            </a:r>
          </a:p>
          <a:p>
            <a:pPr marL="457200" lvl="1" indent="-290513" eaLnBrk="1" hangingPunct="1"/>
            <a:r>
              <a:rPr lang="en-US" dirty="0"/>
              <a:t>Tells us if the program is on track and if we are making progress (a snapshot in time)</a:t>
            </a:r>
          </a:p>
          <a:p>
            <a:pPr eaLnBrk="1" hangingPunct="1">
              <a:buFontTx/>
              <a:buNone/>
            </a:pPr>
            <a:r>
              <a:rPr lang="en-US" b="1" u="sng" dirty="0"/>
              <a:t>Evaluation</a:t>
            </a:r>
          </a:p>
          <a:p>
            <a:pPr marL="457200" lvl="1" indent="-290513" eaLnBrk="1" hangingPunct="1"/>
            <a:r>
              <a:rPr lang="en-US" dirty="0"/>
              <a:t>Tells us if our program is on the </a:t>
            </a:r>
            <a:r>
              <a:rPr lang="en-US" b="1" i="1" dirty="0"/>
              <a:t>right</a:t>
            </a:r>
            <a:r>
              <a:rPr lang="en-US" dirty="0"/>
              <a:t> track and having the impact we hoped it would.</a:t>
            </a:r>
          </a:p>
          <a:p>
            <a:pPr marL="914400" lvl="2" indent="-290513"/>
            <a:r>
              <a:rPr lang="en-US" dirty="0"/>
              <a:t>Are the projects/workshops we are implementing having the impact we were trying to accomplish?</a:t>
            </a:r>
          </a:p>
          <a:p>
            <a:pPr marL="166687" lvl="1" indent="0">
              <a:buNone/>
            </a:pPr>
            <a:r>
              <a:rPr lang="en-US" dirty="0"/>
              <a:t>The Evaluation team has the responsibility for monitoring the specific SNAP-Ed program performance. These measures are typically set by AzNN and the UANN Evaluation team. However, it is important that we set our own standard for our specific projects/workshops and a way to measure their effectiveness to ensure we are reaching the specific goals we set for them. Is the project successful as implemented? Are there changes we could make that would ensure success for our participants?</a:t>
            </a:r>
          </a:p>
          <a:p>
            <a:pPr marL="166687" lvl="1" indent="0">
              <a:buNone/>
            </a:pPr>
            <a:endParaRPr lang="en-US" dirty="0"/>
          </a:p>
        </p:txBody>
      </p:sp>
    </p:spTree>
    <p:extLst>
      <p:ext uri="{BB962C8B-B14F-4D97-AF65-F5344CB8AC3E}">
        <p14:creationId xmlns:p14="http://schemas.microsoft.com/office/powerpoint/2010/main" val="7117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0" dur="500"/>
                                        <p:tgtEl>
                                          <p:spTgt spid="378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checkerboard(across)">
                                      <p:cBhvr>
                                        <p:cTn id="15" dur="500"/>
                                        <p:tgtEl>
                                          <p:spTgt spid="37891">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7891">
                                            <p:txEl>
                                              <p:pRg st="3" end="3"/>
                                            </p:txEl>
                                          </p:spTgt>
                                        </p:tgtEl>
                                        <p:attrNameLst>
                                          <p:attrName>style.visibility</p:attrName>
                                        </p:attrNameLst>
                                      </p:cBhvr>
                                      <p:to>
                                        <p:strVal val="visible"/>
                                      </p:to>
                                    </p:set>
                                    <p:animEffect transition="in" filter="checkerboard(across)">
                                      <p:cBhvr>
                                        <p:cTn id="18" dur="500"/>
                                        <p:tgtEl>
                                          <p:spTgt spid="37891">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animEffect transition="in" filter="checkerboard(across)">
                                      <p:cBhvr>
                                        <p:cTn id="21" dur="500"/>
                                        <p:tgtEl>
                                          <p:spTgt spid="37891">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7891">
                                            <p:txEl>
                                              <p:pRg st="5" end="5"/>
                                            </p:txEl>
                                          </p:spTgt>
                                        </p:tgtEl>
                                        <p:attrNameLst>
                                          <p:attrName>style.visibility</p:attrName>
                                        </p:attrNameLst>
                                      </p:cBhvr>
                                      <p:to>
                                        <p:strVal val="visible"/>
                                      </p:to>
                                    </p:set>
                                    <p:animEffect transition="in" filter="checkerboard(across)">
                                      <p:cBhvr>
                                        <p:cTn id="24"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57" y="228600"/>
            <a:ext cx="8839200" cy="1244970"/>
          </a:xfrm>
        </p:spPr>
        <p:txBody>
          <a:bodyPr>
            <a:normAutofit/>
          </a:bodyPr>
          <a:lstStyle/>
          <a:p>
            <a:pPr algn="l"/>
            <a:r>
              <a:rPr lang="en-US" dirty="0">
                <a:solidFill>
                  <a:schemeClr val="accent1">
                    <a:lumMod val="50000"/>
                  </a:schemeClr>
                </a:solidFill>
              </a:rPr>
              <a:t>Characteristics of Successful Projects</a:t>
            </a:r>
          </a:p>
        </p:txBody>
      </p:sp>
      <p:sp>
        <p:nvSpPr>
          <p:cNvPr id="2" name="Content Placeholder 1"/>
          <p:cNvSpPr>
            <a:spLocks noGrp="1"/>
          </p:cNvSpPr>
          <p:nvPr>
            <p:ph idx="1"/>
          </p:nvPr>
        </p:nvSpPr>
        <p:spPr/>
        <p:txBody>
          <a:bodyPr>
            <a:normAutofit/>
          </a:bodyPr>
          <a:lstStyle/>
          <a:p>
            <a:pPr marL="342900" indent="-342900">
              <a:buFont typeface="+mj-lt"/>
              <a:buAutoNum type="arabicPeriod"/>
            </a:pPr>
            <a:r>
              <a:rPr lang="en-US" sz="1900" dirty="0"/>
              <a:t>Involve the community and are what the community wants to do.</a:t>
            </a:r>
          </a:p>
          <a:p>
            <a:pPr marL="342900" indent="-342900">
              <a:buFont typeface="+mj-lt"/>
              <a:buAutoNum type="arabicPeriod"/>
            </a:pPr>
            <a:r>
              <a:rPr lang="en-US" sz="1900" dirty="0"/>
              <a:t>Realistic and concrete project/workshop objectives.</a:t>
            </a:r>
          </a:p>
          <a:p>
            <a:pPr marL="342900" indent="-342900">
              <a:buFont typeface="+mj-lt"/>
              <a:buAutoNum type="arabicPeriod"/>
            </a:pPr>
            <a:r>
              <a:rPr lang="en-US" sz="1900" dirty="0"/>
              <a:t>Clearly defined tasks and responsibilities for all people involved.</a:t>
            </a:r>
          </a:p>
          <a:p>
            <a:pPr marL="342900" indent="-342900">
              <a:buFont typeface="+mj-lt"/>
              <a:buAutoNum type="arabicPeriod"/>
            </a:pPr>
            <a:r>
              <a:rPr lang="en-US" sz="1900" dirty="0"/>
              <a:t>Time frame and budget are well designed.</a:t>
            </a:r>
          </a:p>
          <a:p>
            <a:pPr marL="342900" indent="-342900">
              <a:buFont typeface="+mj-lt"/>
              <a:buAutoNum type="arabicPeriod"/>
            </a:pPr>
            <a:r>
              <a:rPr lang="en-US" sz="1900" dirty="0"/>
              <a:t>Concrete, and tangible results achieved during the project.</a:t>
            </a:r>
          </a:p>
          <a:p>
            <a:pPr marL="342900" indent="-342900">
              <a:buFont typeface="+mj-lt"/>
              <a:buAutoNum type="arabicPeriod"/>
            </a:pPr>
            <a:r>
              <a:rPr lang="en-US" sz="1900" dirty="0"/>
              <a:t>Effective monitoring system that measures the project’s progress, </a:t>
            </a:r>
          </a:p>
          <a:p>
            <a:pPr marL="342900" indent="-342900">
              <a:buFont typeface="+mj-lt"/>
              <a:buAutoNum type="arabicPeriod"/>
            </a:pPr>
            <a:r>
              <a:rPr lang="en-US" sz="1900" dirty="0"/>
              <a:t>Methods for keeping the larger community informed and involved.</a:t>
            </a:r>
          </a:p>
          <a:p>
            <a:pPr marL="914400" lvl="1" indent="-457200">
              <a:buFont typeface="+mj-lt"/>
              <a:buAutoNum type="alphaLcParenR"/>
            </a:pPr>
            <a:r>
              <a:rPr lang="en-US" sz="1900" dirty="0"/>
              <a:t>Advertisements: “Was every eligible participant informed?”</a:t>
            </a:r>
          </a:p>
          <a:p>
            <a:pPr marL="342900" indent="-342900">
              <a:buFont typeface="+mj-lt"/>
              <a:buAutoNum type="arabicPeriod"/>
            </a:pPr>
            <a:r>
              <a:rPr lang="en-US" sz="1900" dirty="0"/>
              <a:t>Evaluation designed and based on indicators set beforehand for each project phase and the entire project at its conclusion.</a:t>
            </a:r>
          </a:p>
          <a:p>
            <a:endParaRPr lang="en-US" dirty="0"/>
          </a:p>
        </p:txBody>
      </p:sp>
      <p:pic>
        <p:nvPicPr>
          <p:cNvPr id="7" name="Picture 6" descr="File:&lt;strong&gt;Project&lt;/strong&gt; Management (phases).pn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5105400"/>
            <a:ext cx="3528390" cy="1143000"/>
          </a:xfrm>
          <a:prstGeom prst="rect">
            <a:avLst/>
          </a:prstGeom>
        </p:spPr>
      </p:pic>
    </p:spTree>
    <p:extLst>
      <p:ext uri="{BB962C8B-B14F-4D97-AF65-F5344CB8AC3E}">
        <p14:creationId xmlns:p14="http://schemas.microsoft.com/office/powerpoint/2010/main" val="171531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MCDPH Shared-Use Summit</a:t>
            </a:r>
            <a:endParaRPr lang="en-US" dirty="0"/>
          </a:p>
        </p:txBody>
      </p:sp>
      <p:sp>
        <p:nvSpPr>
          <p:cNvPr id="3" name="Text Placeholder 2"/>
          <p:cNvSpPr>
            <a:spLocks noGrp="1"/>
          </p:cNvSpPr>
          <p:nvPr>
            <p:ph type="body" idx="2"/>
          </p:nvPr>
        </p:nvSpPr>
        <p:spPr>
          <a:xfrm>
            <a:off x="609600" y="1600200"/>
            <a:ext cx="2209800" cy="4495800"/>
          </a:xfrm>
        </p:spPr>
        <p:txBody>
          <a:bodyPr/>
          <a:lstStyle/>
          <a:p>
            <a:r>
              <a:rPr lang="en-US" b="1" dirty="0"/>
              <a:t>When</a:t>
            </a:r>
            <a:r>
              <a:rPr lang="en-US" dirty="0"/>
              <a:t/>
            </a:r>
            <a:br>
              <a:rPr lang="en-US" dirty="0"/>
            </a:br>
            <a:r>
              <a:rPr lang="en-US" dirty="0"/>
              <a:t>Wednesday, June 28, </a:t>
            </a:r>
            <a:r>
              <a:rPr lang="en-US"/>
              <a:t>2017 </a:t>
            </a:r>
            <a:endParaRPr lang="en-US" smtClean="0"/>
          </a:p>
          <a:p>
            <a:r>
              <a:rPr lang="en-US" smtClean="0"/>
              <a:t>9:00 </a:t>
            </a:r>
            <a:r>
              <a:rPr lang="en-US" dirty="0"/>
              <a:t>AM to </a:t>
            </a:r>
            <a:r>
              <a:rPr lang="en-US" dirty="0" smtClean="0"/>
              <a:t>3:00</a:t>
            </a:r>
            <a:r>
              <a:rPr lang="en-US" dirty="0"/>
              <a:t/>
            </a:r>
            <a:br>
              <a:rPr lang="en-US" dirty="0"/>
            </a:br>
            <a:r>
              <a:rPr lang="en-US" dirty="0"/>
              <a:t> </a:t>
            </a:r>
            <a:br>
              <a:rPr lang="en-US" dirty="0"/>
            </a:br>
            <a:r>
              <a:rPr lang="en-US" b="1" dirty="0"/>
              <a:t>Where</a:t>
            </a:r>
            <a:endParaRPr lang="en-US" dirty="0"/>
          </a:p>
          <a:p>
            <a:r>
              <a:rPr lang="en-US" dirty="0"/>
              <a:t>Desert Willow Conference Center</a:t>
            </a:r>
            <a:br>
              <a:rPr lang="en-US" dirty="0"/>
            </a:br>
            <a:r>
              <a:rPr lang="en-US" dirty="0"/>
              <a:t>4340 E. Cotton Center Blvd.</a:t>
            </a:r>
            <a:br>
              <a:rPr lang="en-US" dirty="0"/>
            </a:br>
            <a:r>
              <a:rPr lang="en-US" dirty="0"/>
              <a:t>Phoenix, AZ 85040</a:t>
            </a:r>
          </a:p>
        </p:txBody>
      </p:sp>
      <p:pic>
        <p:nvPicPr>
          <p:cNvPr id="5" name="Picture 3"/>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61510" t="7963" r="12136" b="5740"/>
          <a:stretch/>
        </p:blipFill>
        <p:spPr bwMode="auto">
          <a:xfrm>
            <a:off x="3388483" y="1600200"/>
            <a:ext cx="488163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5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Wrapping Up</a:t>
            </a:r>
            <a:endParaRPr lang="en-US" dirty="0"/>
          </a:p>
        </p:txBody>
      </p:sp>
      <p:sp>
        <p:nvSpPr>
          <p:cNvPr id="3" name="Content Placeholder 2"/>
          <p:cNvSpPr>
            <a:spLocks noGrp="1"/>
          </p:cNvSpPr>
          <p:nvPr>
            <p:ph sz="quarter" idx="1"/>
          </p:nvPr>
        </p:nvSpPr>
        <p:spPr/>
        <p:txBody>
          <a:bodyPr/>
          <a:lstStyle/>
          <a:p>
            <a:r>
              <a:rPr lang="en-US" sz="3200" dirty="0" smtClean="0"/>
              <a:t>Open Discussion:</a:t>
            </a:r>
          </a:p>
          <a:p>
            <a:pPr lvl="1"/>
            <a:r>
              <a:rPr lang="en-US" sz="3200" dirty="0"/>
              <a:t>How can we use the AL subcommittee in FY17 to help develop new ideas and potential new </a:t>
            </a:r>
            <a:r>
              <a:rPr lang="en-US" sz="3200" dirty="0" smtClean="0"/>
              <a:t>directions/ </a:t>
            </a:r>
            <a:r>
              <a:rPr lang="en-US" sz="3200" smtClean="0"/>
              <a:t>execute current ideas </a:t>
            </a:r>
            <a:r>
              <a:rPr lang="en-US" sz="3200"/>
              <a:t>for our individual SNAP-Ed county programs moving forward</a:t>
            </a:r>
            <a:r>
              <a:rPr lang="en-US" sz="3200" smtClean="0"/>
              <a:t>?</a:t>
            </a:r>
          </a:p>
          <a:p>
            <a:pPr marL="320040" lvl="1" indent="0">
              <a:buNone/>
            </a:pPr>
            <a:endParaRPr lang="en-US" sz="3200" dirty="0"/>
          </a:p>
          <a:p>
            <a:r>
              <a:rPr lang="en-US" sz="3200" dirty="0"/>
              <a:t>Call for new agenda items</a:t>
            </a:r>
          </a:p>
          <a:p>
            <a:pPr marL="0" indent="0">
              <a:buNone/>
            </a:pPr>
            <a:endParaRPr lang="en-US" dirty="0" smtClean="0"/>
          </a:p>
        </p:txBody>
      </p:sp>
    </p:spTree>
    <p:extLst>
      <p:ext uri="{BB962C8B-B14F-4D97-AF65-F5344CB8AC3E}">
        <p14:creationId xmlns:p14="http://schemas.microsoft.com/office/powerpoint/2010/main" val="251425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5965115" cy="4268965"/>
          </a:xfrm>
        </p:spPr>
        <p:txBody>
          <a:bodyPr/>
          <a:lstStyle/>
          <a:p>
            <a:r>
              <a:rPr lang="en-US" dirty="0"/>
              <a:t>Project Design and Management</a:t>
            </a:r>
          </a:p>
        </p:txBody>
      </p:sp>
      <p:sp>
        <p:nvSpPr>
          <p:cNvPr id="3" name="Subtitle 2"/>
          <p:cNvSpPr>
            <a:spLocks noGrp="1"/>
          </p:cNvSpPr>
          <p:nvPr>
            <p:ph type="subTitle" idx="1"/>
          </p:nvPr>
        </p:nvSpPr>
        <p:spPr/>
        <p:txBody>
          <a:bodyPr>
            <a:normAutofit/>
          </a:bodyPr>
          <a:lstStyle/>
          <a:p>
            <a:r>
              <a:rPr lang="en-US" dirty="0"/>
              <a:t>Skills and Techniques</a:t>
            </a:r>
          </a:p>
        </p:txBody>
      </p:sp>
    </p:spTree>
    <p:extLst>
      <p:ext uri="{BB962C8B-B14F-4D97-AF65-F5344CB8AC3E}">
        <p14:creationId xmlns:p14="http://schemas.microsoft.com/office/powerpoint/2010/main" val="213750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this important for everyone</a:t>
            </a:r>
          </a:p>
        </p:txBody>
      </p:sp>
      <p:sp>
        <p:nvSpPr>
          <p:cNvPr id="3" name="Content Placeholder 2"/>
          <p:cNvSpPr>
            <a:spLocks noGrp="1"/>
          </p:cNvSpPr>
          <p:nvPr>
            <p:ph idx="1"/>
          </p:nvPr>
        </p:nvSpPr>
        <p:spPr/>
        <p:txBody>
          <a:bodyPr>
            <a:noAutofit/>
          </a:bodyPr>
          <a:lstStyle/>
          <a:p>
            <a:pPr marL="0" indent="0">
              <a:buNone/>
            </a:pPr>
            <a:r>
              <a:rPr lang="en-US" altLang="en-US" sz="1600" dirty="0"/>
              <a:t>With this we are not trying to create </a:t>
            </a:r>
            <a:r>
              <a:rPr lang="en-US" altLang="en-US" sz="1600"/>
              <a:t>new programs, </a:t>
            </a:r>
            <a:r>
              <a:rPr lang="en-US" altLang="en-US" sz="1600" dirty="0"/>
              <a:t>but are simply trying to fulfill the </a:t>
            </a:r>
            <a:r>
              <a:rPr lang="en-US" altLang="en-US" sz="1600" b="1" dirty="0"/>
              <a:t>Specific Goals </a:t>
            </a:r>
            <a:r>
              <a:rPr lang="en-US" altLang="en-US" sz="1600" dirty="0"/>
              <a:t>of our programs; so always keep in mind how the work you’re doing fits into these needs. </a:t>
            </a:r>
            <a:endParaRPr lang="en-US" sz="1600" dirty="0"/>
          </a:p>
          <a:p>
            <a:r>
              <a:rPr lang="en-US" sz="1600" dirty="0"/>
              <a:t>This will help speed up the process of </a:t>
            </a:r>
            <a:r>
              <a:rPr lang="en-US" sz="1600" dirty="0">
                <a:solidFill>
                  <a:schemeClr val="tx1"/>
                </a:solidFill>
              </a:rPr>
              <a:t>approval for purchases as well as sites.</a:t>
            </a:r>
          </a:p>
          <a:p>
            <a:r>
              <a:rPr lang="en-US" sz="1600" dirty="0">
                <a:solidFill>
                  <a:schemeClr val="tx1"/>
                </a:solidFill>
              </a:rPr>
              <a:t>There are many different aspects of our programs that we fulfill with workshops and events. It is very important that we, as program and education staff, have a sense of ownership for our work. This will provide us the ability to speak clearly with site location staff about what type of project we hope to hold in their sites.  </a:t>
            </a:r>
          </a:p>
          <a:p>
            <a:r>
              <a:rPr lang="en-US" sz="1600" dirty="0">
                <a:solidFill>
                  <a:schemeClr val="tx1"/>
                </a:solidFill>
              </a:rPr>
              <a:t>This will also allow us to clearly provide the state with reasons when altering budgets and approving site locations. </a:t>
            </a:r>
          </a:p>
        </p:txBody>
      </p:sp>
      <p:pic>
        <p:nvPicPr>
          <p:cNvPr id="4" name="Picture 3" descr="got a reminder of why I wanted and eventually entered the field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419600"/>
            <a:ext cx="2505808" cy="2171700"/>
          </a:xfrm>
          <a:prstGeom prst="rect">
            <a:avLst/>
          </a:prstGeom>
        </p:spPr>
      </p:pic>
    </p:spTree>
    <p:extLst>
      <p:ext uri="{BB962C8B-B14F-4D97-AF65-F5344CB8AC3E}">
        <p14:creationId xmlns:p14="http://schemas.microsoft.com/office/powerpoint/2010/main" val="332646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7" name="Rectangle 13"/>
          <p:cNvSpPr>
            <a:spLocks noGrp="1" noChangeArrowheads="1"/>
          </p:cNvSpPr>
          <p:nvPr>
            <p:ph type="title"/>
          </p:nvPr>
        </p:nvSpPr>
        <p:spPr>
          <a:prstGeom prst="rect">
            <a:avLst/>
          </a:prstGeom>
          <a:noFill/>
          <a:ln/>
        </p:spPr>
        <p:txBody>
          <a:bodyPr/>
          <a:lstStyle/>
          <a:p>
            <a:r>
              <a:rPr lang="en-US" dirty="0">
                <a:solidFill>
                  <a:schemeClr val="accent1">
                    <a:lumMod val="50000"/>
                  </a:schemeClr>
                </a:solidFill>
              </a:rPr>
              <a:t>Project Definition</a:t>
            </a:r>
          </a:p>
        </p:txBody>
      </p:sp>
      <p:pic>
        <p:nvPicPr>
          <p:cNvPr id="3" name="Picture 2" descr="&lt;strong&gt;Project&lt;/strong&gt; Management: Why do &lt;strong&gt;projects&lt;/strong&gt; f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465915"/>
            <a:ext cx="3215999" cy="2182285"/>
          </a:xfrm>
          <a:prstGeom prst="rect">
            <a:avLst/>
          </a:prstGeom>
        </p:spPr>
      </p:pic>
      <p:sp>
        <p:nvSpPr>
          <p:cNvPr id="4" name="Content Placeholder 3"/>
          <p:cNvSpPr>
            <a:spLocks noGrp="1"/>
          </p:cNvSpPr>
          <p:nvPr>
            <p:ph idx="1"/>
          </p:nvPr>
        </p:nvSpPr>
        <p:spPr>
          <a:xfrm>
            <a:off x="3886200" y="2185457"/>
            <a:ext cx="4686299" cy="2743200"/>
          </a:xfrm>
        </p:spPr>
        <p:txBody>
          <a:bodyPr>
            <a:normAutofit fontScale="85000" lnSpcReduction="20000"/>
          </a:bodyPr>
          <a:lstStyle/>
          <a:p>
            <a:pPr marL="0" lvl="0" indent="0" algn="ctr" defTabSz="914400" fontAlgn="base">
              <a:lnSpc>
                <a:spcPct val="100000"/>
              </a:lnSpc>
              <a:spcBef>
                <a:spcPct val="20000"/>
              </a:spcBef>
              <a:spcAft>
                <a:spcPct val="0"/>
              </a:spcAft>
              <a:buClr>
                <a:schemeClr val="tx1"/>
              </a:buClr>
              <a:buSzPct val="75000"/>
              <a:buNone/>
            </a:pPr>
            <a:r>
              <a:rPr lang="en-US" dirty="0">
                <a:solidFill>
                  <a:schemeClr val="tx1"/>
                </a:solidFill>
                <a:latin typeface="Arial" pitchFamily="34" charset="0"/>
              </a:rPr>
              <a:t>A temporary endeavor undertaken to create a unique product or service.</a:t>
            </a:r>
          </a:p>
          <a:p>
            <a:pPr marL="0" lvl="0" indent="0" algn="ctr" defTabSz="914400" fontAlgn="base">
              <a:lnSpc>
                <a:spcPct val="100000"/>
              </a:lnSpc>
              <a:spcBef>
                <a:spcPct val="20000"/>
              </a:spcBef>
              <a:spcAft>
                <a:spcPct val="0"/>
              </a:spcAft>
              <a:buClr>
                <a:schemeClr val="tx1"/>
              </a:buClr>
              <a:buSzPct val="75000"/>
              <a:buNone/>
            </a:pPr>
            <a:endParaRPr lang="en-US" dirty="0">
              <a:solidFill>
                <a:schemeClr val="tx1"/>
              </a:solidFill>
              <a:latin typeface="Arial" pitchFamily="34" charset="0"/>
            </a:endParaRPr>
          </a:p>
          <a:p>
            <a:pPr marL="0" lvl="0" indent="0" algn="ctr" defTabSz="914400" fontAlgn="base">
              <a:lnSpc>
                <a:spcPct val="100000"/>
              </a:lnSpc>
              <a:spcBef>
                <a:spcPct val="20000"/>
              </a:spcBef>
              <a:spcAft>
                <a:spcPct val="0"/>
              </a:spcAft>
              <a:buClr>
                <a:schemeClr val="tx1"/>
              </a:buClr>
              <a:buSzPct val="75000"/>
              <a:buNone/>
              <a:defRPr/>
            </a:pPr>
            <a:r>
              <a:rPr lang="en-US" dirty="0">
                <a:latin typeface="Arial" pitchFamily="34" charset="0"/>
              </a:rPr>
              <a:t>A project is a unique venture with a beginning and an end, conducted by people to meet established goals within parameters of cost, schedule, and quality.</a:t>
            </a:r>
          </a:p>
          <a:p>
            <a:pPr marL="0" indent="0">
              <a:buNone/>
            </a:pPr>
            <a:endParaRPr lang="en-US" dirty="0"/>
          </a:p>
        </p:txBody>
      </p:sp>
    </p:spTree>
    <p:extLst>
      <p:ext uri="{BB962C8B-B14F-4D97-AF65-F5344CB8AC3E}">
        <p14:creationId xmlns:p14="http://schemas.microsoft.com/office/powerpoint/2010/main" val="204926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Programs versus Projects</a:t>
            </a:r>
            <a:endParaRPr lang="en-US" dirty="0"/>
          </a:p>
        </p:txBody>
      </p:sp>
      <p:sp>
        <p:nvSpPr>
          <p:cNvPr id="3" name="Content Placeholder 2"/>
          <p:cNvSpPr>
            <a:spLocks noGrp="1"/>
          </p:cNvSpPr>
          <p:nvPr>
            <p:ph idx="1"/>
          </p:nvPr>
        </p:nvSpPr>
        <p:spPr>
          <a:xfrm>
            <a:off x="3886200" y="1600200"/>
            <a:ext cx="4686299" cy="5526934"/>
          </a:xfrm>
        </p:spPr>
        <p:txBody>
          <a:bodyPr>
            <a:normAutofit fontScale="62500" lnSpcReduction="20000"/>
          </a:bodyPr>
          <a:lstStyle/>
          <a:p>
            <a:pPr marL="0" indent="0" algn="ctr">
              <a:lnSpc>
                <a:spcPct val="107000"/>
              </a:lnSpc>
              <a:spcAft>
                <a:spcPts val="800"/>
              </a:spcAft>
              <a:buNone/>
              <a:tabLst>
                <a:tab pos="1276350" algn="l"/>
              </a:tabLst>
            </a:pPr>
            <a:r>
              <a:rPr lang="en-US" sz="3200" b="1" dirty="0">
                <a:latin typeface="Calibri" panose="020F0502020204030204" pitchFamily="34" charset="0"/>
                <a:ea typeface="Calibri" panose="020F0502020204030204" pitchFamily="34" charset="0"/>
                <a:cs typeface="Times New Roman" panose="02020603050405020304" pitchFamily="18" charset="0"/>
              </a:rPr>
              <a:t>Program</a:t>
            </a:r>
          </a:p>
          <a:p>
            <a:pPr marL="0" indent="0" algn="ctr">
              <a:lnSpc>
                <a:spcPct val="107000"/>
              </a:lnSpc>
              <a:spcAft>
                <a:spcPts val="800"/>
              </a:spcAft>
              <a:buNone/>
              <a:tabLst>
                <a:tab pos="1276350" algn="l"/>
              </a:tabLst>
            </a:pP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(Large scale grants and other specific programming)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More than one sector, longer time-frame, usually one county, but possibly multi-county</a:t>
            </a: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All people affected by outcomes of various projects that make up the program, which may include people both directly involved and not directly involved with project activities</a:t>
            </a: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Normally multiple funding sources, such as the SNAP-Ed Grant</a:t>
            </a: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Project goal and program goal tackling immediate problems, underlying issues, or root causes of poverty; County Work Plans </a:t>
            </a:r>
          </a:p>
          <a:p>
            <a:pPr marL="342900" marR="0" lvl="0" indent="-342900">
              <a:lnSpc>
                <a:spcPct val="107000"/>
              </a:lnSpc>
              <a:spcBef>
                <a:spcPts val="0"/>
              </a:spcBef>
              <a:spcAft>
                <a:spcPts val="800"/>
              </a:spcAft>
              <a:buFont typeface="+mj-lt"/>
              <a:buAutoNum type="arabicPeriod"/>
              <a:tabLst>
                <a:tab pos="457200" algn="l"/>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Program and education staff</a:t>
            </a:r>
          </a:p>
          <a:p>
            <a:pPr marL="34290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Responsible for coordinating projects making up the program</a:t>
            </a:r>
            <a:endParaRPr lang="en-US" dirty="0"/>
          </a:p>
          <a:p>
            <a:pPr marL="0" indent="0">
              <a:buNone/>
            </a:pPr>
            <a:endParaRPr lang="en-US" dirty="0"/>
          </a:p>
        </p:txBody>
      </p:sp>
      <p:pic>
        <p:nvPicPr>
          <p:cNvPr id="4" name="Picture 3" descr="external image cloud-computing-&lt;strong&gt;questions&lt;/strong&g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517" y="2895600"/>
            <a:ext cx="2211396" cy="2209800"/>
          </a:xfrm>
          <a:prstGeom prst="rect">
            <a:avLst/>
          </a:prstGeom>
        </p:spPr>
      </p:pic>
    </p:spTree>
    <p:extLst>
      <p:ext uri="{BB962C8B-B14F-4D97-AF65-F5344CB8AC3E}">
        <p14:creationId xmlns:p14="http://schemas.microsoft.com/office/powerpoint/2010/main" val="261695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n-US" sz="3600" dirty="0">
                <a:solidFill>
                  <a:schemeClr val="accent1">
                    <a:lumMod val="50000"/>
                  </a:schemeClr>
                </a:solidFill>
              </a:rPr>
              <a:t>Programs versus Projects</a:t>
            </a:r>
          </a:p>
        </p:txBody>
      </p:sp>
      <p:sp>
        <p:nvSpPr>
          <p:cNvPr id="2" name="Content Placeholder 1"/>
          <p:cNvSpPr>
            <a:spLocks noGrp="1"/>
          </p:cNvSpPr>
          <p:nvPr>
            <p:ph idx="1"/>
          </p:nvPr>
        </p:nvSpPr>
        <p:spPr>
          <a:xfrm>
            <a:off x="3886200" y="1295400"/>
            <a:ext cx="4686299" cy="5831734"/>
          </a:xfrm>
        </p:spPr>
        <p:txBody>
          <a:bodyPr>
            <a:normAutofit fontScale="70000" lnSpcReduction="20000"/>
          </a:bodyPr>
          <a:lstStyle/>
          <a:p>
            <a:pPr marL="0" indent="0" algn="ctr">
              <a:lnSpc>
                <a:spcPct val="107000"/>
              </a:lnSpc>
              <a:spcAft>
                <a:spcPts val="800"/>
              </a:spcAft>
              <a:buNone/>
              <a:tabLst>
                <a:tab pos="1276350" algn="l"/>
              </a:tabLst>
            </a:pPr>
            <a:r>
              <a:rPr lang="en-US" sz="3200" b="1" dirty="0">
                <a:latin typeface="Calibri" panose="020F0502020204030204" pitchFamily="34" charset="0"/>
                <a:ea typeface="Calibri" panose="020F0502020204030204" pitchFamily="34" charset="0"/>
                <a:cs typeface="Times New Roman" panose="02020603050405020304" pitchFamily="18" charset="0"/>
              </a:rPr>
              <a:t>Project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tabLst>
                <a:tab pos="1276350" algn="l"/>
              </a:tabLst>
            </a:pPr>
            <a:r>
              <a:rPr lang="en-US" b="1" dirty="0">
                <a:latin typeface="Calibri" panose="020F0502020204030204" pitchFamily="34" charset="0"/>
                <a:ea typeface="Calibri" panose="020F0502020204030204" pitchFamily="34" charset="0"/>
                <a:cs typeface="Times New Roman" panose="02020603050405020304" pitchFamily="18" charset="0"/>
              </a:rPr>
              <a:t>(Workshops or other things within a program)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Usually one sector, short time frame, more focused, usually one county or community</a:t>
            </a: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Specific individuals and groups who directly participate in project activities or workshops in order to learn about or tackle a specific topic </a:t>
            </a: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Normally one funding source (all funding for our projects come from SNAP-Ed funds) </a:t>
            </a:r>
          </a:p>
          <a:p>
            <a:pPr marL="342900" indent="-342900">
              <a:lnSpc>
                <a:spcPct val="107000"/>
              </a:lnSpc>
              <a:spcAft>
                <a:spcPts val="800"/>
              </a:spcAft>
              <a:buFont typeface="+mj-lt"/>
              <a:buAutoNum type="arabicPeriod"/>
              <a:tabLst>
                <a:tab pos="1276350" algn="l"/>
              </a:tabLst>
            </a:pPr>
            <a:r>
              <a:rPr lang="en-US" dirty="0">
                <a:latin typeface="Calibri" panose="020F0502020204030204" pitchFamily="34" charset="0"/>
                <a:ea typeface="Calibri" panose="020F0502020204030204" pitchFamily="34" charset="0"/>
                <a:cs typeface="Times New Roman" panose="02020603050405020304" pitchFamily="18" charset="0"/>
              </a:rPr>
              <a:t>Inputs, activities, outputs, outcomes tackling immediate problems, underlying issues, or root causes of poverty; workshop outcomes</a:t>
            </a:r>
          </a:p>
          <a:p>
            <a:pPr marL="342900" indent="-342900">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Directly responsible and accountable for delivering activities and outputs –attribution.</a:t>
            </a:r>
            <a:endParaRPr lang="en-US" dirty="0"/>
          </a:p>
          <a:p>
            <a:pPr marL="0" indent="0">
              <a:buNone/>
            </a:pPr>
            <a:endParaRPr lang="en-US" dirty="0"/>
          </a:p>
        </p:txBody>
      </p:sp>
      <p:pic>
        <p:nvPicPr>
          <p:cNvPr id="3" name="Picture 2" descr="... !: The Responsibility Assignment Matrix (RAM) in &lt;strong&gt;Project&lt;/strong&gt;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95" y="2667000"/>
            <a:ext cx="2488639" cy="2538412"/>
          </a:xfrm>
          <a:prstGeom prst="rect">
            <a:avLst/>
          </a:prstGeom>
        </p:spPr>
      </p:pic>
    </p:spTree>
    <p:extLst>
      <p:ext uri="{BB962C8B-B14F-4D97-AF65-F5344CB8AC3E}">
        <p14:creationId xmlns:p14="http://schemas.microsoft.com/office/powerpoint/2010/main" val="20900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heel(4)">
                                      <p:cBhvr>
                                        <p:cTn id="7"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for you</a:t>
            </a:r>
          </a:p>
        </p:txBody>
      </p:sp>
      <p:pic>
        <p:nvPicPr>
          <p:cNvPr id="4" name="Picture 3" descr="La differenziata, questa sconosciuta – Alius et Id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038600"/>
            <a:ext cx="2667000" cy="2667000"/>
          </a:xfrm>
          <a:prstGeom prst="rect">
            <a:avLst/>
          </a:prstGeom>
        </p:spPr>
      </p:pic>
      <p:sp>
        <p:nvSpPr>
          <p:cNvPr id="3" name="Content Placeholder 2"/>
          <p:cNvSpPr>
            <a:spLocks noGrp="1"/>
          </p:cNvSpPr>
          <p:nvPr>
            <p:ph idx="1"/>
          </p:nvPr>
        </p:nvSpPr>
        <p:spPr/>
        <p:txBody>
          <a:bodyPr>
            <a:normAutofit/>
          </a:bodyPr>
          <a:lstStyle/>
          <a:p>
            <a:pPr marL="114300" indent="0" algn="ctr">
              <a:buNone/>
            </a:pPr>
            <a:r>
              <a:rPr lang="en-US" dirty="0"/>
              <a:t>It is very important that we have a clear </a:t>
            </a:r>
            <a:r>
              <a:rPr lang="en-US" dirty="0" smtClean="0"/>
              <a:t>goal </a:t>
            </a:r>
            <a:r>
              <a:rPr lang="en-US" dirty="0"/>
              <a:t>in our mind when we set up our workshops or if we are trying to set up new sites. Ask yourself:</a:t>
            </a:r>
          </a:p>
          <a:p>
            <a:pPr marL="571500" indent="-457200">
              <a:buFont typeface="+mj-lt"/>
              <a:buAutoNum type="arabicPeriod"/>
            </a:pPr>
            <a:r>
              <a:rPr lang="en-US" dirty="0"/>
              <a:t>Who benefits? </a:t>
            </a:r>
          </a:p>
          <a:p>
            <a:pPr marL="571500" indent="-457200">
              <a:buFont typeface="+mj-lt"/>
              <a:buAutoNum type="arabicPeriod"/>
            </a:pPr>
            <a:r>
              <a:rPr lang="en-US" dirty="0"/>
              <a:t>What am I trying to accomplish?</a:t>
            </a:r>
          </a:p>
          <a:p>
            <a:pPr marL="571500" indent="-457200">
              <a:buFont typeface="+mj-lt"/>
              <a:buAutoNum type="arabicPeriod"/>
            </a:pPr>
            <a:r>
              <a:rPr lang="en-US" dirty="0"/>
              <a:t>What resources will I need? </a:t>
            </a:r>
          </a:p>
          <a:p>
            <a:pPr marL="571500" indent="-457200">
              <a:buFont typeface="+mj-lt"/>
              <a:buAutoNum type="arabicPeriod"/>
            </a:pPr>
            <a:r>
              <a:rPr lang="en-US" dirty="0"/>
              <a:t>Are there things that I will need that we don’t have, or that aren’t approved?</a:t>
            </a:r>
          </a:p>
          <a:p>
            <a:pPr marL="571500" indent="-457200">
              <a:buFont typeface="+mj-lt"/>
              <a:buAutoNum type="arabicPeriod"/>
            </a:pPr>
            <a:r>
              <a:rPr lang="en-US" dirty="0"/>
              <a:t>Is this the right time to start this project/workshop?</a:t>
            </a:r>
          </a:p>
        </p:txBody>
      </p:sp>
    </p:spTree>
    <p:extLst>
      <p:ext uri="{BB962C8B-B14F-4D97-AF65-F5344CB8AC3E}">
        <p14:creationId xmlns:p14="http://schemas.microsoft.com/office/powerpoint/2010/main" val="2924060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1790</TotalTime>
  <Words>2998</Words>
  <Application>Microsoft Office PowerPoint</Application>
  <PresentationFormat>On-screen Show (4:3)</PresentationFormat>
  <Paragraphs>357</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 Active Living Subcommittee May 16th, 2017  WELCOME  </vt:lpstr>
      <vt:lpstr>PowerPoint Presentation</vt:lpstr>
      <vt:lpstr>MCDPH Shared-Use Summit</vt:lpstr>
      <vt:lpstr>Project Design and Management</vt:lpstr>
      <vt:lpstr>Why is this important for everyone</vt:lpstr>
      <vt:lpstr>Project Definition</vt:lpstr>
      <vt:lpstr>Programs versus Projects</vt:lpstr>
      <vt:lpstr>Programs versus Projects</vt:lpstr>
      <vt:lpstr>What does this mean for you</vt:lpstr>
      <vt:lpstr>Seasonal Calendar</vt:lpstr>
      <vt:lpstr>Project Planning</vt:lpstr>
      <vt:lpstr>Goals and Objectives</vt:lpstr>
      <vt:lpstr>Goals and Objectives</vt:lpstr>
      <vt:lpstr>You should know!</vt:lpstr>
      <vt:lpstr>La Paz County Program goals and Objectives</vt:lpstr>
      <vt:lpstr>Why Project Design</vt:lpstr>
      <vt:lpstr>Action Planning</vt:lpstr>
      <vt:lpstr>Action Planning: Identifying &amp; Sequencing Tasks</vt:lpstr>
      <vt:lpstr>Action Planning: Assigning Roles &amp; Responsibilities </vt:lpstr>
      <vt:lpstr>Action Planning: Making the Timeline</vt:lpstr>
      <vt:lpstr>Timeline</vt:lpstr>
      <vt:lpstr>Resource Identification &amp; Budgeting</vt:lpstr>
      <vt:lpstr>Resource Identification &amp; Budgeting</vt:lpstr>
      <vt:lpstr>Sources of Budget Information</vt:lpstr>
      <vt:lpstr>Budgeting To Do’s</vt:lpstr>
      <vt:lpstr>PowerPoint Presentation</vt:lpstr>
      <vt:lpstr>Along with Budgeting Comes…</vt:lpstr>
      <vt:lpstr>Monitoring &amp; Evaluation Planning</vt:lpstr>
      <vt:lpstr>Characteristics of Successful Projects</vt:lpstr>
      <vt:lpstr>Wrapping Up</vt:lpstr>
    </vt:vector>
  </TitlesOfParts>
  <Company>AzDHS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AZNN  Physical Activity Subcommittee  January 24th, 2014</dc:title>
  <dc:creator>scanzem</dc:creator>
  <cp:lastModifiedBy>%username%</cp:lastModifiedBy>
  <cp:revision>112</cp:revision>
  <cp:lastPrinted>2014-01-22T15:03:52Z</cp:lastPrinted>
  <dcterms:created xsi:type="dcterms:W3CDTF">2014-01-21T20:03:22Z</dcterms:created>
  <dcterms:modified xsi:type="dcterms:W3CDTF">2017-05-16T16:45:08Z</dcterms:modified>
</cp:coreProperties>
</file>